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–Joe Bloggs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PANDING THE NETWORK"/>
          <p:cNvSpPr txBox="1"/>
          <p:nvPr>
            <p:ph type="ctrTitle"/>
          </p:nvPr>
        </p:nvSpPr>
        <p:spPr>
          <a:xfrm>
            <a:off x="1270000" y="1651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EXPANDING THE NETWORK</a:t>
            </a:r>
          </a:p>
        </p:txBody>
      </p:sp>
      <p:sp>
        <p:nvSpPr>
          <p:cNvPr id="120" name="Jared Speake, Nicholas Anzelotti and Sujin Jeong"/>
          <p:cNvSpPr txBox="1"/>
          <p:nvPr>
            <p:ph type="subTitle" sz="quarter" idx="1"/>
          </p:nvPr>
        </p:nvSpPr>
        <p:spPr>
          <a:xfrm>
            <a:off x="1270000" y="5503961"/>
            <a:ext cx="10464800" cy="655539"/>
          </a:xfrm>
          <a:prstGeom prst="rect">
            <a:avLst/>
          </a:prstGeom>
        </p:spPr>
        <p:txBody>
          <a:bodyPr/>
          <a:lstStyle>
            <a:lvl1pPr>
              <a:defRPr i="1" sz="2400"/>
            </a:lvl1pPr>
          </a:lstStyle>
          <a:p>
            <a:pPr/>
            <a:r>
              <a:t>Jared Speake, Nicholas Anzelotti and Sujin Jeong</a:t>
            </a:r>
          </a:p>
        </p:txBody>
      </p:sp>
      <p:sp>
        <p:nvSpPr>
          <p:cNvPr id="121" name="City"/>
          <p:cNvSpPr/>
          <p:nvPr/>
        </p:nvSpPr>
        <p:spPr>
          <a:xfrm>
            <a:off x="5334000" y="762000"/>
            <a:ext cx="1476893" cy="947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EER TO PEER"/>
          <p:cNvSpPr txBox="1"/>
          <p:nvPr>
            <p:ph type="ctrTitle"/>
          </p:nvPr>
        </p:nvSpPr>
        <p:spPr>
          <a:xfrm>
            <a:off x="2654300" y="1447800"/>
            <a:ext cx="10464800" cy="140052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PEER TO PEER</a:t>
            </a:r>
          </a:p>
        </p:txBody>
      </p:sp>
      <p:grpSp>
        <p:nvGrpSpPr>
          <p:cNvPr id="180" name="Image Gallery"/>
          <p:cNvGrpSpPr/>
          <p:nvPr/>
        </p:nvGrpSpPr>
        <p:grpSpPr>
          <a:xfrm>
            <a:off x="527050" y="3657600"/>
            <a:ext cx="11099800" cy="4997475"/>
            <a:chOff x="0" y="0"/>
            <a:chExt cx="11099800" cy="4997474"/>
          </a:xfrm>
        </p:grpSpPr>
        <p:pic>
          <p:nvPicPr>
            <p:cNvPr id="178" name="Peer-to-peer.png" descr="Peer-to-peer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9232" r="0" b="9232"/>
            <a:stretch>
              <a:fillRect/>
            </a:stretch>
          </p:blipFill>
          <p:spPr>
            <a:xfrm>
              <a:off x="0" y="0"/>
              <a:ext cx="11099800" cy="4495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IMAGE SOURCE: https://en.bitcoinwiki.org"/>
            <p:cNvSpPr/>
            <p:nvPr/>
          </p:nvSpPr>
          <p:spPr>
            <a:xfrm>
              <a:off x="0" y="4572075"/>
              <a:ext cx="11099800" cy="42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 i="1" sz="1800"/>
              </a:lvl1pPr>
            </a:lstStyle>
            <a:p>
              <a:pPr/>
              <a:r>
                <a:t>IMAGE SOURCE: https://en.bitcoinwiki.org</a:t>
              </a:r>
            </a:p>
          </p:txBody>
        </p:sp>
      </p:grpSp>
      <p:sp>
        <p:nvSpPr>
          <p:cNvPr id="181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S"/>
          <p:cNvSpPr txBox="1"/>
          <p:nvPr>
            <p:ph type="ctrTitle"/>
          </p:nvPr>
        </p:nvSpPr>
        <p:spPr>
          <a:xfrm>
            <a:off x="4493443" y="1611510"/>
            <a:ext cx="3217814" cy="1368079"/>
          </a:xfrm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</p:txBody>
      </p:sp>
      <p:sp>
        <p:nvSpPr>
          <p:cNvPr id="185" name="EASY FILE SHARING"/>
          <p:cNvSpPr txBox="1"/>
          <p:nvPr>
            <p:ph type="subTitle" sz="quarter" idx="1"/>
          </p:nvPr>
        </p:nvSpPr>
        <p:spPr>
          <a:xfrm>
            <a:off x="1270000" y="3744044"/>
            <a:ext cx="10464800" cy="1130301"/>
          </a:xfrm>
          <a:prstGeom prst="rect">
            <a:avLst/>
          </a:prstGeom>
        </p:spPr>
        <p:txBody>
          <a:bodyPr/>
          <a:lstStyle>
            <a:lvl1pPr marL="513953" indent="-513953" algn="l">
              <a:buSzPct val="145000"/>
              <a:buChar char="•"/>
            </a:lvl1pPr>
          </a:lstStyle>
          <a:p>
            <a:pPr/>
            <a:r>
              <a:t>EASY FILE SHARING</a:t>
            </a:r>
          </a:p>
        </p:txBody>
      </p:sp>
      <p:sp>
        <p:nvSpPr>
          <p:cNvPr id="186" name="FAST CONNECTION"/>
          <p:cNvSpPr txBox="1"/>
          <p:nvPr/>
        </p:nvSpPr>
        <p:spPr>
          <a:xfrm>
            <a:off x="1270000" y="56388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13953" indent="-513953" algn="l">
              <a:buSzPct val="145000"/>
              <a:buChar char="•"/>
              <a:defRPr b="0" sz="3700"/>
            </a:lvl1pPr>
          </a:lstStyle>
          <a:p>
            <a:pPr/>
            <a:r>
              <a:t>FAST CONNECTION</a:t>
            </a:r>
          </a:p>
        </p:txBody>
      </p:sp>
      <p:sp>
        <p:nvSpPr>
          <p:cNvPr id="187" name="LOW COST"/>
          <p:cNvSpPr txBox="1"/>
          <p:nvPr/>
        </p:nvSpPr>
        <p:spPr>
          <a:xfrm>
            <a:off x="1270000" y="46355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13953" indent="-513953" algn="l">
              <a:buSzPct val="145000"/>
              <a:buChar char="•"/>
              <a:defRPr b="0" sz="3700"/>
            </a:lvl1pPr>
          </a:lstStyle>
          <a:p>
            <a:pPr/>
            <a:r>
              <a:t>LOW COST</a:t>
            </a:r>
          </a:p>
        </p:txBody>
      </p:sp>
      <p:sp>
        <p:nvSpPr>
          <p:cNvPr id="188" name="City"/>
          <p:cNvSpPr/>
          <p:nvPr/>
        </p:nvSpPr>
        <p:spPr>
          <a:xfrm>
            <a:off x="5334000" y="758140"/>
            <a:ext cx="1476893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  <p:bldP build="whole" bldLvl="1" animBg="1" rev="0" advAuto="0" spid="186" grpId="3"/>
      <p:bldP build="whole" bldLvl="1" animBg="1" rev="0" advAuto="0" spid="18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NS"/>
          <p:cNvSpPr txBox="1"/>
          <p:nvPr>
            <p:ph type="ctrTitle"/>
          </p:nvPr>
        </p:nvSpPr>
        <p:spPr>
          <a:xfrm>
            <a:off x="3982789" y="1536700"/>
            <a:ext cx="4239122" cy="1417737"/>
          </a:xfrm>
          <a:prstGeom prst="rect">
            <a:avLst/>
          </a:prstGeom>
        </p:spPr>
        <p:txBody>
          <a:bodyPr/>
          <a:lstStyle/>
          <a:p>
            <a:pPr/>
            <a:r>
              <a:t>CONS</a:t>
            </a:r>
          </a:p>
        </p:txBody>
      </p:sp>
      <p:sp>
        <p:nvSpPr>
          <p:cNvPr id="192" name="CAN BE INSECURE"/>
          <p:cNvSpPr txBox="1"/>
          <p:nvPr>
            <p:ph type="subTitle" sz="quarter" idx="1"/>
          </p:nvPr>
        </p:nvSpPr>
        <p:spPr>
          <a:xfrm>
            <a:off x="1270000" y="4780384"/>
            <a:ext cx="10464800" cy="1130301"/>
          </a:xfrm>
          <a:prstGeom prst="rect">
            <a:avLst/>
          </a:prstGeom>
        </p:spPr>
        <p:txBody>
          <a:bodyPr/>
          <a:lstStyle>
            <a:lvl1pPr marL="513953" indent="-513953" algn="l">
              <a:buSzPct val="145000"/>
              <a:buChar char="•"/>
            </a:lvl1pPr>
          </a:lstStyle>
          <a:p>
            <a:pPr/>
            <a:r>
              <a:t>CAN BE INSECURE</a:t>
            </a:r>
          </a:p>
        </p:txBody>
      </p:sp>
      <p:sp>
        <p:nvSpPr>
          <p:cNvPr id="193" name="POSSIBLE SLOW BROWSING SPEEDS"/>
          <p:cNvSpPr txBox="1"/>
          <p:nvPr/>
        </p:nvSpPr>
        <p:spPr>
          <a:xfrm>
            <a:off x="1270000" y="59055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13953" indent="-513953" algn="l">
              <a:buSzPct val="145000"/>
              <a:buChar char="•"/>
              <a:defRPr b="0" sz="3700"/>
            </a:lvl1pPr>
          </a:lstStyle>
          <a:p>
            <a:pPr/>
            <a:r>
              <a:t>POSSIBLE SLOW BROWSING SPEEDS</a:t>
            </a:r>
          </a:p>
        </p:txBody>
      </p:sp>
      <p:sp>
        <p:nvSpPr>
          <p:cNvPr id="194" name="RELIES ON CLIENT CONTENT"/>
          <p:cNvSpPr txBox="1"/>
          <p:nvPr/>
        </p:nvSpPr>
        <p:spPr>
          <a:xfrm>
            <a:off x="1270000" y="3655268"/>
            <a:ext cx="1046480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13953" indent="-513953" algn="l">
              <a:buSzPct val="145000"/>
              <a:buChar char="•"/>
              <a:defRPr b="0" sz="3700"/>
            </a:lvl1pPr>
          </a:lstStyle>
          <a:p>
            <a:pPr/>
            <a:r>
              <a:t>RELIES ON CLIENT CONTENT</a:t>
            </a:r>
          </a:p>
        </p:txBody>
      </p:sp>
      <p:sp>
        <p:nvSpPr>
          <p:cNvPr id="195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2"/>
      <p:bldP build="whole" bldLvl="1" animBg="1" rev="0" advAuto="0" spid="194" grpId="1"/>
      <p:bldP build="whole" bldLvl="1" animBg="1" rev="0" advAuto="0" spid="193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Y?"/>
          <p:cNvSpPr txBox="1"/>
          <p:nvPr>
            <p:ph type="ctrTitle"/>
          </p:nvPr>
        </p:nvSpPr>
        <p:spPr>
          <a:xfrm>
            <a:off x="1009650" y="1524000"/>
            <a:ext cx="10464800" cy="1440061"/>
          </a:xfrm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25" name="ACHIEVE COHESION WITH OUR INTERSTATE BRANCHES"/>
          <p:cNvSpPr txBox="1"/>
          <p:nvPr>
            <p:ph type="subTitle" sz="quarter" idx="1"/>
          </p:nvPr>
        </p:nvSpPr>
        <p:spPr>
          <a:xfrm>
            <a:off x="1270000" y="4311650"/>
            <a:ext cx="10464800" cy="1130300"/>
          </a:xfrm>
          <a:prstGeom prst="rect">
            <a:avLst/>
          </a:prstGeom>
        </p:spPr>
        <p:txBody>
          <a:bodyPr/>
          <a:lstStyle>
            <a:lvl1pPr defTabSz="479044">
              <a:defRPr sz="3034"/>
            </a:lvl1pPr>
          </a:lstStyle>
          <a:p>
            <a:pPr/>
            <a:r>
              <a:t>ACHIEVE COHESION WITH OUR INTERSTATE BRANCHES</a:t>
            </a:r>
          </a:p>
        </p:txBody>
      </p:sp>
      <p:sp>
        <p:nvSpPr>
          <p:cNvPr id="126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OW?"/>
          <p:cNvSpPr txBox="1"/>
          <p:nvPr>
            <p:ph type="ctrTitle"/>
          </p:nvPr>
        </p:nvSpPr>
        <p:spPr>
          <a:xfrm>
            <a:off x="1016000" y="1524000"/>
            <a:ext cx="10464800" cy="1422053"/>
          </a:xfrm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30" name="VPN"/>
          <p:cNvSpPr txBox="1"/>
          <p:nvPr>
            <p:ph type="subTitle" sz="quarter" idx="1"/>
          </p:nvPr>
        </p:nvSpPr>
        <p:spPr>
          <a:xfrm>
            <a:off x="1270000" y="3923555"/>
            <a:ext cx="10464800" cy="794267"/>
          </a:xfrm>
          <a:prstGeom prst="rect">
            <a:avLst/>
          </a:prstGeom>
        </p:spPr>
        <p:txBody>
          <a:bodyPr/>
          <a:lstStyle>
            <a:lvl1pPr marL="513953" indent="-513953" algn="l">
              <a:buSzPct val="145000"/>
              <a:buChar char="•"/>
            </a:lvl1pPr>
          </a:lstStyle>
          <a:p>
            <a:pPr/>
            <a:r>
              <a:t>VPN</a:t>
            </a:r>
          </a:p>
        </p:txBody>
      </p:sp>
      <p:sp>
        <p:nvSpPr>
          <p:cNvPr id="131" name="INTERNET ROUTABLE ADDRESSES"/>
          <p:cNvSpPr txBox="1"/>
          <p:nvPr/>
        </p:nvSpPr>
        <p:spPr>
          <a:xfrm>
            <a:off x="1173741" y="5277078"/>
            <a:ext cx="832051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13953" indent="-513953">
              <a:buSzPct val="145000"/>
              <a:buChar char="•"/>
              <a:defRPr b="0" sz="3700"/>
            </a:lvl1pPr>
          </a:lstStyle>
          <a:p>
            <a:pPr/>
            <a:r>
              <a:t>INTERNET ROUTABLE ADDRESSES</a:t>
            </a:r>
          </a:p>
        </p:txBody>
      </p:sp>
      <p:sp>
        <p:nvSpPr>
          <p:cNvPr id="132" name="PEER TO PEER NETWORKS"/>
          <p:cNvSpPr txBox="1"/>
          <p:nvPr/>
        </p:nvSpPr>
        <p:spPr>
          <a:xfrm>
            <a:off x="1195731" y="6483578"/>
            <a:ext cx="6676337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13953" indent="-513953">
              <a:buSzPct val="145000"/>
              <a:buChar char="•"/>
              <a:defRPr b="0" sz="3700"/>
            </a:lvl1pPr>
          </a:lstStyle>
          <a:p>
            <a:pPr/>
            <a:r>
              <a:t>PEER TO PEER NETWORKS</a:t>
            </a:r>
          </a:p>
        </p:txBody>
      </p:sp>
      <p:sp>
        <p:nvSpPr>
          <p:cNvPr id="133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2"/>
      <p:bldP build="whole" bldLvl="1" animBg="1" rev="0" advAuto="0" spid="13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VIRTUAL PRIVATE NETWORK"/>
          <p:cNvSpPr txBox="1"/>
          <p:nvPr>
            <p:ph type="ctrTitle"/>
          </p:nvPr>
        </p:nvSpPr>
        <p:spPr>
          <a:xfrm>
            <a:off x="1270000" y="1524000"/>
            <a:ext cx="10464800" cy="1419027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VIRTUAL PRIVATE NETWORK</a:t>
            </a:r>
          </a:p>
        </p:txBody>
      </p:sp>
      <p:sp>
        <p:nvSpPr>
          <p:cNvPr id="137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40" name="Image Gallery"/>
          <p:cNvGrpSpPr/>
          <p:nvPr/>
        </p:nvGrpSpPr>
        <p:grpSpPr>
          <a:xfrm>
            <a:off x="838200" y="3443585"/>
            <a:ext cx="11099800" cy="5704582"/>
            <a:chOff x="0" y="0"/>
            <a:chExt cx="11099800" cy="5704581"/>
          </a:xfrm>
        </p:grpSpPr>
        <p:pic>
          <p:nvPicPr>
            <p:cNvPr id="138" name="VPN-explainer-1.png" descr="VPN-explainer-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568" t="0" r="2568" b="0"/>
            <a:stretch>
              <a:fillRect/>
            </a:stretch>
          </p:blipFill>
          <p:spPr>
            <a:xfrm>
              <a:off x="0" y="0"/>
              <a:ext cx="11099800" cy="5265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IMAGE SOURCE : https://www.my-private-network.co.uk"/>
            <p:cNvSpPr/>
            <p:nvPr/>
          </p:nvSpPr>
          <p:spPr>
            <a:xfrm>
              <a:off x="0" y="5341615"/>
              <a:ext cx="11099800" cy="362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b="0" i="1" sz="1500"/>
              </a:lvl1pPr>
            </a:lstStyle>
            <a:p>
              <a:pPr/>
              <a:r>
                <a:t>IMAGE SOURCE : https://www.my-private-network.co.uk</a:t>
              </a:r>
            </a:p>
          </p:txBody>
        </p:sp>
      </p:grpSp>
      <p:sp>
        <p:nvSpPr>
          <p:cNvPr id="141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S"/>
          <p:cNvSpPr txBox="1"/>
          <p:nvPr>
            <p:ph type="ctrTitle"/>
          </p:nvPr>
        </p:nvSpPr>
        <p:spPr>
          <a:xfrm>
            <a:off x="1009650" y="1524000"/>
            <a:ext cx="10464800" cy="1375718"/>
          </a:xfrm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</p:txBody>
      </p:sp>
      <p:sp>
        <p:nvSpPr>
          <p:cNvPr id="145" name="STRONG SECURITY AND PRIVACY SOLUTIONS"/>
          <p:cNvSpPr txBox="1"/>
          <p:nvPr>
            <p:ph type="subTitle" sz="quarter" idx="1"/>
          </p:nvPr>
        </p:nvSpPr>
        <p:spPr>
          <a:xfrm>
            <a:off x="1130300" y="3390900"/>
            <a:ext cx="10464800" cy="736948"/>
          </a:xfrm>
          <a:prstGeom prst="rect">
            <a:avLst/>
          </a:prstGeom>
        </p:spPr>
        <p:txBody>
          <a:bodyPr/>
          <a:lstStyle>
            <a:lvl1pPr marL="488255" indent="-488255" algn="l" defTabSz="554990">
              <a:buSzPct val="145000"/>
              <a:buChar char="•"/>
              <a:defRPr sz="3514"/>
            </a:lvl1pPr>
          </a:lstStyle>
          <a:p>
            <a:pPr/>
            <a:r>
              <a:t>STRONG SECURITY AND PRIVACY SOLUTIONS</a:t>
            </a:r>
          </a:p>
        </p:txBody>
      </p:sp>
      <p:sp>
        <p:nvSpPr>
          <p:cNvPr id="146" name="SPEEDS UP THROTTLED CONNECTIONS THAT ISP LIMITS"/>
          <p:cNvSpPr txBox="1"/>
          <p:nvPr/>
        </p:nvSpPr>
        <p:spPr>
          <a:xfrm>
            <a:off x="1117600" y="4879124"/>
            <a:ext cx="8373220" cy="12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13953" indent="-513953" algn="l">
              <a:buSzPct val="145000"/>
              <a:buChar char="•"/>
              <a:defRPr b="0" sz="3700"/>
            </a:lvl1pPr>
          </a:lstStyle>
          <a:p>
            <a:pPr/>
            <a:r>
              <a:t>SPEEDS UP THROTTLED CONNECTIONS THAT ISP LIMITS</a:t>
            </a:r>
          </a:p>
        </p:txBody>
      </p:sp>
      <p:sp>
        <p:nvSpPr>
          <p:cNvPr id="147" name="PROVIDES CROSS COMPATIBILTY"/>
          <p:cNvSpPr txBox="1"/>
          <p:nvPr/>
        </p:nvSpPr>
        <p:spPr>
          <a:xfrm>
            <a:off x="1108482" y="4121378"/>
            <a:ext cx="8095435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13953" indent="-513953">
              <a:buSzPct val="145000"/>
              <a:buChar char="•"/>
              <a:defRPr b="0" sz="3700"/>
            </a:lvl1pPr>
          </a:lstStyle>
          <a:p>
            <a:pPr/>
            <a:r>
              <a:t>PROVIDES CROSS COMPATIBILTY</a:t>
            </a:r>
          </a:p>
        </p:txBody>
      </p:sp>
      <p:sp>
        <p:nvSpPr>
          <p:cNvPr id="148" name="ALLOWS EASY FILE SHARING BETWEEN CLIENTS"/>
          <p:cNvSpPr txBox="1"/>
          <p:nvPr/>
        </p:nvSpPr>
        <p:spPr>
          <a:xfrm>
            <a:off x="1129748" y="6195670"/>
            <a:ext cx="9307673" cy="12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13953" indent="-513953" algn="l">
              <a:buSzPct val="145000"/>
              <a:buChar char="•"/>
              <a:defRPr b="0" sz="3700"/>
            </a:lvl1pPr>
          </a:lstStyle>
          <a:p>
            <a:pPr/>
            <a:r>
              <a:t>ALLOWS EASY FILE SHARING BETWEEN CLIENTS</a:t>
            </a:r>
          </a:p>
        </p:txBody>
      </p:sp>
      <p:sp>
        <p:nvSpPr>
          <p:cNvPr id="149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4"/>
      <p:bldP build="whole" bldLvl="1" animBg="1" rev="0" advAuto="0" spid="145" grpId="1"/>
      <p:bldP build="whole" bldLvl="1" animBg="1" rev="0" advAuto="0" spid="147" grpId="2"/>
      <p:bldP build="whole" bldLvl="1" animBg="1" rev="0" advAuto="0" spid="146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ONS"/>
          <p:cNvSpPr txBox="1"/>
          <p:nvPr>
            <p:ph type="ctrTitle"/>
          </p:nvPr>
        </p:nvSpPr>
        <p:spPr>
          <a:xfrm>
            <a:off x="1009650" y="1524000"/>
            <a:ext cx="10464800" cy="1575693"/>
          </a:xfrm>
          <a:prstGeom prst="rect">
            <a:avLst/>
          </a:prstGeom>
        </p:spPr>
        <p:txBody>
          <a:bodyPr/>
          <a:lstStyle/>
          <a:p>
            <a:pPr/>
            <a:r>
              <a:t>CONS</a:t>
            </a:r>
          </a:p>
        </p:txBody>
      </p:sp>
      <p:sp>
        <p:nvSpPr>
          <p:cNvPr id="153" name="SOME IPS REVOKE THE  USE OF A VPN"/>
          <p:cNvSpPr txBox="1"/>
          <p:nvPr/>
        </p:nvSpPr>
        <p:spPr>
          <a:xfrm>
            <a:off x="1049821" y="4921478"/>
            <a:ext cx="930495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13953" indent="-513953">
              <a:buSzPct val="145000"/>
              <a:buChar char="•"/>
              <a:defRPr b="0" sz="3700"/>
            </a:lvl1pPr>
          </a:lstStyle>
          <a:p>
            <a:pPr/>
            <a:r>
              <a:t>SOME IPS REVOKE THE  USE OF A VPN</a:t>
            </a:r>
          </a:p>
        </p:txBody>
      </p:sp>
      <p:sp>
        <p:nvSpPr>
          <p:cNvPr id="154" name="DOES NOT SOLVE REGARDING SERVER SIDE COMPONENTS"/>
          <p:cNvSpPr txBox="1"/>
          <p:nvPr/>
        </p:nvSpPr>
        <p:spPr>
          <a:xfrm>
            <a:off x="1052165" y="3708110"/>
            <a:ext cx="10697271" cy="12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13953" indent="-513953">
              <a:buSzPct val="145000"/>
              <a:buChar char="•"/>
              <a:defRPr b="0" sz="3700"/>
            </a:lvl1pPr>
          </a:lstStyle>
          <a:p>
            <a:pPr/>
            <a:r>
              <a:t>DOES NOT SOLVE REGARDING SERVER SIDE COMPONENTS</a:t>
            </a:r>
          </a:p>
        </p:txBody>
      </p:sp>
      <p:sp>
        <p:nvSpPr>
          <p:cNvPr id="155" name="INCREASED COMPLEXITY OF THE NETWORK"/>
          <p:cNvSpPr txBox="1"/>
          <p:nvPr/>
        </p:nvSpPr>
        <p:spPr>
          <a:xfrm>
            <a:off x="1054099" y="7183114"/>
            <a:ext cx="1057509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13953" indent="-513953">
              <a:buSzPct val="145000"/>
              <a:buChar char="•"/>
              <a:defRPr b="0" sz="3700"/>
            </a:lvl1pPr>
          </a:lstStyle>
          <a:p>
            <a:pPr/>
            <a:r>
              <a:t>INCREASED COMPLEXITY OF THE NETWORK</a:t>
            </a:r>
          </a:p>
        </p:txBody>
      </p:sp>
      <p:sp>
        <p:nvSpPr>
          <p:cNvPr id="156" name="LIMITED SPEED DEPENDING ON TYPE OF VP"/>
          <p:cNvSpPr txBox="1"/>
          <p:nvPr/>
        </p:nvSpPr>
        <p:spPr>
          <a:xfrm>
            <a:off x="1054100" y="6016354"/>
            <a:ext cx="1050555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13953" indent="-513953">
              <a:buSzPct val="145000"/>
              <a:buChar char="•"/>
              <a:defRPr b="0" sz="3700"/>
            </a:lvl1pPr>
          </a:lstStyle>
          <a:p>
            <a:pPr/>
            <a:r>
              <a:t>LIMITED SPEED DEPENDING ON TYPE OF VP</a:t>
            </a:r>
          </a:p>
        </p:txBody>
      </p:sp>
      <p:sp>
        <p:nvSpPr>
          <p:cNvPr id="157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5" grpId="4"/>
      <p:bldP build="whole" bldLvl="1" animBg="1" rev="0" advAuto="0" spid="156" grpId="3"/>
      <p:bldP build="whole" bldLvl="1" animBg="1" rev="0" advAuto="0" spid="15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ERNET ROUTABLE ADDRESSES"/>
          <p:cNvSpPr txBox="1"/>
          <p:nvPr>
            <p:ph type="ctrTitle"/>
          </p:nvPr>
        </p:nvSpPr>
        <p:spPr>
          <a:xfrm>
            <a:off x="1270000" y="1892300"/>
            <a:ext cx="10464800" cy="1761828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INTERNET ROUTABLE ADDRESSES</a:t>
            </a:r>
          </a:p>
        </p:txBody>
      </p:sp>
      <p:sp>
        <p:nvSpPr>
          <p:cNvPr id="161" name="INSERT IMAGE"/>
          <p:cNvSpPr txBox="1"/>
          <p:nvPr/>
        </p:nvSpPr>
        <p:spPr>
          <a:xfrm>
            <a:off x="5243321" y="5027270"/>
            <a:ext cx="23149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 IMAGE</a:t>
            </a:r>
          </a:p>
        </p:txBody>
      </p:sp>
      <p:sp>
        <p:nvSpPr>
          <p:cNvPr id="162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S"/>
          <p:cNvSpPr txBox="1"/>
          <p:nvPr>
            <p:ph type="ctrTitle"/>
          </p:nvPr>
        </p:nvSpPr>
        <p:spPr>
          <a:xfrm>
            <a:off x="1016000" y="1524000"/>
            <a:ext cx="10464800" cy="1445320"/>
          </a:xfrm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</p:txBody>
      </p:sp>
      <p:sp>
        <p:nvSpPr>
          <p:cNvPr id="166" name="SIMPLE SET UP"/>
          <p:cNvSpPr txBox="1"/>
          <p:nvPr>
            <p:ph type="subTitle" sz="quarter" idx="1"/>
          </p:nvPr>
        </p:nvSpPr>
        <p:spPr>
          <a:xfrm>
            <a:off x="1270000" y="3835400"/>
            <a:ext cx="10464800" cy="1130300"/>
          </a:xfrm>
          <a:prstGeom prst="rect">
            <a:avLst/>
          </a:prstGeom>
        </p:spPr>
        <p:txBody>
          <a:bodyPr/>
          <a:lstStyle>
            <a:lvl1pPr marL="513953" indent="-513953" algn="l">
              <a:buSzPct val="145000"/>
              <a:buChar char="•"/>
            </a:lvl1pPr>
          </a:lstStyle>
          <a:p>
            <a:pPr/>
            <a:r>
              <a:t>SIMPLE SET UP</a:t>
            </a:r>
          </a:p>
        </p:txBody>
      </p:sp>
      <p:sp>
        <p:nvSpPr>
          <p:cNvPr id="167" name="VERSATILE FOR MULTIPLE TYPES OF CLIENT"/>
          <p:cNvSpPr txBox="1"/>
          <p:nvPr/>
        </p:nvSpPr>
        <p:spPr>
          <a:xfrm>
            <a:off x="12700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08813" indent="-508813" algn="l" defTabSz="578358">
              <a:buSzPct val="145000"/>
              <a:buChar char="•"/>
              <a:defRPr b="0" sz="3663"/>
            </a:lvl1pPr>
          </a:lstStyle>
          <a:p>
            <a:pPr/>
            <a:r>
              <a:t>VERSATILE FOR MULTIPLE TYPES OF CLIENT</a:t>
            </a:r>
          </a:p>
        </p:txBody>
      </p:sp>
      <p:sp>
        <p:nvSpPr>
          <p:cNvPr id="168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2"/>
      <p:bldP build="whole" bldLvl="1" animBg="1" rev="0" advAuto="0" spid="1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S"/>
          <p:cNvSpPr txBox="1"/>
          <p:nvPr>
            <p:ph type="ctrTitle"/>
          </p:nvPr>
        </p:nvSpPr>
        <p:spPr>
          <a:xfrm>
            <a:off x="869950" y="1498600"/>
            <a:ext cx="10464801" cy="1393429"/>
          </a:xfrm>
          <a:prstGeom prst="rect">
            <a:avLst/>
          </a:prstGeom>
        </p:spPr>
        <p:txBody>
          <a:bodyPr/>
          <a:lstStyle/>
          <a:p>
            <a:pPr/>
            <a:r>
              <a:t>CONS</a:t>
            </a:r>
          </a:p>
        </p:txBody>
      </p:sp>
      <p:sp>
        <p:nvSpPr>
          <p:cNvPr id="172" name="VERY EXPENSIVE"/>
          <p:cNvSpPr txBox="1"/>
          <p:nvPr>
            <p:ph type="subTitle" sz="quarter" idx="1"/>
          </p:nvPr>
        </p:nvSpPr>
        <p:spPr>
          <a:xfrm>
            <a:off x="1270000" y="4059039"/>
            <a:ext cx="10464800" cy="1130301"/>
          </a:xfrm>
          <a:prstGeom prst="rect">
            <a:avLst/>
          </a:prstGeom>
        </p:spPr>
        <p:txBody>
          <a:bodyPr/>
          <a:lstStyle>
            <a:lvl1pPr marL="513953" indent="-513953" algn="l">
              <a:buSzPct val="145000"/>
              <a:buChar char="•"/>
            </a:lvl1pPr>
          </a:lstStyle>
          <a:p>
            <a:pPr/>
            <a:r>
              <a:t>VERY EXPENSIVE</a:t>
            </a:r>
          </a:p>
        </p:txBody>
      </p:sp>
      <p:sp>
        <p:nvSpPr>
          <p:cNvPr id="173" name="NOT SECURE"/>
          <p:cNvSpPr txBox="1"/>
          <p:nvPr/>
        </p:nvSpPr>
        <p:spPr>
          <a:xfrm>
            <a:off x="1270000" y="52641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13953" indent="-513953" algn="l">
              <a:buSzPct val="145000"/>
              <a:buChar char="•"/>
              <a:defRPr b="0" sz="3700"/>
            </a:lvl1pPr>
          </a:lstStyle>
          <a:p>
            <a:pPr/>
            <a:r>
              <a:t>NOT SECURE</a:t>
            </a:r>
          </a:p>
        </p:txBody>
      </p:sp>
      <p:sp>
        <p:nvSpPr>
          <p:cNvPr id="174" name="City"/>
          <p:cNvSpPr/>
          <p:nvPr/>
        </p:nvSpPr>
        <p:spPr>
          <a:xfrm>
            <a:off x="5338503" y="758140"/>
            <a:ext cx="1476894" cy="94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97" y="0"/>
                </a:moveTo>
                <a:lnTo>
                  <a:pt x="9497" y="2423"/>
                </a:lnTo>
                <a:lnTo>
                  <a:pt x="8912" y="2423"/>
                </a:lnTo>
                <a:lnTo>
                  <a:pt x="8912" y="12015"/>
                </a:lnTo>
                <a:lnTo>
                  <a:pt x="8161" y="12015"/>
                </a:lnTo>
                <a:lnTo>
                  <a:pt x="8161" y="8943"/>
                </a:lnTo>
                <a:lnTo>
                  <a:pt x="7359" y="8943"/>
                </a:lnTo>
                <a:lnTo>
                  <a:pt x="7359" y="5760"/>
                </a:lnTo>
                <a:lnTo>
                  <a:pt x="4652" y="5760"/>
                </a:lnTo>
                <a:lnTo>
                  <a:pt x="4652" y="8943"/>
                </a:lnTo>
                <a:lnTo>
                  <a:pt x="4652" y="14361"/>
                </a:lnTo>
                <a:lnTo>
                  <a:pt x="3918" y="14361"/>
                </a:lnTo>
                <a:lnTo>
                  <a:pt x="3918" y="10561"/>
                </a:lnTo>
                <a:lnTo>
                  <a:pt x="1907" y="10561"/>
                </a:lnTo>
                <a:lnTo>
                  <a:pt x="1907" y="15385"/>
                </a:lnTo>
                <a:lnTo>
                  <a:pt x="940" y="15385"/>
                </a:lnTo>
                <a:lnTo>
                  <a:pt x="940" y="17597"/>
                </a:lnTo>
                <a:lnTo>
                  <a:pt x="0" y="1759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7597"/>
                </a:lnTo>
                <a:lnTo>
                  <a:pt x="20672" y="17597"/>
                </a:lnTo>
                <a:lnTo>
                  <a:pt x="20672" y="15385"/>
                </a:lnTo>
                <a:lnTo>
                  <a:pt x="19821" y="15385"/>
                </a:lnTo>
                <a:lnTo>
                  <a:pt x="19821" y="12015"/>
                </a:lnTo>
                <a:lnTo>
                  <a:pt x="19033" y="12015"/>
                </a:lnTo>
                <a:lnTo>
                  <a:pt x="19033" y="8191"/>
                </a:lnTo>
                <a:lnTo>
                  <a:pt x="16927" y="8191"/>
                </a:lnTo>
                <a:lnTo>
                  <a:pt x="16927" y="15803"/>
                </a:lnTo>
                <a:lnTo>
                  <a:pt x="16212" y="15803"/>
                </a:lnTo>
                <a:lnTo>
                  <a:pt x="16212" y="3677"/>
                </a:lnTo>
                <a:lnTo>
                  <a:pt x="13299" y="4969"/>
                </a:lnTo>
                <a:lnTo>
                  <a:pt x="13299" y="9566"/>
                </a:lnTo>
                <a:lnTo>
                  <a:pt x="12557" y="9566"/>
                </a:lnTo>
                <a:lnTo>
                  <a:pt x="12557" y="2423"/>
                </a:lnTo>
                <a:lnTo>
                  <a:pt x="11973" y="2423"/>
                </a:lnTo>
                <a:lnTo>
                  <a:pt x="11973" y="0"/>
                </a:lnTo>
                <a:lnTo>
                  <a:pt x="949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SellSellIt"/>
          <p:cNvSpPr txBox="1"/>
          <p:nvPr/>
        </p:nvSpPr>
        <p:spPr>
          <a:xfrm>
            <a:off x="5463539" y="1399032"/>
            <a:ext cx="1277621" cy="30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SellSellIt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