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5" r:id="rId4"/>
    <p:sldId id="258" r:id="rId5"/>
    <p:sldId id="284" r:id="rId6"/>
    <p:sldId id="271" r:id="rId7"/>
    <p:sldId id="260" r:id="rId8"/>
    <p:sldId id="272" r:id="rId9"/>
    <p:sldId id="261" r:id="rId10"/>
    <p:sldId id="263" r:id="rId11"/>
    <p:sldId id="273" r:id="rId12"/>
    <p:sldId id="274" r:id="rId13"/>
    <p:sldId id="264" r:id="rId14"/>
    <p:sldId id="276" r:id="rId15"/>
    <p:sldId id="265" r:id="rId16"/>
    <p:sldId id="266" r:id="rId17"/>
    <p:sldId id="279" r:id="rId18"/>
    <p:sldId id="277" r:id="rId19"/>
    <p:sldId id="282" r:id="rId20"/>
    <p:sldId id="278"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3BBAEA-D0FC-4276-998A-90AD83FE595C}" v="291" dt="2021-08-11T08:12:01.8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4660"/>
  </p:normalViewPr>
  <p:slideViewPr>
    <p:cSldViewPr>
      <p:cViewPr varScale="1">
        <p:scale>
          <a:sx n="68" d="100"/>
          <a:sy n="68" d="100"/>
        </p:scale>
        <p:origin x="153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923ED8-808B-470E-9563-02550347C441}"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1C7AB-7E62-4343-86E5-2AF606D436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923ED8-808B-470E-9563-02550347C441}"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1C7AB-7E62-4343-86E5-2AF606D436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E923ED8-808B-470E-9563-02550347C441}"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1C7AB-7E62-4343-86E5-2AF606D4364F}"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923ED8-808B-470E-9563-02550347C441}"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1C7AB-7E62-4343-86E5-2AF606D4364F}"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23ED8-808B-470E-9563-02550347C441}"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1C7AB-7E62-4343-86E5-2AF606D436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EE923ED8-808B-470E-9563-02550347C441}"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1C7AB-7E62-4343-86E5-2AF606D4364F}"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923ED8-808B-470E-9563-02550347C441}"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1C7AB-7E62-4343-86E5-2AF606D436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923ED8-808B-470E-9563-02550347C441}"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1C7AB-7E62-4343-86E5-2AF606D436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E923ED8-808B-470E-9563-02550347C441}"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1C7AB-7E62-4343-86E5-2AF606D436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E923ED8-808B-470E-9563-02550347C441}"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1C7AB-7E62-4343-86E5-2AF606D4364F}"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923ED8-808B-470E-9563-02550347C441}"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1C7AB-7E62-4343-86E5-2AF606D4364F}"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E923ED8-808B-470E-9563-02550347C441}" type="datetimeFigureOut">
              <a:rPr lang="en-US" smtClean="0"/>
              <a:t>8/11/2021</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5471C7AB-7E62-4343-86E5-2AF606D4364F}"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447800"/>
          </a:xfrm>
        </p:spPr>
        <p:txBody>
          <a:bodyPr>
            <a:normAutofit/>
          </a:bodyPr>
          <a:lstStyle/>
          <a:p>
            <a:r>
              <a:rPr lang="en-US" sz="4000" dirty="0">
                <a:latin typeface="Times New Roman" panose="02020603050405020304" pitchFamily="18" charset="0"/>
                <a:cs typeface="Times New Roman" panose="02020603050405020304" pitchFamily="18" charset="0"/>
              </a:rPr>
              <a:t>Presentation On Workers Hub</a:t>
            </a:r>
          </a:p>
        </p:txBody>
      </p:sp>
      <p:sp>
        <p:nvSpPr>
          <p:cNvPr id="3" name="Subtitle 2"/>
          <p:cNvSpPr>
            <a:spLocks noGrp="1"/>
          </p:cNvSpPr>
          <p:nvPr>
            <p:ph type="subTitle" idx="1"/>
          </p:nvPr>
        </p:nvSpPr>
        <p:spPr>
          <a:xfrm>
            <a:off x="1828800" y="3429000"/>
            <a:ext cx="6400800" cy="1777999"/>
          </a:xfrm>
        </p:spPr>
        <p:txBody>
          <a:bodyPr>
            <a:noAutofit/>
          </a:bodyPr>
          <a:lstStyle/>
          <a:p>
            <a:pPr algn="just"/>
            <a:r>
              <a:rPr lang="en-US" sz="2400" dirty="0">
                <a:latin typeface="Times New Roman" panose="02020603050405020304" pitchFamily="18" charset="0"/>
                <a:cs typeface="Times New Roman" panose="02020603050405020304" pitchFamily="18" charset="0"/>
              </a:rPr>
              <a:t>Presented By </a:t>
            </a:r>
          </a:p>
          <a:p>
            <a:pPr algn="just"/>
            <a:r>
              <a:rPr lang="en-US" sz="2400" dirty="0">
                <a:latin typeface="Times New Roman" panose="02020603050405020304" pitchFamily="18" charset="0"/>
                <a:cs typeface="Times New Roman" panose="02020603050405020304" pitchFamily="18" charset="0"/>
              </a:rPr>
              <a:t>Anoj Gosai</a:t>
            </a:r>
          </a:p>
          <a:p>
            <a:pPr algn="just"/>
            <a:r>
              <a:rPr lang="en-US" sz="2400" dirty="0">
                <a:latin typeface="Times New Roman" panose="02020603050405020304" pitchFamily="18" charset="0"/>
                <a:cs typeface="Times New Roman" panose="02020603050405020304" pitchFamily="18" charset="0"/>
              </a:rPr>
              <a:t>Sujin Rajak </a:t>
            </a:r>
          </a:p>
          <a:p>
            <a:pPr algn="just"/>
            <a:r>
              <a:rPr lang="en-US" sz="2400" dirty="0">
                <a:latin typeface="Times New Roman" panose="02020603050405020304" pitchFamily="18" charset="0"/>
                <a:cs typeface="Times New Roman" panose="02020603050405020304" pitchFamily="18" charset="0"/>
              </a:rPr>
              <a:t>Susmita Dhital</a:t>
            </a:r>
          </a:p>
        </p:txBody>
      </p:sp>
    </p:spTree>
    <p:extLst>
      <p:ext uri="{BB962C8B-B14F-4D97-AF65-F5344CB8AC3E}">
        <p14:creationId xmlns:p14="http://schemas.microsoft.com/office/powerpoint/2010/main" val="2711130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DFD Level One (For Admin)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834" y="1585823"/>
            <a:ext cx="7342165" cy="5085171"/>
          </a:xfrm>
        </p:spPr>
      </p:pic>
    </p:spTree>
    <p:extLst>
      <p:ext uri="{BB962C8B-B14F-4D97-AF65-F5344CB8AC3E}">
        <p14:creationId xmlns:p14="http://schemas.microsoft.com/office/powerpoint/2010/main" val="172043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6351" y="1585823"/>
            <a:ext cx="6418284" cy="5120599"/>
          </a:xfrm>
        </p:spPr>
      </p:pic>
      <p:sp>
        <p:nvSpPr>
          <p:cNvPr id="3" name="Title 2"/>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DFD Level One (For Hiring Manager )</a:t>
            </a:r>
            <a:endParaRPr lang="en-US" dirty="0"/>
          </a:p>
        </p:txBody>
      </p:sp>
    </p:spTree>
    <p:extLst>
      <p:ext uri="{BB962C8B-B14F-4D97-AF65-F5344CB8AC3E}">
        <p14:creationId xmlns:p14="http://schemas.microsoft.com/office/powerpoint/2010/main" val="399847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676400"/>
            <a:ext cx="6281694" cy="5011625"/>
          </a:xfrm>
        </p:spPr>
      </p:pic>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DFD Level One (For Workers)</a:t>
            </a:r>
            <a:endParaRPr lang="en-US" dirty="0"/>
          </a:p>
        </p:txBody>
      </p:sp>
    </p:spTree>
    <p:extLst>
      <p:ext uri="{BB962C8B-B14F-4D97-AF65-F5344CB8AC3E}">
        <p14:creationId xmlns:p14="http://schemas.microsoft.com/office/powerpoint/2010/main" val="183458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481328"/>
          </a:xfrm>
        </p:spPr>
        <p:txBody>
          <a:bodyPr>
            <a:normAutofit fontScale="90000"/>
          </a:bodyPr>
          <a:lstStyle/>
          <a:p>
            <a:r>
              <a:rPr lang="en-GB" sz="4000" dirty="0"/>
              <a:t>Use Case Diagram of Worker and Hiring manager</a:t>
            </a:r>
            <a:br>
              <a:rPr lang="en-US" sz="4000" dirty="0"/>
            </a:br>
            <a:endParaRPr lang="en-US"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696619"/>
            <a:ext cx="6540768" cy="5161381"/>
          </a:xfrm>
        </p:spPr>
      </p:pic>
    </p:spTree>
    <p:extLst>
      <p:ext uri="{BB962C8B-B14F-4D97-AF65-F5344CB8AC3E}">
        <p14:creationId xmlns:p14="http://schemas.microsoft.com/office/powerpoint/2010/main" val="13841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22864"/>
            <a:ext cx="5629511" cy="5135136"/>
          </a:xfrm>
        </p:spPr>
      </p:pic>
      <p:sp>
        <p:nvSpPr>
          <p:cNvPr id="3" name="Title 2"/>
          <p:cNvSpPr>
            <a:spLocks noGrp="1"/>
          </p:cNvSpPr>
          <p:nvPr>
            <p:ph type="title"/>
          </p:nvPr>
        </p:nvSpPr>
        <p:spPr/>
        <p:txBody>
          <a:bodyPr/>
          <a:lstStyle/>
          <a:p>
            <a:r>
              <a:rPr lang="en-US" dirty="0"/>
              <a:t>Use Case Diagram For Admin</a:t>
            </a:r>
          </a:p>
        </p:txBody>
      </p:sp>
    </p:spTree>
    <p:extLst>
      <p:ext uri="{BB962C8B-B14F-4D97-AF65-F5344CB8AC3E}">
        <p14:creationId xmlns:p14="http://schemas.microsoft.com/office/powerpoint/2010/main" val="2966473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5986733" cy="1252728"/>
          </a:xfrm>
        </p:spPr>
        <p:txBody>
          <a:bodyPr>
            <a:normAutofit/>
          </a:bodyPr>
          <a:lstStyle/>
          <a:p>
            <a:r>
              <a:rPr lang="en-US" sz="4000" dirty="0">
                <a:latin typeface="Times New Roman" panose="02020603050405020304" pitchFamily="18" charset="0"/>
                <a:cs typeface="Times New Roman" panose="02020603050405020304" pitchFamily="18" charset="0"/>
              </a:rPr>
              <a:t>ER Diagram</a:t>
            </a:r>
          </a:p>
        </p:txBody>
      </p:sp>
      <p:pic>
        <p:nvPicPr>
          <p:cNvPr id="9" name="Picture 9" descr="A picture containing timeline&#10;&#10;Description automatically generated">
            <a:extLst>
              <a:ext uri="{FF2B5EF4-FFF2-40B4-BE49-F238E27FC236}">
                <a16:creationId xmlns:a16="http://schemas.microsoft.com/office/drawing/2014/main" id="{5D3EA14B-3FA2-4E4F-A5FD-5F44FF4657C3}"/>
              </a:ext>
            </a:extLst>
          </p:cNvPr>
          <p:cNvPicPr>
            <a:picLocks noGrp="1" noChangeAspect="1"/>
          </p:cNvPicPr>
          <p:nvPr>
            <p:ph idx="1"/>
          </p:nvPr>
        </p:nvPicPr>
        <p:blipFill>
          <a:blip r:embed="rId2"/>
          <a:stretch>
            <a:fillRect/>
          </a:stretch>
        </p:blipFill>
        <p:spPr>
          <a:xfrm>
            <a:off x="1740440" y="763279"/>
            <a:ext cx="6864908" cy="6196770"/>
          </a:xfrm>
        </p:spPr>
      </p:pic>
    </p:spTree>
    <p:extLst>
      <p:ext uri="{BB962C8B-B14F-4D97-AF65-F5344CB8AC3E}">
        <p14:creationId xmlns:p14="http://schemas.microsoft.com/office/powerpoint/2010/main" val="383812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371600"/>
            <a:ext cx="7408333" cy="5148072"/>
          </a:xfrm>
        </p:spPr>
        <p:txBody>
          <a:bodyPr vert="horz" lIns="91440" tIns="45720" rIns="91440" bIns="45720" rtlCol="0" anchor="t">
            <a:noAutofit/>
          </a:bodyPr>
          <a:lstStyle/>
          <a:p>
            <a:pPr marL="0" marR="0" indent="0" algn="just">
              <a:lnSpc>
                <a:spcPct val="150000"/>
              </a:lnSpc>
              <a:spcBef>
                <a:spcPts val="0"/>
              </a:spcBef>
              <a:spcAft>
                <a:spcPts val="1000"/>
              </a:spcAft>
              <a:buNone/>
            </a:pPr>
            <a:r>
              <a:rPr lang="en-GB" sz="2200" dirty="0">
                <a:effectLst/>
                <a:latin typeface="Times New Roman" panose="02020603050405020304" pitchFamily="18" charset="0"/>
                <a:ea typeface="Times New Roman" panose="02020603050405020304" pitchFamily="18" charset="0"/>
                <a:cs typeface="Times New Roman" panose="02020603050405020304" pitchFamily="18" charset="0"/>
              </a:rPr>
              <a:t> Front-End WEB DEVELOPMENT</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44525" lvl="1" indent="-342900" algn="just">
              <a:lnSpc>
                <a:spcPct val="150000"/>
              </a:lnSpc>
              <a:spcBef>
                <a:spcPts val="0"/>
              </a:spcBef>
              <a:spcAft>
                <a:spcPts val="800"/>
              </a:spcAft>
              <a:buFont typeface="Symbol" panose="05050102010706020507" pitchFamily="18" charset="2"/>
              <a:buChar char=""/>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Mark-up Language-HTML</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44525" lvl="1" indent="-342900" algn="just">
              <a:lnSpc>
                <a:spcPct val="150000"/>
              </a:lnSpc>
              <a:spcBef>
                <a:spcPts val="0"/>
              </a:spcBef>
              <a:spcAft>
                <a:spcPts val="800"/>
              </a:spcAft>
              <a:buFont typeface="Symbol" panose="05050102010706020507" pitchFamily="18" charset="2"/>
              <a:buChar char=""/>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Dynamic Programming Language-JavaScript</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44525" lvl="1" indent="-342900" algn="just">
              <a:lnSpc>
                <a:spcPct val="150000"/>
              </a:lnSpc>
              <a:spcBef>
                <a:spcPts val="0"/>
              </a:spcBef>
              <a:spcAft>
                <a:spcPts val="800"/>
              </a:spcAft>
              <a:buFont typeface="Symbol" panose="05050102010706020507" pitchFamily="18" charset="2"/>
              <a:buChar char=""/>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jQuery</a:t>
            </a:r>
          </a:p>
          <a:p>
            <a:pPr marL="644525" lvl="1" indent="-342900" algn="just">
              <a:lnSpc>
                <a:spcPct val="150000"/>
              </a:lnSpc>
              <a:spcBef>
                <a:spcPts val="0"/>
              </a:spcBef>
              <a:spcAft>
                <a:spcPts val="800"/>
              </a:spcAft>
              <a:buFont typeface="Symbol" panose="05050102010706020507" pitchFamily="18" charset="2"/>
              <a:buChar char=""/>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Bootstrap</a:t>
            </a:r>
          </a:p>
          <a:p>
            <a:pPr marL="644525" lvl="1" indent="-342900" algn="just">
              <a:lnSpc>
                <a:spcPct val="150000"/>
              </a:lnSpc>
              <a:spcBef>
                <a:spcPts val="0"/>
              </a:spcBef>
              <a:spcAft>
                <a:spcPts val="800"/>
              </a:spcAft>
              <a:buFont typeface="Symbol" panose="05050102010706020507" pitchFamily="18" charset="2"/>
              <a:buChar char=""/>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Razor Pages</a:t>
            </a:r>
          </a:p>
          <a:p>
            <a:pPr marL="644525" lvl="1" indent="-342900" algn="just">
              <a:lnSpc>
                <a:spcPct val="150000"/>
              </a:lnSpc>
              <a:spcBef>
                <a:spcPts val="0"/>
              </a:spcBef>
              <a:spcAft>
                <a:spcPts val="800"/>
              </a:spcAft>
              <a:buFont typeface="Symbol" panose="05050102010706020507" pitchFamily="18" charset="2"/>
              <a:buChar char=""/>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Font awesome</a:t>
            </a:r>
          </a:p>
          <a:p>
            <a:pPr marL="644525" lvl="1" indent="-342900" algn="just">
              <a:lnSpc>
                <a:spcPct val="150000"/>
              </a:lnSpc>
              <a:spcBef>
                <a:spcPts val="0"/>
              </a:spcBef>
              <a:spcAft>
                <a:spcPts val="800"/>
              </a:spcAft>
              <a:buFont typeface="Symbol" panose="05050102010706020507" pitchFamily="18" charset="2"/>
              <a:buChar char=""/>
            </a:pPr>
            <a:r>
              <a:rPr lang="en-GB" dirty="0">
                <a:latin typeface="Times New Roman"/>
                <a:ea typeface="Times New Roman" panose="02020603050405020304" pitchFamily="18" charset="0"/>
                <a:cs typeface="Times New Roman"/>
              </a:rPr>
              <a:t>SASS</a:t>
            </a:r>
          </a:p>
          <a:p>
            <a:pPr marL="301625" lvl="1" indent="0" algn="just">
              <a:lnSpc>
                <a:spcPct val="150000"/>
              </a:lnSpc>
              <a:spcBef>
                <a:spcPts val="0"/>
              </a:spcBef>
              <a:spcAft>
                <a:spcPts val="800"/>
              </a:spcAft>
              <a:buNone/>
            </a:pPr>
            <a:endParaRPr lang="en-GB" dirty="0">
              <a:latin typeface="Times New Roman"/>
              <a:ea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Autofit/>
          </a:bodyPr>
          <a:lstStyle/>
          <a:p>
            <a:r>
              <a:rPr lang="en-US" sz="4000" b="1" dirty="0">
                <a:latin typeface="Times New Roman" panose="02020603050405020304" pitchFamily="18" charset="0"/>
                <a:cs typeface="Times New Roman" panose="02020603050405020304" pitchFamily="18" charset="0"/>
              </a:rPr>
              <a:t>Tools and Technologies </a:t>
            </a:r>
            <a:br>
              <a:rPr lang="en-US" sz="4000" b="1"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71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6313" y="1768416"/>
            <a:ext cx="7408333" cy="4209690"/>
          </a:xfrm>
        </p:spPr>
        <p:txBody>
          <a:bodyPr vert="horz" lIns="91440" tIns="45720" rIns="91440" bIns="45720" rtlCol="0" anchor="t">
            <a:noAutofit/>
          </a:bodyPr>
          <a:lstStyle/>
          <a:p>
            <a:pPr marL="0" indent="0" algn="just">
              <a:lnSpc>
                <a:spcPct val="150000"/>
              </a:lnSpc>
              <a:spcBef>
                <a:spcPts val="0"/>
              </a:spcBef>
              <a:spcAft>
                <a:spcPts val="800"/>
              </a:spcAft>
              <a:buNone/>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Framework: ASP.NET Core</a:t>
            </a:r>
          </a:p>
          <a:p>
            <a:pPr marL="0" indent="0" algn="just">
              <a:lnSpc>
                <a:spcPct val="150000"/>
              </a:lnSpc>
              <a:spcBef>
                <a:spcPts val="0"/>
              </a:spcBef>
              <a:spcAft>
                <a:spcPts val="800"/>
              </a:spcAft>
              <a:buNone/>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Software Architecture: MVC(Model View Controller)</a:t>
            </a:r>
          </a:p>
          <a:p>
            <a:pPr marL="0" marR="0" indent="0" algn="just">
              <a:lnSpc>
                <a:spcPct val="150000"/>
              </a:lnSpc>
              <a:spcBef>
                <a:spcPts val="0"/>
              </a:spcBef>
              <a:spcAft>
                <a:spcPts val="1000"/>
              </a:spcAft>
              <a:buNone/>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Back-end web development </a:t>
            </a:r>
          </a:p>
          <a:p>
            <a:pPr algn="just">
              <a:lnSpc>
                <a:spcPct val="150000"/>
              </a:lnSpc>
              <a:spcBef>
                <a:spcPts val="0"/>
              </a:spcBef>
              <a:spcAft>
                <a:spcPts val="1000"/>
              </a:spcAft>
              <a:buFont typeface="Arial" pitchFamily="18" charset="2"/>
              <a:buChar char="•"/>
            </a:pPr>
            <a:r>
              <a:rPr lang="en-GB" sz="2200" dirty="0">
                <a:latin typeface="Times New Roman"/>
                <a:ea typeface="Times New Roman" panose="02020603050405020304" pitchFamily="18" charset="0"/>
                <a:cs typeface="Times New Roman"/>
              </a:rPr>
              <a:t>ASP.NET Web API</a:t>
            </a:r>
            <a:endParaRPr lang="en-GB" sz="2200" dirty="0">
              <a:latin typeface="Times New Roman"/>
              <a:ea typeface="Times New Roman" panose="02020603050405020304" pitchFamily="18" charset="0"/>
              <a:cs typeface="Times New Roman" panose="02020603050405020304" pitchFamily="18" charset="0"/>
            </a:endParaRPr>
          </a:p>
          <a:p>
            <a:pPr marL="0" indent="0" algn="just">
              <a:lnSpc>
                <a:spcPct val="150000"/>
              </a:lnSpc>
              <a:spcBef>
                <a:spcPts val="0"/>
              </a:spcBef>
              <a:spcAft>
                <a:spcPts val="800"/>
              </a:spcAft>
              <a:buNone/>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Database: SQL Server</a:t>
            </a:r>
            <a:endParaRPr lang="en-US" sz="22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1000"/>
              </a:spcAft>
              <a:buNone/>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Development tools: Visual Studio 2019, SSMS</a:t>
            </a:r>
            <a:endParaRPr lang="en-US" sz="22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1000"/>
              </a:spcAft>
              <a:buNone/>
            </a:pPr>
            <a:r>
              <a:rPr lang="en-GB" sz="2200" dirty="0">
                <a:latin typeface="Times New Roman" panose="02020603050405020304" pitchFamily="18" charset="0"/>
                <a:ea typeface="Times New Roman" panose="02020603050405020304" pitchFamily="18" charset="0"/>
                <a:cs typeface="Times New Roman" panose="02020603050405020304" pitchFamily="18" charset="0"/>
              </a:rPr>
              <a:t>Interface: Web application</a:t>
            </a:r>
            <a:endParaRPr lang="en-US" sz="2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Bef>
                <a:spcPts val="0"/>
              </a:spcBef>
              <a:spcAft>
                <a:spcPts val="1000"/>
              </a:spcAft>
              <a:buNone/>
            </a:pPr>
            <a:r>
              <a:rPr lang="en-GB" sz="2200" dirty="0">
                <a:latin typeface="Times New Roman"/>
                <a:cs typeface="Times New Roman"/>
              </a:rPr>
              <a:t>Version control: </a:t>
            </a:r>
            <a:r>
              <a:rPr lang="en-GB" sz="2200" dirty="0" err="1">
                <a:latin typeface="Times New Roman"/>
                <a:cs typeface="Times New Roman"/>
              </a:rPr>
              <a:t>Github</a:t>
            </a:r>
          </a:p>
          <a:p>
            <a:pPr marL="0" indent="0">
              <a:buNone/>
            </a:pPr>
            <a:endParaRPr lang="en-US" sz="2200" dirty="0"/>
          </a:p>
        </p:txBody>
      </p:sp>
    </p:spTree>
    <p:extLst>
      <p:ext uri="{BB962C8B-B14F-4D97-AF65-F5344CB8AC3E}">
        <p14:creationId xmlns:p14="http://schemas.microsoft.com/office/powerpoint/2010/main" val="1929227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44371059"/>
              </p:ext>
            </p:extLst>
          </p:nvPr>
        </p:nvGraphicFramePr>
        <p:xfrm>
          <a:off x="990600" y="1066800"/>
          <a:ext cx="6705600" cy="5621389"/>
        </p:xfrm>
        <a:graphic>
          <a:graphicData uri="http://schemas.openxmlformats.org/drawingml/2006/table">
            <a:tbl>
              <a:tblPr>
                <a:tableStyleId>{5C22544A-7EE6-4342-B048-85BDC9FD1C3A}</a:tableStyleId>
              </a:tblPr>
              <a:tblGrid>
                <a:gridCol w="1261617">
                  <a:extLst>
                    <a:ext uri="{9D8B030D-6E8A-4147-A177-3AD203B41FA5}">
                      <a16:colId xmlns:a16="http://schemas.microsoft.com/office/drawing/2014/main" val="20000"/>
                    </a:ext>
                  </a:extLst>
                </a:gridCol>
                <a:gridCol w="3850089">
                  <a:extLst>
                    <a:ext uri="{9D8B030D-6E8A-4147-A177-3AD203B41FA5}">
                      <a16:colId xmlns:a16="http://schemas.microsoft.com/office/drawing/2014/main" val="20001"/>
                    </a:ext>
                  </a:extLst>
                </a:gridCol>
                <a:gridCol w="1593894">
                  <a:extLst>
                    <a:ext uri="{9D8B030D-6E8A-4147-A177-3AD203B41FA5}">
                      <a16:colId xmlns:a16="http://schemas.microsoft.com/office/drawing/2014/main" val="20002"/>
                    </a:ext>
                  </a:extLst>
                </a:gridCol>
              </a:tblGrid>
              <a:tr h="699247">
                <a:tc>
                  <a:txBody>
                    <a:bodyPr/>
                    <a:lstStyle/>
                    <a:p>
                      <a:pPr marL="0" marR="0">
                        <a:lnSpc>
                          <a:spcPct val="150000"/>
                        </a:lnSpc>
                        <a:spcBef>
                          <a:spcPts val="0"/>
                        </a:spcBef>
                        <a:spcAft>
                          <a:spcPts val="0"/>
                        </a:spcAft>
                      </a:pPr>
                      <a:r>
                        <a:rPr lang="en-GB" sz="1400" dirty="0">
                          <a:effectLst/>
                        </a:rPr>
                        <a:t> </a:t>
                      </a:r>
                      <a:endParaRPr lang="en-US" sz="1400" dirty="0">
                        <a:effectLst/>
                      </a:endParaRPr>
                    </a:p>
                    <a:p>
                      <a:pPr marL="0" marR="0">
                        <a:lnSpc>
                          <a:spcPct val="150000"/>
                        </a:lnSpc>
                        <a:spcBef>
                          <a:spcPts val="0"/>
                        </a:spcBef>
                        <a:spcAft>
                          <a:spcPts val="0"/>
                        </a:spcAft>
                      </a:pPr>
                      <a:r>
                        <a:rPr lang="en-GB" sz="1400" dirty="0">
                          <a:effectLst/>
                        </a:rPr>
                        <a:t>S.no</a:t>
                      </a:r>
                      <a:endParaRPr lang="en-US" sz="1400" dirty="0">
                        <a:effectLst/>
                        <a:latin typeface="Calibri"/>
                        <a:ea typeface="Times New Roman"/>
                        <a:cs typeface="Times New Roman"/>
                      </a:endParaRPr>
                    </a:p>
                  </a:txBody>
                  <a:tcPr marL="68356" marR="68356" marT="0" marB="0"/>
                </a:tc>
                <a:tc>
                  <a:txBody>
                    <a:bodyPr/>
                    <a:lstStyle/>
                    <a:p>
                      <a:pPr marL="0" marR="0" algn="ctr">
                        <a:lnSpc>
                          <a:spcPct val="150000"/>
                        </a:lnSpc>
                        <a:spcBef>
                          <a:spcPts val="0"/>
                        </a:spcBef>
                        <a:spcAft>
                          <a:spcPts val="0"/>
                        </a:spcAft>
                      </a:pPr>
                      <a:r>
                        <a:rPr lang="en-GB" sz="1400" dirty="0">
                          <a:effectLst/>
                        </a:rPr>
                        <a:t> </a:t>
                      </a:r>
                      <a:endParaRPr lang="en-US" sz="1400" dirty="0">
                        <a:effectLst/>
                      </a:endParaRPr>
                    </a:p>
                    <a:p>
                      <a:pPr marL="0" marR="0" algn="ctr">
                        <a:lnSpc>
                          <a:spcPct val="150000"/>
                        </a:lnSpc>
                        <a:spcBef>
                          <a:spcPts val="0"/>
                        </a:spcBef>
                        <a:spcAft>
                          <a:spcPts val="0"/>
                        </a:spcAft>
                      </a:pPr>
                      <a:r>
                        <a:rPr lang="en-GB" sz="1400" dirty="0">
                          <a:effectLst/>
                        </a:rPr>
                        <a:t>Test objectives</a:t>
                      </a:r>
                      <a:endParaRPr lang="en-US" sz="1400" dirty="0">
                        <a:effectLst/>
                        <a:latin typeface="Calibri"/>
                        <a:ea typeface="Times New Roman"/>
                        <a:cs typeface="Times New Roman"/>
                      </a:endParaRPr>
                    </a:p>
                  </a:txBody>
                  <a:tcPr marL="68356" marR="68356" marT="0" marB="0"/>
                </a:tc>
                <a:tc>
                  <a:txBody>
                    <a:bodyPr/>
                    <a:lstStyle/>
                    <a:p>
                      <a:pPr marL="0" marR="0">
                        <a:lnSpc>
                          <a:spcPct val="150000"/>
                        </a:lnSpc>
                        <a:spcBef>
                          <a:spcPts val="0"/>
                        </a:spcBef>
                        <a:spcAft>
                          <a:spcPts val="0"/>
                        </a:spcAft>
                      </a:pPr>
                      <a:r>
                        <a:rPr lang="en-GB" sz="1400" dirty="0">
                          <a:effectLst/>
                        </a:rPr>
                        <a:t> </a:t>
                      </a:r>
                      <a:endParaRPr lang="en-US" sz="1400" dirty="0">
                        <a:effectLst/>
                      </a:endParaRPr>
                    </a:p>
                    <a:p>
                      <a:pPr marL="0" marR="0">
                        <a:lnSpc>
                          <a:spcPct val="150000"/>
                        </a:lnSpc>
                        <a:spcBef>
                          <a:spcPts val="0"/>
                        </a:spcBef>
                        <a:spcAft>
                          <a:spcPts val="0"/>
                        </a:spcAft>
                      </a:pPr>
                      <a:r>
                        <a:rPr lang="en-GB" sz="1400" dirty="0">
                          <a:effectLst/>
                        </a:rPr>
                        <a:t>Remarks</a:t>
                      </a:r>
                      <a:endParaRPr lang="en-US" sz="1400" dirty="0">
                        <a:effectLst/>
                        <a:latin typeface="Calibri"/>
                        <a:ea typeface="Times New Roman"/>
                        <a:cs typeface="Times New Roman"/>
                      </a:endParaRPr>
                    </a:p>
                  </a:txBody>
                  <a:tcPr marL="68356" marR="68356" marT="0" marB="0"/>
                </a:tc>
                <a:extLst>
                  <a:ext uri="{0D108BD9-81ED-4DB2-BD59-A6C34878D82A}">
                    <a16:rowId xmlns:a16="http://schemas.microsoft.com/office/drawing/2014/main" val="10000"/>
                  </a:ext>
                </a:extLst>
              </a:tr>
              <a:tr h="820271">
                <a:tc>
                  <a:txBody>
                    <a:bodyPr/>
                    <a:lstStyle/>
                    <a:p>
                      <a:pPr marL="0" marR="0">
                        <a:lnSpc>
                          <a:spcPct val="150000"/>
                        </a:lnSpc>
                        <a:spcBef>
                          <a:spcPts val="0"/>
                        </a:spcBef>
                        <a:spcAft>
                          <a:spcPts val="0"/>
                        </a:spcAft>
                      </a:pPr>
                      <a:r>
                        <a:rPr lang="en-GB" sz="1400">
                          <a:effectLst/>
                        </a:rPr>
                        <a:t> </a:t>
                      </a:r>
                      <a:endParaRPr lang="en-US" sz="1400">
                        <a:effectLst/>
                      </a:endParaRPr>
                    </a:p>
                    <a:p>
                      <a:pPr marL="0" marR="0">
                        <a:lnSpc>
                          <a:spcPct val="150000"/>
                        </a:lnSpc>
                        <a:spcBef>
                          <a:spcPts val="0"/>
                        </a:spcBef>
                        <a:spcAft>
                          <a:spcPts val="0"/>
                        </a:spcAft>
                      </a:pPr>
                      <a:r>
                        <a:rPr lang="en-GB" sz="1400">
                          <a:effectLst/>
                        </a:rPr>
                        <a:t>1</a:t>
                      </a:r>
                      <a:endParaRPr lang="en-US" sz="1400">
                        <a:effectLst/>
                      </a:endParaRPr>
                    </a:p>
                    <a:p>
                      <a:pPr marL="0" marR="0">
                        <a:lnSpc>
                          <a:spcPct val="150000"/>
                        </a:lnSpc>
                        <a:spcBef>
                          <a:spcPts val="0"/>
                        </a:spcBef>
                        <a:spcAft>
                          <a:spcPts val="0"/>
                        </a:spcAft>
                      </a:pPr>
                      <a:r>
                        <a:rPr lang="en-GB" sz="1400">
                          <a:effectLst/>
                        </a:rPr>
                        <a:t> </a:t>
                      </a:r>
                      <a:endParaRPr lang="en-US" sz="1400">
                        <a:effectLst/>
                        <a:latin typeface="Calibri"/>
                        <a:ea typeface="Times New Roman"/>
                        <a:cs typeface="Times New Roman"/>
                      </a:endParaRPr>
                    </a:p>
                  </a:txBody>
                  <a:tcPr marL="68356" marR="68356" marT="0" marB="0"/>
                </a:tc>
                <a:tc>
                  <a:txBody>
                    <a:bodyPr/>
                    <a:lstStyle/>
                    <a:p>
                      <a:pPr marL="0" marR="0">
                        <a:lnSpc>
                          <a:spcPct val="150000"/>
                        </a:lnSpc>
                        <a:spcBef>
                          <a:spcPts val="0"/>
                        </a:spcBef>
                        <a:spcAft>
                          <a:spcPts val="0"/>
                        </a:spcAft>
                      </a:pPr>
                      <a:r>
                        <a:rPr lang="en-GB" sz="1400" dirty="0">
                          <a:effectLst/>
                        </a:rPr>
                        <a:t> </a:t>
                      </a:r>
                      <a:endParaRPr lang="en-US" sz="1400" dirty="0">
                        <a:effectLst/>
                      </a:endParaRPr>
                    </a:p>
                    <a:p>
                      <a:pPr marL="0" marR="0">
                        <a:lnSpc>
                          <a:spcPct val="150000"/>
                        </a:lnSpc>
                        <a:spcBef>
                          <a:spcPts val="0"/>
                        </a:spcBef>
                        <a:spcAft>
                          <a:spcPts val="0"/>
                        </a:spcAft>
                      </a:pPr>
                      <a:r>
                        <a:rPr lang="en-GB" sz="1400" dirty="0">
                          <a:effectLst/>
                        </a:rPr>
                        <a:t>To check whether the website runs or not</a:t>
                      </a:r>
                      <a:endParaRPr lang="en-US" sz="1400" dirty="0">
                        <a:effectLst/>
                        <a:latin typeface="Calibri"/>
                        <a:ea typeface="Times New Roman"/>
                        <a:cs typeface="Times New Roman"/>
                      </a:endParaRPr>
                    </a:p>
                  </a:txBody>
                  <a:tcPr marL="68356" marR="68356" marT="0" marB="0"/>
                </a:tc>
                <a:tc>
                  <a:txBody>
                    <a:bodyPr/>
                    <a:lstStyle/>
                    <a:p>
                      <a:pPr marL="0" marR="0">
                        <a:lnSpc>
                          <a:spcPct val="150000"/>
                        </a:lnSpc>
                        <a:spcBef>
                          <a:spcPts val="0"/>
                        </a:spcBef>
                        <a:spcAft>
                          <a:spcPts val="0"/>
                        </a:spcAft>
                      </a:pPr>
                      <a:r>
                        <a:rPr lang="en-GB" sz="1400">
                          <a:effectLst/>
                        </a:rPr>
                        <a:t> </a:t>
                      </a:r>
                      <a:endParaRPr lang="en-US" sz="1400">
                        <a:effectLst/>
                      </a:endParaRPr>
                    </a:p>
                    <a:p>
                      <a:pPr marL="0" marR="0">
                        <a:lnSpc>
                          <a:spcPct val="150000"/>
                        </a:lnSpc>
                        <a:spcBef>
                          <a:spcPts val="0"/>
                        </a:spcBef>
                        <a:spcAft>
                          <a:spcPts val="0"/>
                        </a:spcAft>
                      </a:pPr>
                      <a:r>
                        <a:rPr lang="en-GB" sz="1400">
                          <a:effectLst/>
                        </a:rPr>
                        <a:t>Successful </a:t>
                      </a:r>
                      <a:endParaRPr lang="en-US" sz="1400">
                        <a:effectLst/>
                        <a:latin typeface="Calibri"/>
                        <a:ea typeface="Times New Roman"/>
                        <a:cs typeface="Times New Roman"/>
                      </a:endParaRPr>
                    </a:p>
                  </a:txBody>
                  <a:tcPr marL="68356" marR="68356" marT="0" marB="0"/>
                </a:tc>
                <a:extLst>
                  <a:ext uri="{0D108BD9-81ED-4DB2-BD59-A6C34878D82A}">
                    <a16:rowId xmlns:a16="http://schemas.microsoft.com/office/drawing/2014/main" val="10001"/>
                  </a:ext>
                </a:extLst>
              </a:tr>
              <a:tr h="546847">
                <a:tc>
                  <a:txBody>
                    <a:bodyPr/>
                    <a:lstStyle/>
                    <a:p>
                      <a:pPr marL="0" marR="0">
                        <a:lnSpc>
                          <a:spcPct val="150000"/>
                        </a:lnSpc>
                        <a:spcBef>
                          <a:spcPts val="0"/>
                        </a:spcBef>
                        <a:spcAft>
                          <a:spcPts val="0"/>
                        </a:spcAft>
                      </a:pPr>
                      <a:r>
                        <a:rPr lang="en-GB" sz="1400">
                          <a:effectLst/>
                        </a:rPr>
                        <a:t> </a:t>
                      </a:r>
                      <a:endParaRPr lang="en-US" sz="1400">
                        <a:effectLst/>
                      </a:endParaRPr>
                    </a:p>
                    <a:p>
                      <a:pPr marL="0" marR="0">
                        <a:lnSpc>
                          <a:spcPct val="150000"/>
                        </a:lnSpc>
                        <a:spcBef>
                          <a:spcPts val="0"/>
                        </a:spcBef>
                        <a:spcAft>
                          <a:spcPts val="0"/>
                        </a:spcAft>
                      </a:pPr>
                      <a:r>
                        <a:rPr lang="en-GB" sz="1400">
                          <a:effectLst/>
                        </a:rPr>
                        <a:t>2</a:t>
                      </a:r>
                      <a:endParaRPr lang="en-US" sz="1400">
                        <a:effectLst/>
                        <a:latin typeface="Calibri"/>
                        <a:ea typeface="Times New Roman"/>
                        <a:cs typeface="Times New Roman"/>
                      </a:endParaRPr>
                    </a:p>
                  </a:txBody>
                  <a:tcPr marL="68356" marR="68356" marT="0" marB="0"/>
                </a:tc>
                <a:tc>
                  <a:txBody>
                    <a:bodyPr/>
                    <a:lstStyle/>
                    <a:p>
                      <a:pPr marL="0" marR="0">
                        <a:lnSpc>
                          <a:spcPct val="150000"/>
                        </a:lnSpc>
                        <a:spcBef>
                          <a:spcPts val="0"/>
                        </a:spcBef>
                        <a:spcAft>
                          <a:spcPts val="0"/>
                        </a:spcAft>
                      </a:pPr>
                      <a:r>
                        <a:rPr lang="en-GB" sz="1400" dirty="0">
                          <a:effectLst/>
                        </a:rPr>
                        <a:t> </a:t>
                      </a:r>
                      <a:endParaRPr lang="en-US" sz="1400" dirty="0">
                        <a:effectLst/>
                      </a:endParaRPr>
                    </a:p>
                    <a:p>
                      <a:pPr marL="0" marR="0">
                        <a:lnSpc>
                          <a:spcPct val="150000"/>
                        </a:lnSpc>
                        <a:spcBef>
                          <a:spcPts val="0"/>
                        </a:spcBef>
                        <a:spcAft>
                          <a:spcPts val="0"/>
                        </a:spcAft>
                      </a:pPr>
                      <a:r>
                        <a:rPr lang="en-GB" sz="1400" dirty="0">
                          <a:effectLst/>
                        </a:rPr>
                        <a:t>To check whether the signup button works or not</a:t>
                      </a:r>
                      <a:endParaRPr lang="en-US" sz="1400" dirty="0">
                        <a:effectLst/>
                        <a:latin typeface="Calibri"/>
                        <a:ea typeface="Times New Roman"/>
                        <a:cs typeface="Times New Roman"/>
                      </a:endParaRPr>
                    </a:p>
                  </a:txBody>
                  <a:tcPr marL="68356" marR="68356" marT="0" marB="0"/>
                </a:tc>
                <a:tc>
                  <a:txBody>
                    <a:bodyPr/>
                    <a:lstStyle/>
                    <a:p>
                      <a:pPr marL="0" marR="0">
                        <a:lnSpc>
                          <a:spcPct val="150000"/>
                        </a:lnSpc>
                        <a:spcBef>
                          <a:spcPts val="0"/>
                        </a:spcBef>
                        <a:spcAft>
                          <a:spcPts val="0"/>
                        </a:spcAft>
                      </a:pPr>
                      <a:r>
                        <a:rPr lang="en-GB" sz="1400">
                          <a:effectLst/>
                        </a:rPr>
                        <a:t> </a:t>
                      </a:r>
                      <a:endParaRPr lang="en-US" sz="1400">
                        <a:effectLst/>
                      </a:endParaRPr>
                    </a:p>
                    <a:p>
                      <a:pPr marL="0" marR="0">
                        <a:lnSpc>
                          <a:spcPct val="150000"/>
                        </a:lnSpc>
                        <a:spcBef>
                          <a:spcPts val="0"/>
                        </a:spcBef>
                        <a:spcAft>
                          <a:spcPts val="0"/>
                        </a:spcAft>
                      </a:pPr>
                      <a:r>
                        <a:rPr lang="en-GB" sz="1400">
                          <a:effectLst/>
                        </a:rPr>
                        <a:t>Successful</a:t>
                      </a:r>
                      <a:endParaRPr lang="en-US" sz="1400">
                        <a:effectLst/>
                        <a:latin typeface="Calibri"/>
                        <a:ea typeface="Times New Roman"/>
                        <a:cs typeface="Times New Roman"/>
                      </a:endParaRPr>
                    </a:p>
                  </a:txBody>
                  <a:tcPr marL="68356" marR="68356" marT="0" marB="0"/>
                </a:tc>
                <a:extLst>
                  <a:ext uri="{0D108BD9-81ED-4DB2-BD59-A6C34878D82A}">
                    <a16:rowId xmlns:a16="http://schemas.microsoft.com/office/drawing/2014/main" val="10002"/>
                  </a:ext>
                </a:extLst>
              </a:tr>
              <a:tr h="546847">
                <a:tc>
                  <a:txBody>
                    <a:bodyPr/>
                    <a:lstStyle/>
                    <a:p>
                      <a:pPr marL="0" marR="0">
                        <a:lnSpc>
                          <a:spcPct val="150000"/>
                        </a:lnSpc>
                        <a:spcBef>
                          <a:spcPts val="0"/>
                        </a:spcBef>
                        <a:spcAft>
                          <a:spcPts val="0"/>
                        </a:spcAft>
                      </a:pPr>
                      <a:r>
                        <a:rPr lang="en-GB" sz="1400">
                          <a:effectLst/>
                        </a:rPr>
                        <a:t> </a:t>
                      </a:r>
                      <a:endParaRPr lang="en-US" sz="1400">
                        <a:effectLst/>
                      </a:endParaRPr>
                    </a:p>
                    <a:p>
                      <a:pPr marL="0" marR="0">
                        <a:lnSpc>
                          <a:spcPct val="150000"/>
                        </a:lnSpc>
                        <a:spcBef>
                          <a:spcPts val="0"/>
                        </a:spcBef>
                        <a:spcAft>
                          <a:spcPts val="0"/>
                        </a:spcAft>
                      </a:pPr>
                      <a:r>
                        <a:rPr lang="en-GB" sz="1400">
                          <a:effectLst/>
                        </a:rPr>
                        <a:t>3</a:t>
                      </a:r>
                      <a:endParaRPr lang="en-US" sz="1400">
                        <a:effectLst/>
                        <a:latin typeface="Calibri"/>
                        <a:ea typeface="Times New Roman"/>
                        <a:cs typeface="Times New Roman"/>
                      </a:endParaRPr>
                    </a:p>
                  </a:txBody>
                  <a:tcPr marL="68356" marR="68356" marT="0" marB="0"/>
                </a:tc>
                <a:tc>
                  <a:txBody>
                    <a:bodyPr/>
                    <a:lstStyle/>
                    <a:p>
                      <a:pPr marL="0" marR="0">
                        <a:lnSpc>
                          <a:spcPct val="150000"/>
                        </a:lnSpc>
                        <a:spcBef>
                          <a:spcPts val="0"/>
                        </a:spcBef>
                        <a:spcAft>
                          <a:spcPts val="0"/>
                        </a:spcAft>
                      </a:pPr>
                      <a:r>
                        <a:rPr lang="en-GB" sz="1400" dirty="0">
                          <a:effectLst/>
                        </a:rPr>
                        <a:t> </a:t>
                      </a:r>
                      <a:endParaRPr lang="en-US" sz="1400" dirty="0">
                        <a:effectLst/>
                      </a:endParaRPr>
                    </a:p>
                    <a:p>
                      <a:pPr marL="0" marR="0">
                        <a:lnSpc>
                          <a:spcPct val="150000"/>
                        </a:lnSpc>
                        <a:spcBef>
                          <a:spcPts val="0"/>
                        </a:spcBef>
                        <a:spcAft>
                          <a:spcPts val="0"/>
                        </a:spcAft>
                      </a:pPr>
                      <a:r>
                        <a:rPr lang="en-GB" sz="1400" dirty="0">
                          <a:effectLst/>
                        </a:rPr>
                        <a:t>To check whether the login button works or not</a:t>
                      </a:r>
                      <a:endParaRPr lang="en-US" sz="1400" dirty="0">
                        <a:effectLst/>
                        <a:latin typeface="Calibri"/>
                        <a:ea typeface="Times New Roman"/>
                        <a:cs typeface="Times New Roman"/>
                      </a:endParaRPr>
                    </a:p>
                  </a:txBody>
                  <a:tcPr marL="68356" marR="68356" marT="0" marB="0"/>
                </a:tc>
                <a:tc>
                  <a:txBody>
                    <a:bodyPr/>
                    <a:lstStyle/>
                    <a:p>
                      <a:pPr marL="0" marR="0">
                        <a:lnSpc>
                          <a:spcPct val="150000"/>
                        </a:lnSpc>
                        <a:spcBef>
                          <a:spcPts val="0"/>
                        </a:spcBef>
                        <a:spcAft>
                          <a:spcPts val="0"/>
                        </a:spcAft>
                      </a:pPr>
                      <a:r>
                        <a:rPr lang="en-GB" sz="1400">
                          <a:effectLst/>
                        </a:rPr>
                        <a:t> </a:t>
                      </a:r>
                      <a:endParaRPr lang="en-US" sz="1400">
                        <a:effectLst/>
                      </a:endParaRPr>
                    </a:p>
                    <a:p>
                      <a:pPr marL="0" marR="0">
                        <a:lnSpc>
                          <a:spcPct val="150000"/>
                        </a:lnSpc>
                        <a:spcBef>
                          <a:spcPts val="0"/>
                        </a:spcBef>
                        <a:spcAft>
                          <a:spcPts val="0"/>
                        </a:spcAft>
                      </a:pPr>
                      <a:r>
                        <a:rPr lang="en-GB" sz="1400">
                          <a:effectLst/>
                        </a:rPr>
                        <a:t>Successful</a:t>
                      </a:r>
                      <a:endParaRPr lang="en-US" sz="1400">
                        <a:effectLst/>
                        <a:latin typeface="Calibri"/>
                        <a:ea typeface="Times New Roman"/>
                        <a:cs typeface="Times New Roman"/>
                      </a:endParaRPr>
                    </a:p>
                  </a:txBody>
                  <a:tcPr marL="68356" marR="68356" marT="0" marB="0"/>
                </a:tc>
                <a:extLst>
                  <a:ext uri="{0D108BD9-81ED-4DB2-BD59-A6C34878D82A}">
                    <a16:rowId xmlns:a16="http://schemas.microsoft.com/office/drawing/2014/main" val="10003"/>
                  </a:ext>
                </a:extLst>
              </a:tr>
              <a:tr h="1093694">
                <a:tc>
                  <a:txBody>
                    <a:bodyPr/>
                    <a:lstStyle/>
                    <a:p>
                      <a:pPr marL="0" marR="0">
                        <a:lnSpc>
                          <a:spcPct val="150000"/>
                        </a:lnSpc>
                        <a:spcBef>
                          <a:spcPts val="0"/>
                        </a:spcBef>
                        <a:spcAft>
                          <a:spcPts val="0"/>
                        </a:spcAft>
                      </a:pPr>
                      <a:r>
                        <a:rPr lang="en-GB" sz="1400">
                          <a:effectLst/>
                        </a:rPr>
                        <a:t> </a:t>
                      </a:r>
                      <a:endParaRPr lang="en-US" sz="1400">
                        <a:effectLst/>
                      </a:endParaRPr>
                    </a:p>
                    <a:p>
                      <a:pPr marL="0" marR="0">
                        <a:lnSpc>
                          <a:spcPct val="150000"/>
                        </a:lnSpc>
                        <a:spcBef>
                          <a:spcPts val="0"/>
                        </a:spcBef>
                        <a:spcAft>
                          <a:spcPts val="0"/>
                        </a:spcAft>
                      </a:pPr>
                      <a:r>
                        <a:rPr lang="en-GB" sz="1400">
                          <a:effectLst/>
                        </a:rPr>
                        <a:t>4</a:t>
                      </a:r>
                      <a:endParaRPr lang="en-US" sz="1400">
                        <a:effectLst/>
                        <a:latin typeface="Calibri"/>
                        <a:ea typeface="Times New Roman"/>
                        <a:cs typeface="Times New Roman"/>
                      </a:endParaRPr>
                    </a:p>
                  </a:txBody>
                  <a:tcPr marL="68356" marR="68356" marT="0" marB="0"/>
                </a:tc>
                <a:tc>
                  <a:txBody>
                    <a:bodyPr/>
                    <a:lstStyle/>
                    <a:p>
                      <a:pPr marL="0" marR="0">
                        <a:lnSpc>
                          <a:spcPct val="150000"/>
                        </a:lnSpc>
                        <a:spcBef>
                          <a:spcPts val="0"/>
                        </a:spcBef>
                        <a:spcAft>
                          <a:spcPts val="0"/>
                        </a:spcAft>
                      </a:pPr>
                      <a:r>
                        <a:rPr lang="en-GB" sz="1400" dirty="0">
                          <a:effectLst/>
                        </a:rPr>
                        <a:t> </a:t>
                      </a:r>
                      <a:endParaRPr lang="en-US" sz="1400" dirty="0">
                        <a:effectLst/>
                      </a:endParaRPr>
                    </a:p>
                    <a:p>
                      <a:pPr marL="0" marR="0">
                        <a:lnSpc>
                          <a:spcPct val="150000"/>
                        </a:lnSpc>
                        <a:spcBef>
                          <a:spcPts val="0"/>
                        </a:spcBef>
                        <a:spcAft>
                          <a:spcPts val="0"/>
                        </a:spcAft>
                      </a:pPr>
                      <a:r>
                        <a:rPr lang="en-GB" sz="1400" dirty="0">
                          <a:effectLst/>
                        </a:rPr>
                        <a:t>To check whether the CURD operation can be performed or not.</a:t>
                      </a:r>
                      <a:endParaRPr lang="en-US" sz="1400" dirty="0">
                        <a:effectLst/>
                      </a:endParaRPr>
                    </a:p>
                    <a:p>
                      <a:pPr marL="0" marR="0">
                        <a:lnSpc>
                          <a:spcPct val="150000"/>
                        </a:lnSpc>
                        <a:spcBef>
                          <a:spcPts val="0"/>
                        </a:spcBef>
                        <a:spcAft>
                          <a:spcPts val="0"/>
                        </a:spcAft>
                      </a:pPr>
                      <a:r>
                        <a:rPr lang="en-GB" sz="1400" dirty="0">
                          <a:effectLst/>
                        </a:rPr>
                        <a:t> </a:t>
                      </a:r>
                      <a:endParaRPr lang="en-US" sz="1400" dirty="0">
                        <a:effectLst/>
                        <a:latin typeface="Calibri"/>
                        <a:ea typeface="Times New Roman"/>
                        <a:cs typeface="Times New Roman"/>
                      </a:endParaRPr>
                    </a:p>
                  </a:txBody>
                  <a:tcPr marL="68356" marR="68356" marT="0" marB="0"/>
                </a:tc>
                <a:tc>
                  <a:txBody>
                    <a:bodyPr/>
                    <a:lstStyle/>
                    <a:p>
                      <a:pPr marL="0" marR="0">
                        <a:lnSpc>
                          <a:spcPct val="150000"/>
                        </a:lnSpc>
                        <a:spcBef>
                          <a:spcPts val="0"/>
                        </a:spcBef>
                        <a:spcAft>
                          <a:spcPts val="0"/>
                        </a:spcAft>
                      </a:pPr>
                      <a:r>
                        <a:rPr lang="en-GB" sz="1400">
                          <a:effectLst/>
                        </a:rPr>
                        <a:t> </a:t>
                      </a:r>
                      <a:endParaRPr lang="en-US" sz="1400">
                        <a:effectLst/>
                      </a:endParaRPr>
                    </a:p>
                    <a:p>
                      <a:pPr marL="0" marR="0">
                        <a:lnSpc>
                          <a:spcPct val="150000"/>
                        </a:lnSpc>
                        <a:spcBef>
                          <a:spcPts val="0"/>
                        </a:spcBef>
                        <a:spcAft>
                          <a:spcPts val="0"/>
                        </a:spcAft>
                      </a:pPr>
                      <a:r>
                        <a:rPr lang="en-GB" sz="1400">
                          <a:effectLst/>
                        </a:rPr>
                        <a:t>Successful</a:t>
                      </a:r>
                      <a:endParaRPr lang="en-US" sz="1400">
                        <a:effectLst/>
                        <a:latin typeface="Calibri"/>
                        <a:ea typeface="Times New Roman"/>
                        <a:cs typeface="Times New Roman"/>
                      </a:endParaRPr>
                    </a:p>
                  </a:txBody>
                  <a:tcPr marL="68356" marR="68356" marT="0" marB="0"/>
                </a:tc>
                <a:extLst>
                  <a:ext uri="{0D108BD9-81ED-4DB2-BD59-A6C34878D82A}">
                    <a16:rowId xmlns:a16="http://schemas.microsoft.com/office/drawing/2014/main" val="10004"/>
                  </a:ext>
                </a:extLst>
              </a:tr>
              <a:tr h="546847">
                <a:tc>
                  <a:txBody>
                    <a:bodyPr/>
                    <a:lstStyle/>
                    <a:p>
                      <a:pPr marL="0" marR="0">
                        <a:lnSpc>
                          <a:spcPct val="150000"/>
                        </a:lnSpc>
                        <a:spcBef>
                          <a:spcPts val="0"/>
                        </a:spcBef>
                        <a:spcAft>
                          <a:spcPts val="0"/>
                        </a:spcAft>
                      </a:pPr>
                      <a:r>
                        <a:rPr lang="en-GB" sz="1400">
                          <a:effectLst/>
                        </a:rPr>
                        <a:t> </a:t>
                      </a:r>
                      <a:endParaRPr lang="en-US" sz="1400">
                        <a:effectLst/>
                      </a:endParaRPr>
                    </a:p>
                    <a:p>
                      <a:pPr marL="0" marR="0">
                        <a:lnSpc>
                          <a:spcPct val="150000"/>
                        </a:lnSpc>
                        <a:spcBef>
                          <a:spcPts val="0"/>
                        </a:spcBef>
                        <a:spcAft>
                          <a:spcPts val="0"/>
                        </a:spcAft>
                      </a:pPr>
                      <a:r>
                        <a:rPr lang="en-GB" sz="1400">
                          <a:effectLst/>
                        </a:rPr>
                        <a:t>5</a:t>
                      </a:r>
                      <a:endParaRPr lang="en-US" sz="1400">
                        <a:effectLst/>
                        <a:latin typeface="Calibri"/>
                        <a:ea typeface="Times New Roman"/>
                        <a:cs typeface="Times New Roman"/>
                      </a:endParaRPr>
                    </a:p>
                  </a:txBody>
                  <a:tcPr marL="68356" marR="68356" marT="0" marB="0"/>
                </a:tc>
                <a:tc>
                  <a:txBody>
                    <a:bodyPr/>
                    <a:lstStyle/>
                    <a:p>
                      <a:pPr marL="0" marR="0">
                        <a:lnSpc>
                          <a:spcPct val="150000"/>
                        </a:lnSpc>
                        <a:spcBef>
                          <a:spcPts val="0"/>
                        </a:spcBef>
                        <a:spcAft>
                          <a:spcPts val="1000"/>
                        </a:spcAft>
                      </a:pPr>
                      <a:r>
                        <a:rPr lang="en-GB" sz="1400" dirty="0">
                          <a:effectLst/>
                        </a:rPr>
                        <a:t>To check whether  the profile picture can be uploaded or not</a:t>
                      </a:r>
                      <a:endParaRPr lang="en-US" sz="1400" dirty="0">
                        <a:effectLst/>
                        <a:latin typeface="Calibri"/>
                        <a:ea typeface="Times New Roman"/>
                        <a:cs typeface="Times New Roman"/>
                      </a:endParaRPr>
                    </a:p>
                  </a:txBody>
                  <a:tcPr marL="68356" marR="68356" marT="0" marB="0"/>
                </a:tc>
                <a:tc>
                  <a:txBody>
                    <a:bodyPr/>
                    <a:lstStyle/>
                    <a:p>
                      <a:pPr marL="0" marR="0">
                        <a:lnSpc>
                          <a:spcPct val="150000"/>
                        </a:lnSpc>
                        <a:spcBef>
                          <a:spcPts val="0"/>
                        </a:spcBef>
                        <a:spcAft>
                          <a:spcPts val="0"/>
                        </a:spcAft>
                      </a:pPr>
                      <a:r>
                        <a:rPr lang="en-GB" sz="1400">
                          <a:effectLst/>
                        </a:rPr>
                        <a:t> </a:t>
                      </a:r>
                      <a:endParaRPr lang="en-US" sz="1400">
                        <a:effectLst/>
                      </a:endParaRPr>
                    </a:p>
                    <a:p>
                      <a:pPr marL="0" marR="0">
                        <a:lnSpc>
                          <a:spcPct val="150000"/>
                        </a:lnSpc>
                        <a:spcBef>
                          <a:spcPts val="0"/>
                        </a:spcBef>
                        <a:spcAft>
                          <a:spcPts val="0"/>
                        </a:spcAft>
                      </a:pPr>
                      <a:r>
                        <a:rPr lang="en-GB" sz="1400">
                          <a:effectLst/>
                        </a:rPr>
                        <a:t>Successful</a:t>
                      </a:r>
                      <a:endParaRPr lang="en-US" sz="1400">
                        <a:effectLst/>
                        <a:latin typeface="Calibri"/>
                        <a:ea typeface="Times New Roman"/>
                        <a:cs typeface="Times New Roman"/>
                      </a:endParaRPr>
                    </a:p>
                  </a:txBody>
                  <a:tcPr marL="68356" marR="68356" marT="0" marB="0"/>
                </a:tc>
                <a:extLst>
                  <a:ext uri="{0D108BD9-81ED-4DB2-BD59-A6C34878D82A}">
                    <a16:rowId xmlns:a16="http://schemas.microsoft.com/office/drawing/2014/main" val="10005"/>
                  </a:ext>
                </a:extLst>
              </a:tr>
              <a:tr h="546847">
                <a:tc>
                  <a:txBody>
                    <a:bodyPr/>
                    <a:lstStyle/>
                    <a:p>
                      <a:pPr marL="0" marR="0">
                        <a:lnSpc>
                          <a:spcPct val="150000"/>
                        </a:lnSpc>
                        <a:spcBef>
                          <a:spcPts val="0"/>
                        </a:spcBef>
                        <a:spcAft>
                          <a:spcPts val="0"/>
                        </a:spcAft>
                      </a:pPr>
                      <a:r>
                        <a:rPr lang="en-GB" sz="1400">
                          <a:effectLst/>
                        </a:rPr>
                        <a:t> </a:t>
                      </a:r>
                      <a:endParaRPr lang="en-US" sz="1400">
                        <a:effectLst/>
                      </a:endParaRPr>
                    </a:p>
                    <a:p>
                      <a:pPr marL="0" marR="0">
                        <a:lnSpc>
                          <a:spcPct val="150000"/>
                        </a:lnSpc>
                        <a:spcBef>
                          <a:spcPts val="0"/>
                        </a:spcBef>
                        <a:spcAft>
                          <a:spcPts val="0"/>
                        </a:spcAft>
                      </a:pPr>
                      <a:r>
                        <a:rPr lang="en-GB" sz="1400">
                          <a:effectLst/>
                        </a:rPr>
                        <a:t>6</a:t>
                      </a:r>
                      <a:endParaRPr lang="en-US" sz="1400">
                        <a:effectLst/>
                        <a:latin typeface="Calibri"/>
                        <a:ea typeface="Times New Roman"/>
                        <a:cs typeface="Times New Roman"/>
                      </a:endParaRPr>
                    </a:p>
                  </a:txBody>
                  <a:tcPr marL="68356" marR="68356" marT="0" marB="0"/>
                </a:tc>
                <a:tc>
                  <a:txBody>
                    <a:bodyPr/>
                    <a:lstStyle/>
                    <a:p>
                      <a:pPr marL="0" marR="0">
                        <a:lnSpc>
                          <a:spcPct val="150000"/>
                        </a:lnSpc>
                        <a:spcBef>
                          <a:spcPts val="0"/>
                        </a:spcBef>
                        <a:spcAft>
                          <a:spcPts val="0"/>
                        </a:spcAft>
                      </a:pPr>
                      <a:r>
                        <a:rPr lang="en-GB" sz="1400" dirty="0">
                          <a:effectLst/>
                        </a:rPr>
                        <a:t> </a:t>
                      </a:r>
                      <a:endParaRPr lang="en-US" sz="1400" dirty="0">
                        <a:effectLst/>
                      </a:endParaRPr>
                    </a:p>
                    <a:p>
                      <a:pPr marL="0" marR="0">
                        <a:lnSpc>
                          <a:spcPct val="150000"/>
                        </a:lnSpc>
                        <a:spcBef>
                          <a:spcPts val="0"/>
                        </a:spcBef>
                        <a:spcAft>
                          <a:spcPts val="0"/>
                        </a:spcAft>
                      </a:pPr>
                      <a:r>
                        <a:rPr lang="en-GB" sz="1400" dirty="0">
                          <a:effectLst/>
                        </a:rPr>
                        <a:t>To check whether the search bar is working or not.</a:t>
                      </a:r>
                      <a:endParaRPr lang="en-US" sz="1400" dirty="0">
                        <a:effectLst/>
                        <a:latin typeface="Calibri"/>
                        <a:ea typeface="Times New Roman"/>
                        <a:cs typeface="Times New Roman"/>
                      </a:endParaRPr>
                    </a:p>
                  </a:txBody>
                  <a:tcPr marL="68356" marR="68356" marT="0" marB="0"/>
                </a:tc>
                <a:tc>
                  <a:txBody>
                    <a:bodyPr/>
                    <a:lstStyle/>
                    <a:p>
                      <a:pPr marL="0" marR="0">
                        <a:lnSpc>
                          <a:spcPct val="150000"/>
                        </a:lnSpc>
                        <a:spcBef>
                          <a:spcPts val="0"/>
                        </a:spcBef>
                        <a:spcAft>
                          <a:spcPts val="0"/>
                        </a:spcAft>
                      </a:pPr>
                      <a:r>
                        <a:rPr lang="en-GB" sz="1400" dirty="0">
                          <a:effectLst/>
                        </a:rPr>
                        <a:t> </a:t>
                      </a:r>
                      <a:endParaRPr lang="en-US" sz="1400" dirty="0">
                        <a:effectLst/>
                      </a:endParaRPr>
                    </a:p>
                    <a:p>
                      <a:pPr marL="0" marR="0">
                        <a:lnSpc>
                          <a:spcPct val="150000"/>
                        </a:lnSpc>
                        <a:spcBef>
                          <a:spcPts val="0"/>
                        </a:spcBef>
                        <a:spcAft>
                          <a:spcPts val="0"/>
                        </a:spcAft>
                      </a:pPr>
                      <a:r>
                        <a:rPr lang="en-GB" sz="1400" dirty="0">
                          <a:effectLst/>
                        </a:rPr>
                        <a:t>Successful</a:t>
                      </a:r>
                      <a:endParaRPr lang="en-US" sz="1400" dirty="0">
                        <a:effectLst/>
                        <a:latin typeface="Calibri"/>
                        <a:ea typeface="Times New Roman"/>
                        <a:cs typeface="Times New Roman"/>
                      </a:endParaRPr>
                    </a:p>
                  </a:txBody>
                  <a:tcPr marL="68356" marR="68356" marT="0" marB="0"/>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457200" y="228600"/>
            <a:ext cx="8229600" cy="685800"/>
          </a:xfrm>
        </p:spPr>
        <p:txBody>
          <a:bodyPr>
            <a:normAutofit fontScale="90000"/>
          </a:bodyPr>
          <a:lstStyle/>
          <a:p>
            <a:r>
              <a:rPr lang="en-US" dirty="0"/>
              <a:t>Test Cases</a:t>
            </a:r>
          </a:p>
        </p:txBody>
      </p:sp>
    </p:spTree>
    <p:extLst>
      <p:ext uri="{BB962C8B-B14F-4D97-AF65-F5344CB8AC3E}">
        <p14:creationId xmlns:p14="http://schemas.microsoft.com/office/powerpoint/2010/main" val="3205517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lvl="0">
              <a:lnSpc>
                <a:spcPct val="150000"/>
              </a:lnSpc>
              <a:buFont typeface="Arial" panose="020B0604020202020204" pitchFamily="34" charset="0"/>
              <a:buChar char="•"/>
            </a:pPr>
            <a:r>
              <a:rPr lang="en-GB" sz="2200" dirty="0">
                <a:latin typeface="Times New Roman"/>
                <a:cs typeface="Times New Roman"/>
              </a:rPr>
              <a:t>We will implement chat system in the future.</a:t>
            </a:r>
            <a:endParaRPr lang="en-US" sz="2200" dirty="0">
              <a:latin typeface="Times New Roman"/>
              <a:cs typeface="Times New Roman"/>
            </a:endParaRPr>
          </a:p>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We will work on GPS system for searching skills based on location.</a:t>
            </a:r>
            <a:endParaRPr lang="en-US" sz="22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t>Future Enhancement</a:t>
            </a:r>
          </a:p>
        </p:txBody>
      </p:sp>
    </p:spTree>
    <p:extLst>
      <p:ext uri="{BB962C8B-B14F-4D97-AF65-F5344CB8AC3E}">
        <p14:creationId xmlns:p14="http://schemas.microsoft.com/office/powerpoint/2010/main" val="20942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76400"/>
            <a:ext cx="7408333" cy="5181600"/>
          </a:xfrm>
        </p:spPr>
        <p:txBody>
          <a:bodyPr vert="horz" lIns="91440" tIns="45720" rIns="91440" bIns="45720" rtlCol="0" anchor="t">
            <a:noAutofit/>
          </a:bodyPr>
          <a:lstStyle/>
          <a:p>
            <a:pPr>
              <a:lnSpc>
                <a:spcPct val="150000"/>
              </a:lnSpc>
              <a:buFont typeface="Arial" panose="05000000000000000000" pitchFamily="2" charset="2"/>
              <a:buChar char="•"/>
            </a:pPr>
            <a:r>
              <a:rPr lang="en-US" sz="1800" dirty="0">
                <a:latin typeface="Times New Roman"/>
                <a:cs typeface="Times New Roman"/>
              </a:rPr>
              <a:t>INTRODUCTION</a:t>
            </a:r>
            <a:endParaRPr lang="en-US" dirty="0">
              <a:latin typeface="Candara"/>
              <a:cs typeface="Times New Roman"/>
            </a:endParaRPr>
          </a:p>
          <a:p>
            <a:pPr>
              <a:lnSpc>
                <a:spcPct val="150000"/>
              </a:lnSpc>
              <a:buFont typeface="Arial" panose="05000000000000000000" pitchFamily="2" charset="2"/>
              <a:buChar char="•"/>
            </a:pPr>
            <a:r>
              <a:rPr lang="en-US" sz="1800" dirty="0">
                <a:latin typeface="Times New Roman" panose="02020603050405020304" pitchFamily="18" charset="0"/>
                <a:cs typeface="Times New Roman" panose="02020603050405020304" pitchFamily="18" charset="0"/>
              </a:rPr>
              <a:t>OBJECTIVES</a:t>
            </a:r>
          </a:p>
          <a:p>
            <a:pPr>
              <a:lnSpc>
                <a:spcPct val="150000"/>
              </a:lnSpc>
              <a:buFont typeface="Arial" panose="05000000000000000000" pitchFamily="2" charset="2"/>
              <a:buChar char="•"/>
            </a:pPr>
            <a:r>
              <a:rPr lang="en-US" sz="1800" dirty="0">
                <a:latin typeface="Times New Roman" panose="02020603050405020304" pitchFamily="18" charset="0"/>
                <a:cs typeface="Times New Roman" panose="02020603050405020304" pitchFamily="18" charset="0"/>
              </a:rPr>
              <a:t>FEATURES</a:t>
            </a:r>
          </a:p>
          <a:p>
            <a:pPr>
              <a:lnSpc>
                <a:spcPct val="150000"/>
              </a:lnSpc>
              <a:buFont typeface="Arial" panose="05000000000000000000" pitchFamily="2" charset="2"/>
              <a:buChar char="•"/>
            </a:pPr>
            <a:r>
              <a:rPr lang="en-US" sz="1800" dirty="0">
                <a:latin typeface="Times New Roman" panose="02020603050405020304" pitchFamily="18" charset="0"/>
                <a:cs typeface="Times New Roman" panose="02020603050405020304" pitchFamily="18" charset="0"/>
              </a:rPr>
              <a:t>SIGNIFICANTS</a:t>
            </a:r>
          </a:p>
          <a:p>
            <a:pPr>
              <a:lnSpc>
                <a:spcPct val="150000"/>
              </a:lnSpc>
              <a:buFont typeface="Arial" panose="05000000000000000000" pitchFamily="2" charset="2"/>
              <a:buChar char="•"/>
            </a:pPr>
            <a:r>
              <a:rPr lang="en-US" sz="1800" dirty="0">
                <a:latin typeface="Times New Roman" panose="02020603050405020304" pitchFamily="18" charset="0"/>
                <a:cs typeface="Times New Roman" panose="02020603050405020304" pitchFamily="18" charset="0"/>
              </a:rPr>
              <a:t>CONTEXT DIAGRAM</a:t>
            </a:r>
          </a:p>
          <a:p>
            <a:pPr>
              <a:lnSpc>
                <a:spcPct val="150000"/>
              </a:lnSpc>
              <a:buFont typeface="Arial" panose="05000000000000000000" pitchFamily="2" charset="2"/>
              <a:buChar char="•"/>
            </a:pPr>
            <a:r>
              <a:rPr lang="en-US" sz="1800" dirty="0">
                <a:latin typeface="Times New Roman" panose="02020603050405020304" pitchFamily="18" charset="0"/>
                <a:cs typeface="Times New Roman" panose="02020603050405020304" pitchFamily="18" charset="0"/>
              </a:rPr>
              <a:t>DFD LEVEL 0</a:t>
            </a:r>
          </a:p>
          <a:p>
            <a:pPr>
              <a:lnSpc>
                <a:spcPct val="150000"/>
              </a:lnSpc>
              <a:buFont typeface="Arial" panose="05000000000000000000" pitchFamily="2" charset="2"/>
              <a:buChar char="•"/>
            </a:pPr>
            <a:r>
              <a:rPr lang="en-US" sz="1800" dirty="0">
                <a:latin typeface="Times New Roman" panose="02020603050405020304" pitchFamily="18" charset="0"/>
                <a:cs typeface="Times New Roman" panose="02020603050405020304" pitchFamily="18" charset="0"/>
              </a:rPr>
              <a:t>DFD LEVEL ONE (For Admin, Workers and Hiring Manager)</a:t>
            </a:r>
          </a:p>
          <a:p>
            <a:pPr>
              <a:lnSpc>
                <a:spcPct val="150000"/>
              </a:lnSpc>
              <a:buFont typeface="Arial" panose="05000000000000000000" pitchFamily="2" charset="2"/>
              <a:buChar char="•"/>
            </a:pPr>
            <a:r>
              <a:rPr lang="en-US" sz="1800" dirty="0">
                <a:latin typeface="Times New Roman" panose="02020603050405020304" pitchFamily="18" charset="0"/>
                <a:cs typeface="Times New Roman" panose="02020603050405020304" pitchFamily="18" charset="0"/>
              </a:rPr>
              <a:t>USE CASE DIAGRAM FOR WORKERS AND HIRING MANAGER</a:t>
            </a:r>
          </a:p>
          <a:p>
            <a:pPr>
              <a:lnSpc>
                <a:spcPct val="150000"/>
              </a:lnSpc>
              <a:buFont typeface="Arial" panose="05000000000000000000" pitchFamily="2" charset="2"/>
              <a:buChar char="•"/>
            </a:pPr>
            <a:r>
              <a:rPr lang="en-US" sz="1800" dirty="0">
                <a:latin typeface="Times New Roman" panose="02020603050405020304" pitchFamily="18" charset="0"/>
                <a:cs typeface="Times New Roman" panose="02020603050405020304" pitchFamily="18" charset="0"/>
              </a:rPr>
              <a:t>USE CASE DIAGRAM FOR ADMIN</a:t>
            </a:r>
          </a:p>
          <a:p>
            <a:pPr>
              <a:lnSpc>
                <a:spcPct val="150000"/>
              </a:lnSpc>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US" sz="1800" dirty="0"/>
          </a:p>
        </p:txBody>
      </p:sp>
      <p:sp>
        <p:nvSpPr>
          <p:cNvPr id="3" name="Title 2"/>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Contents </a:t>
            </a:r>
          </a:p>
        </p:txBody>
      </p:sp>
    </p:spTree>
    <p:extLst>
      <p:ext uri="{BB962C8B-B14F-4D97-AF65-F5344CB8AC3E}">
        <p14:creationId xmlns:p14="http://schemas.microsoft.com/office/powerpoint/2010/main" val="1612166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362200"/>
            <a:ext cx="7408333" cy="3763963"/>
          </a:xfrm>
        </p:spPr>
        <p:txBody>
          <a:bodyPr>
            <a:normAutofit/>
          </a:bodyPr>
          <a:lstStyle/>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There is no chatting system is implemented in this website. </a:t>
            </a:r>
            <a:endParaRPr lang="en-US" sz="22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No searching of skills based on location.</a:t>
            </a:r>
            <a:endParaRPr lang="en-US" sz="22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No featured hiring manager or workers.</a:t>
            </a:r>
            <a:endParaRPr lang="en-US" sz="22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t>Limitations</a:t>
            </a:r>
          </a:p>
        </p:txBody>
      </p:sp>
    </p:spTree>
    <p:extLst>
      <p:ext uri="{BB962C8B-B14F-4D97-AF65-F5344CB8AC3E}">
        <p14:creationId xmlns:p14="http://schemas.microsoft.com/office/powerpoint/2010/main" val="1585923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514600"/>
            <a:ext cx="7408333" cy="3763963"/>
          </a:xfrm>
        </p:spPr>
        <p:txBody>
          <a:bodyPr vert="horz" lIns="91440" tIns="45720" rIns="91440" bIns="45720" rtlCol="0" anchor="t">
            <a:normAutofit/>
          </a:bodyPr>
          <a:lstStyle/>
          <a:p>
            <a:pPr marL="0" indent="0">
              <a:lnSpc>
                <a:spcPct val="150000"/>
              </a:lnSpc>
              <a:buNone/>
            </a:pPr>
            <a:r>
              <a:rPr lang="en-US" sz="2200" dirty="0">
                <a:latin typeface="Times New Roman"/>
                <a:cs typeface="Times New Roman"/>
              </a:rPr>
              <a:t>The website “Workers Hub” has been successfully designed and developed as the best and flexible website within the available resources. This website has been developed for the workers to find the suitable job related to their skillset and for the hiring managers to hire the right worker for their project type.</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20358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vert="horz" lIns="91440" tIns="45720" rIns="91440" bIns="45720" rtlCol="0" anchor="t">
            <a:normAutofit/>
          </a:bodyPr>
          <a:lstStyle/>
          <a:p>
            <a:pPr>
              <a:lnSpc>
                <a:spcPct val="150000"/>
              </a:lnSpc>
              <a:buFont typeface="Arial" panose="05000000000000000000" pitchFamily="2" charset="2"/>
              <a:buChar char="•"/>
            </a:pPr>
            <a:r>
              <a:rPr lang="en-US" sz="1800" dirty="0">
                <a:latin typeface="Times New Roman" panose="02020603050405020304" pitchFamily="18" charset="0"/>
                <a:cs typeface="Times New Roman" panose="02020603050405020304" pitchFamily="18" charset="0"/>
              </a:rPr>
              <a:t>ER DIAGRAM</a:t>
            </a:r>
            <a:endParaRPr lang="en-US"/>
          </a:p>
          <a:p>
            <a:pPr>
              <a:lnSpc>
                <a:spcPct val="150000"/>
              </a:lnSpc>
              <a:buFont typeface="Arial" panose="05000000000000000000" pitchFamily="2" charset="2"/>
              <a:buChar char="•"/>
            </a:pPr>
            <a:r>
              <a:rPr lang="en-US" sz="1800" dirty="0">
                <a:latin typeface="Times New Roman"/>
                <a:cs typeface="Times New Roman"/>
              </a:rPr>
              <a:t>TOOLS AND TECHNOLOGIES</a:t>
            </a:r>
          </a:p>
          <a:p>
            <a:pPr>
              <a:lnSpc>
                <a:spcPct val="150000"/>
              </a:lnSpc>
              <a:buFont typeface="Arial" panose="05000000000000000000" pitchFamily="2" charset="2"/>
              <a:buChar char="•"/>
            </a:pPr>
            <a:r>
              <a:rPr lang="en-US" sz="1800" dirty="0">
                <a:latin typeface="Times New Roman" panose="02020603050405020304" pitchFamily="18" charset="0"/>
                <a:cs typeface="Times New Roman" panose="02020603050405020304" pitchFamily="18" charset="0"/>
              </a:rPr>
              <a:t>TEST CASES</a:t>
            </a:r>
          </a:p>
          <a:p>
            <a:pPr>
              <a:lnSpc>
                <a:spcPct val="150000"/>
              </a:lnSpc>
              <a:buFont typeface="Arial" panose="05000000000000000000" pitchFamily="2" charset="2"/>
              <a:buChar char="•"/>
            </a:pPr>
            <a:r>
              <a:rPr lang="en-US" sz="1800" dirty="0">
                <a:latin typeface="Times New Roman" panose="02020603050405020304" pitchFamily="18" charset="0"/>
                <a:cs typeface="Times New Roman" panose="02020603050405020304" pitchFamily="18" charset="0"/>
              </a:rPr>
              <a:t>FUTURE ENHANCEMENT</a:t>
            </a:r>
          </a:p>
          <a:p>
            <a:pPr>
              <a:lnSpc>
                <a:spcPct val="150000"/>
              </a:lnSpc>
              <a:buFont typeface="Arial" panose="05000000000000000000" pitchFamily="2" charset="2"/>
              <a:buChar char="•"/>
            </a:pPr>
            <a:r>
              <a:rPr lang="en-US" sz="1800" dirty="0">
                <a:latin typeface="Times New Roman" panose="02020603050405020304" pitchFamily="18" charset="0"/>
                <a:cs typeface="Times New Roman" panose="02020603050405020304" pitchFamily="18" charset="0"/>
              </a:rPr>
              <a:t>LIMITATIONS </a:t>
            </a:r>
          </a:p>
          <a:p>
            <a:pPr>
              <a:lnSpc>
                <a:spcPct val="150000"/>
              </a:lnSpc>
              <a:buFont typeface="Arial" panose="05000000000000000000" pitchFamily="2" charset="2"/>
              <a:buChar char="•"/>
            </a:pPr>
            <a:r>
              <a:rPr lang="en-US" sz="1800" dirty="0">
                <a:latin typeface="Times New Roman" panose="02020603050405020304" pitchFamily="18" charset="0"/>
                <a:cs typeface="Times New Roman" panose="02020603050405020304" pitchFamily="18" charset="0"/>
              </a:rPr>
              <a:t>CONCULSION</a:t>
            </a:r>
          </a:p>
          <a:p>
            <a:pPr marL="0" indent="0">
              <a:buNone/>
            </a:pPr>
            <a:endParaRPr lang="en-US" sz="1800" dirty="0"/>
          </a:p>
        </p:txBody>
      </p:sp>
    </p:spTree>
    <p:extLst>
      <p:ext uri="{BB962C8B-B14F-4D97-AF65-F5344CB8AC3E}">
        <p14:creationId xmlns:p14="http://schemas.microsoft.com/office/powerpoint/2010/main" val="303879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209800"/>
            <a:ext cx="7560733" cy="3992563"/>
          </a:xfrm>
        </p:spPr>
        <p:txBody>
          <a:bodyPr>
            <a:noAutofit/>
          </a:bodyPr>
          <a:lstStyle/>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Workers hub System is a web based application, developed to provide a platform for finding jobs and workers for the job</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Workers who are looking for work can create an account and build up a resume. </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Hiring manager who are looking for workers for their job can create an account and search the workers.</a:t>
            </a:r>
          </a:p>
        </p:txBody>
      </p:sp>
      <p:sp>
        <p:nvSpPr>
          <p:cNvPr id="3" name="Title 2"/>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2236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28800"/>
            <a:ext cx="8000999" cy="4495800"/>
          </a:xfrm>
        </p:spPr>
        <p:txBody>
          <a:bodyPr vert="horz" lIns="91440" tIns="45720" rIns="91440" bIns="45720" rtlCol="0" anchor="t">
            <a:normAutofit fontScale="92500"/>
          </a:bodyPr>
          <a:lstStyle/>
          <a:p>
            <a:pPr>
              <a:lnSpc>
                <a:spcPct val="150000"/>
              </a:lnSpc>
              <a:buFont typeface="Arial" pitchFamily="18" charset="2"/>
              <a:buChar char="•"/>
            </a:pPr>
            <a:r>
              <a:rPr lang="en-US" dirty="0">
                <a:latin typeface="Times New Roman" panose="02020603050405020304" pitchFamily="18" charset="0"/>
                <a:cs typeface="Times New Roman" panose="02020603050405020304" pitchFamily="18" charset="0"/>
              </a:rPr>
              <a:t>So in order to avoid such issues and inconvenience before the hiring process, we have made the system free to contact each other, hiring managers don't need to pay to register and hire workers. Workers can generate their profile and the system auto-generates their CV according to the information they have entered.</a:t>
            </a:r>
            <a:endParaRPr lang="en-US"/>
          </a:p>
          <a:p>
            <a:pPr>
              <a:lnSpc>
                <a:spcPct val="150000"/>
              </a:lnSpc>
              <a:buFont typeface="Arial" pitchFamily="18" charset="2"/>
              <a:buChar char="•"/>
            </a:pPr>
            <a:r>
              <a:rPr lang="en-US" dirty="0">
                <a:latin typeface="Times New Roman" panose="02020603050405020304" pitchFamily="18" charset="0"/>
                <a:cs typeface="Times New Roman" panose="02020603050405020304" pitchFamily="18" charset="0"/>
              </a:rPr>
              <a:t>There is a hire button in our system that a hiring manager can click, and once the hiring manager has clicked that button, the worker's email will be notified.</a:t>
            </a:r>
          </a:p>
          <a:p>
            <a:endParaRPr lang="en-US" dirty="0"/>
          </a:p>
        </p:txBody>
      </p:sp>
    </p:spTree>
    <p:extLst>
      <p:ext uri="{BB962C8B-B14F-4D97-AF65-F5344CB8AC3E}">
        <p14:creationId xmlns:p14="http://schemas.microsoft.com/office/powerpoint/2010/main" val="264828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362200"/>
            <a:ext cx="7408333" cy="3450696"/>
          </a:xfrm>
        </p:spPr>
        <p:txBody>
          <a:bodyPr vert="horz" lIns="91440" tIns="45720" rIns="91440" bIns="45720" rtlCol="0" anchor="t">
            <a:normAutofit/>
          </a:bodyPr>
          <a:lstStyle/>
          <a:p>
            <a:pPr>
              <a:lnSpc>
                <a:spcPct val="150000"/>
              </a:lnSpc>
              <a:buFont typeface="Arial" panose="020B0604020202020204" pitchFamily="34" charset="0"/>
              <a:buChar char="•"/>
            </a:pPr>
            <a:r>
              <a:rPr lang="en-GB" sz="2200" dirty="0">
                <a:latin typeface="Times New Roman"/>
                <a:cs typeface="Times New Roman"/>
              </a:rPr>
              <a:t>To provide platform for workers to showcase their skillset.</a:t>
            </a:r>
            <a:endParaRPr lang="en-US" sz="2200" dirty="0">
              <a:latin typeface="Times New Roman"/>
              <a:cs typeface="Times New Roman"/>
            </a:endParaRPr>
          </a:p>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To provide the platform for hiring manager to search for the right candidates that suites their job requirement.  </a:t>
            </a:r>
            <a:endParaRPr lang="en-US" sz="22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215420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7865533" cy="4724400"/>
          </a:xfrm>
        </p:spPr>
        <p:txBody>
          <a:bodyPr>
            <a:noAutofit/>
          </a:bodyPr>
          <a:lstStyle/>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Manage the CV of the workers</a:t>
            </a:r>
            <a:endParaRPr lang="en-US" sz="22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User can upload their photo.</a:t>
            </a:r>
            <a:endParaRPr lang="en-US" sz="22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The system allows users to edit their profile, change password.</a:t>
            </a:r>
            <a:endParaRPr lang="en-US" sz="22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Login system to provide user’s data security.</a:t>
            </a:r>
            <a:endParaRPr lang="en-US" sz="22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Profiles of the users can be rated.</a:t>
            </a:r>
            <a:endParaRPr lang="en-US" sz="22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Account can be deactivated and activated as per user’s will.</a:t>
            </a:r>
            <a:endParaRPr lang="en-US" sz="22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Hire workers in one click.</a:t>
            </a:r>
            <a:endParaRPr lang="en-US"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533400"/>
            <a:ext cx="8229600" cy="1295400"/>
          </a:xfrm>
        </p:spPr>
        <p:txBody>
          <a:bodyPr>
            <a:normAutofit/>
          </a:bodyPr>
          <a:lstStyle/>
          <a:p>
            <a:r>
              <a:rPr lang="en-US" sz="4000" dirty="0">
                <a:latin typeface="Times New Roman" panose="02020603050405020304" pitchFamily="18" charset="0"/>
                <a:cs typeface="Times New Roman" panose="02020603050405020304" pitchFamily="18" charset="0"/>
              </a:rPr>
              <a:t>Features</a:t>
            </a:r>
          </a:p>
        </p:txBody>
      </p:sp>
    </p:spTree>
    <p:extLst>
      <p:ext uri="{BB962C8B-B14F-4D97-AF65-F5344CB8AC3E}">
        <p14:creationId xmlns:p14="http://schemas.microsoft.com/office/powerpoint/2010/main" val="315989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438400"/>
            <a:ext cx="8229600" cy="4191000"/>
          </a:xfrm>
        </p:spPr>
        <p:txBody>
          <a:bodyPr>
            <a:normAutofit/>
          </a:bodyPr>
          <a:lstStyle/>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Hiring managers can easily get the necessary information about the workers.</a:t>
            </a:r>
            <a:endParaRPr lang="en-US" sz="22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Hiring manager can select the right candidate from the wide variety of candidates.</a:t>
            </a:r>
            <a:endParaRPr lang="en-US" sz="22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Workers can fill in the hire centric information only.</a:t>
            </a:r>
            <a:endParaRPr lang="en-US" sz="22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Hiring manager can select the suitable workers according to their profile ratings.</a:t>
            </a:r>
            <a:endParaRPr lang="en-US"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000" dirty="0"/>
              <a:t>Significant</a:t>
            </a:r>
          </a:p>
        </p:txBody>
      </p:sp>
    </p:spTree>
    <p:extLst>
      <p:ext uri="{BB962C8B-B14F-4D97-AF65-F5344CB8AC3E}">
        <p14:creationId xmlns:p14="http://schemas.microsoft.com/office/powerpoint/2010/main" val="261316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Context Diagram</a:t>
            </a:r>
          </a:p>
        </p:txBody>
      </p:sp>
      <p:pic>
        <p:nvPicPr>
          <p:cNvPr id="6" name="Picture 6" descr="Diagram&#10;&#10;Description automatically generated">
            <a:extLst>
              <a:ext uri="{FF2B5EF4-FFF2-40B4-BE49-F238E27FC236}">
                <a16:creationId xmlns:a16="http://schemas.microsoft.com/office/drawing/2014/main" id="{F1225EFE-E3A8-420A-92AC-6493898ACC0F}"/>
              </a:ext>
            </a:extLst>
          </p:cNvPr>
          <p:cNvPicPr>
            <a:picLocks noGrp="1" noChangeAspect="1"/>
          </p:cNvPicPr>
          <p:nvPr>
            <p:ph idx="1"/>
          </p:nvPr>
        </p:nvPicPr>
        <p:blipFill>
          <a:blip r:embed="rId2"/>
          <a:stretch>
            <a:fillRect/>
          </a:stretch>
        </p:blipFill>
        <p:spPr>
          <a:xfrm>
            <a:off x="902374" y="1582788"/>
            <a:ext cx="6844511" cy="4874053"/>
          </a:xfrm>
        </p:spPr>
      </p:pic>
    </p:spTree>
    <p:extLst>
      <p:ext uri="{BB962C8B-B14F-4D97-AF65-F5344CB8AC3E}">
        <p14:creationId xmlns:p14="http://schemas.microsoft.com/office/powerpoint/2010/main" val="223598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901</TotalTime>
  <Words>654</Words>
  <Application>Microsoft Office PowerPoint</Application>
  <PresentationFormat>On-screen Show (4:3)</PresentationFormat>
  <Paragraphs>120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Candara</vt:lpstr>
      <vt:lpstr>Symbol</vt:lpstr>
      <vt:lpstr>Times New Roman</vt:lpstr>
      <vt:lpstr>Wingdings</vt:lpstr>
      <vt:lpstr>Waveform</vt:lpstr>
      <vt:lpstr>Presentation On Workers Hub</vt:lpstr>
      <vt:lpstr>Contents </vt:lpstr>
      <vt:lpstr>PowerPoint Presentation</vt:lpstr>
      <vt:lpstr>Introduction</vt:lpstr>
      <vt:lpstr>PowerPoint Presentation</vt:lpstr>
      <vt:lpstr>Objectives</vt:lpstr>
      <vt:lpstr>Features</vt:lpstr>
      <vt:lpstr>Significant</vt:lpstr>
      <vt:lpstr>Context Diagram</vt:lpstr>
      <vt:lpstr>DFD Level One (For Admin)</vt:lpstr>
      <vt:lpstr>DFD Level One (For Hiring Manager )</vt:lpstr>
      <vt:lpstr>DFD Level One (For Workers)</vt:lpstr>
      <vt:lpstr>Use Case Diagram of Worker and Hiring manager </vt:lpstr>
      <vt:lpstr>Use Case Diagram For Admin</vt:lpstr>
      <vt:lpstr>ER Diagram</vt:lpstr>
      <vt:lpstr>Tools and Technologies  </vt:lpstr>
      <vt:lpstr>PowerPoint Presentation</vt:lpstr>
      <vt:lpstr>Test Cases</vt:lpstr>
      <vt:lpstr>Future Enhancement</vt:lpstr>
      <vt:lpstr>Limitations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Workers Management System</dc:title>
  <dc:creator>Windows User</dc:creator>
  <cp:lastModifiedBy>Sujeen Rajak</cp:lastModifiedBy>
  <cp:revision>175</cp:revision>
  <dcterms:created xsi:type="dcterms:W3CDTF">2021-05-06T04:05:12Z</dcterms:created>
  <dcterms:modified xsi:type="dcterms:W3CDTF">2021-08-11T08:38:06Z</dcterms:modified>
</cp:coreProperties>
</file>