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13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222278" y="1136128"/>
            <a:ext cx="11891936" cy="1247777"/>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2"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object 3"/>
          <p:cNvGrpSpPr/>
          <p:nvPr/>
        </p:nvGrpSpPr>
        <p:grpSpPr>
          <a:xfrm>
            <a:off x="7448612" y="0"/>
            <a:ext cx="4743796" cy="6858466"/>
            <a:chOff x="7448612" y="0"/>
            <a:chExt cx="4743796" cy="6858466"/>
          </a:xfrm>
        </p:grpSpPr>
        <p:sp>
          <p:nvSpPr>
            <p:cNvPr id="2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2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2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27"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2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2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3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51966" y="2550537"/>
            <a:ext cx="958828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REKHA.S</a:t>
            </a:r>
          </a:p>
          <a:p>
            <a:r>
              <a:rPr lang="en-US" sz="2400" dirty="0">
                <a:latin typeface="Times New Roman" panose="02020603050405020304" pitchFamily="18" charset="0"/>
                <a:cs typeface="Times New Roman" panose="02020603050405020304" pitchFamily="18" charset="0"/>
              </a:rPr>
              <a:t>REGISTER NO:</a:t>
            </a:r>
            <a:r>
              <a:rPr lang="en-IN" sz="2400" dirty="0">
                <a:latin typeface="Times New Roman" panose="02020603050405020304" pitchFamily="18" charset="0"/>
                <a:cs typeface="Times New Roman" panose="02020603050405020304" pitchFamily="18" charset="0"/>
              </a:rPr>
              <a:t> 312204611, BE391A46C41FAB3BD7345B23F02C5D78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COMMERCE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COLLEGE  : K.C.S. KASI NADAR COLLEGE OF ARTS &amp; SCIENCE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3787588"/>
            <a:ext cx="7620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344993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2"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B7D540A6-DF2D-C8EF-7C1B-18840DC34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22" y="1334589"/>
            <a:ext cx="8711078" cy="5066211"/>
          </a:xfrm>
          <a:prstGeom prst="rect">
            <a:avLst/>
          </a:prstGeom>
        </p:spPr>
      </p:pic>
      <p:sp>
        <p:nvSpPr>
          <p:cNvPr id="11" name="Arrow: Left 10">
            <a:extLst>
              <a:ext uri="{FF2B5EF4-FFF2-40B4-BE49-F238E27FC236}">
                <a16:creationId xmlns:a16="http://schemas.microsoft.com/office/drawing/2014/main" id="{E35E7FE6-95E9-D215-A299-B2CAA638857F}"/>
              </a:ext>
            </a:extLst>
          </p:cNvPr>
          <p:cNvSpPr/>
          <p:nvPr/>
        </p:nvSpPr>
        <p:spPr>
          <a:xfrm>
            <a:off x="4762500" y="761509"/>
            <a:ext cx="457200" cy="3048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969533-95E7-2624-D228-3CD9973E7FF0}"/>
              </a:ext>
            </a:extLst>
          </p:cNvPr>
          <p:cNvSpPr txBox="1"/>
          <p:nvPr/>
        </p:nvSpPr>
        <p:spPr>
          <a:xfrm>
            <a:off x="5291727" y="688303"/>
            <a:ext cx="25908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(Click to open file)</a:t>
            </a:r>
          </a:p>
        </p:txBody>
      </p:sp>
      <p:sp>
        <p:nvSpPr>
          <p:cNvPr id="3" name="Rectangle 2"/>
          <p:cNvSpPr/>
          <p:nvPr/>
        </p:nvSpPr>
        <p:spPr>
          <a:xfrm>
            <a:off x="0" y="3962400"/>
            <a:ext cx="533400" cy="28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object 3"/>
          <p:cNvGrpSpPr/>
          <p:nvPr/>
        </p:nvGrpSpPr>
        <p:grpSpPr>
          <a:xfrm>
            <a:off x="7448612" y="0"/>
            <a:ext cx="4743796" cy="6858466"/>
            <a:chOff x="7448612" y="0"/>
            <a:chExt cx="4743796" cy="6858466"/>
          </a:xfrm>
        </p:grpSpPr>
        <p:sp>
          <p:nvSpPr>
            <p:cNvPr id="1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9"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2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2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2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2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graphicFrame>
        <p:nvGraphicFramePr>
          <p:cNvPr id="4" name="Object 3">
            <a:extLst>
              <a:ext uri="{FF2B5EF4-FFF2-40B4-BE49-F238E27FC236}">
                <a16:creationId xmlns:a16="http://schemas.microsoft.com/office/drawing/2014/main" id="{76EF78AB-B0FA-B57D-C2CC-CFBAC8ED5A69}"/>
              </a:ext>
            </a:extLst>
          </p:cNvPr>
          <p:cNvGraphicFramePr>
            <a:graphicFrameLocks noChangeAspect="1"/>
          </p:cNvGraphicFramePr>
          <p:nvPr>
            <p:extLst>
              <p:ext uri="{D42A27DB-BD31-4B8C-83A1-F6EECF244321}">
                <p14:modId xmlns:p14="http://schemas.microsoft.com/office/powerpoint/2010/main" val="227490375"/>
              </p:ext>
            </p:extLst>
          </p:nvPr>
        </p:nvGraphicFramePr>
        <p:xfrm>
          <a:off x="3810000" y="591884"/>
          <a:ext cx="939454" cy="1617916"/>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0" name=""/>
                      <p:cNvPicPr/>
                      <p:nvPr/>
                    </p:nvPicPr>
                    <p:blipFill>
                      <a:blip r:embed="rId5"/>
                      <a:stretch>
                        <a:fillRect/>
                      </a:stretch>
                    </p:blipFill>
                    <p:spPr>
                      <a:xfrm>
                        <a:off x="3810000" y="591884"/>
                        <a:ext cx="939454" cy="161791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617BD8-8D5E-F699-F863-E05A6B689073}"/>
              </a:ext>
            </a:extLst>
          </p:cNvPr>
          <p:cNvSpPr txBox="1"/>
          <p:nvPr/>
        </p:nvSpPr>
        <p:spPr>
          <a:xfrm>
            <a:off x="882616" y="1583719"/>
            <a:ext cx="7006325" cy="3046988"/>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analysis of employee expenditures and savings using Excel provided valuable insights into the financial habits and overall financial health of our workforce. I  identified the major categories where employees spend the most, This helps in understanding the financial burden or potential areas where employees might be overextending. The analysis revealed the average savings rate across different income brackets.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763000" y="0"/>
            <a:ext cx="3429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4038600"/>
            <a:ext cx="5334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object 3"/>
          <p:cNvGrpSpPr/>
          <p:nvPr/>
        </p:nvGrpSpPr>
        <p:grpSpPr>
          <a:xfrm>
            <a:off x="7448612" y="0"/>
            <a:ext cx="4743796" cy="6858466"/>
            <a:chOff x="7448612" y="0"/>
            <a:chExt cx="4743796" cy="6858466"/>
          </a:xfrm>
        </p:grpSpPr>
        <p:sp>
          <p:nvSpPr>
            <p:cNvPr id="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2"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9"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
        <p:nvSpPr>
          <p:cNvPr id="17" name="object 17"/>
          <p:cNvSpPr txBox="1">
            <a:spLocks noGrp="1"/>
          </p:cNvSpPr>
          <p:nvPr>
            <p:ph type="title"/>
          </p:nvPr>
        </p:nvSpPr>
        <p:spPr>
          <a:xfrm>
            <a:off x="739775" y="1051315"/>
            <a:ext cx="4846867"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ea typeface="Abadi" panose="02000000000000000000" pitchFamily="2" charset="0"/>
                <a:cs typeface="Times New Roman" panose="02020603050405020304" pitchFamily="18" charset="0"/>
              </a:rPr>
              <a:t>PROJECT</a:t>
            </a:r>
            <a:r>
              <a:rPr sz="4250" spc="-85" dirty="0">
                <a:latin typeface="Times New Roman" panose="02020603050405020304" pitchFamily="18" charset="0"/>
                <a:ea typeface="Abadi" panose="02000000000000000000" pitchFamily="2" charset="0"/>
                <a:cs typeface="Times New Roman" panose="02020603050405020304" pitchFamily="18" charset="0"/>
              </a:rPr>
              <a:t> </a:t>
            </a:r>
            <a:r>
              <a:rPr sz="4250" spc="25" dirty="0">
                <a:latin typeface="Times New Roman" panose="02020603050405020304" pitchFamily="18" charset="0"/>
                <a:ea typeface="Abadi" panose="02000000000000000000" pitchFamily="2" charset="0"/>
                <a:cs typeface="Times New Roman" panose="02020603050405020304" pitchFamily="18" charset="0"/>
              </a:rPr>
              <a:t>TITLE</a:t>
            </a:r>
            <a:endParaRPr sz="4250">
              <a:latin typeface="Times New Roman" panose="02020603050405020304" pitchFamily="18" charset="0"/>
              <a:ea typeface="Abadi" panose="02000000000000000000" pitchFamily="2"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1180" y="2650196"/>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a:t>
            </a:r>
            <a:r>
              <a:rPr lang="en-IN" sz="3600" b="1" dirty="0">
                <a:solidFill>
                  <a:srgbClr val="0F0F0F"/>
                </a:solidFill>
                <a:latin typeface="Times New Roman" panose="02020603050405020304" pitchFamily="18" charset="0"/>
                <a:cs typeface="Times New Roman" panose="02020603050405020304" pitchFamily="18" charset="0"/>
              </a:rPr>
              <a:t>Expenditure And Savings Analysis </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0" y="3850610"/>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C738E3D-0357-1D7C-4BB1-C1CE7EBC1D1C}"/>
              </a:ext>
            </a:extLst>
          </p:cNvPr>
          <p:cNvSpPr txBox="1"/>
          <p:nvPr/>
        </p:nvSpPr>
        <p:spPr>
          <a:xfrm>
            <a:off x="977968" y="2010370"/>
            <a:ext cx="6570722" cy="2246769"/>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monthly expenditure and savings of employees, identify trends, and provide insights that can help improve financial management and planning within the organization.</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8286750" y="-26377"/>
            <a:ext cx="37338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248400" y="5791200"/>
            <a:ext cx="2438400" cy="1040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object 2"/>
          <p:cNvGrpSpPr/>
          <p:nvPr/>
        </p:nvGrpSpPr>
        <p:grpSpPr>
          <a:xfrm rot="21051645">
            <a:off x="7260455" y="313375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12" name="Rectangle 11"/>
          <p:cNvSpPr/>
          <p:nvPr/>
        </p:nvSpPr>
        <p:spPr>
          <a:xfrm>
            <a:off x="2270" y="3892794"/>
            <a:ext cx="7620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grpSp>
        <p:nvGrpSpPr>
          <p:cNvPr id="13" name="object 3"/>
          <p:cNvGrpSpPr/>
          <p:nvPr/>
        </p:nvGrpSpPr>
        <p:grpSpPr>
          <a:xfrm>
            <a:off x="7448612" y="0"/>
            <a:ext cx="4743796" cy="6858466"/>
            <a:chOff x="7448612" y="0"/>
            <a:chExt cx="4743796" cy="6858466"/>
          </a:xfrm>
        </p:grpSpPr>
        <p:sp>
          <p:nvSpPr>
            <p:cNvPr id="1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9"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2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2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2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27211" y="780728"/>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5" y="1803535"/>
            <a:ext cx="7924800" cy="1938992"/>
          </a:xfrm>
          <a:prstGeom prst="rect">
            <a:avLst/>
          </a:prstGeom>
          <a:noFill/>
        </p:spPr>
        <p:txBody>
          <a:bodyPr wrap="square" rtlCol="0">
            <a:spAutoFit/>
          </a:bodyPr>
          <a:lstStyle/>
          <a:p>
            <a:pPr algn="just"/>
            <a:r>
              <a:rPr lang="en-IN" sz="2400" dirty="0">
                <a:solidFill>
                  <a:srgbClr val="0D0D0D"/>
                </a:solidFill>
                <a:latin typeface="Times New Roman" panose="02020603050405020304" pitchFamily="18" charset="0"/>
                <a:cs typeface="Times New Roman" panose="02020603050405020304" pitchFamily="18" charset="0"/>
              </a:rPr>
              <a:t>T</a:t>
            </a:r>
            <a:r>
              <a:rPr lang="en-IN" sz="2400" b="0" i="0" dirty="0">
                <a:solidFill>
                  <a:srgbClr val="0D0D0D"/>
                </a:solidFill>
                <a:effectLst/>
                <a:latin typeface="Times New Roman" panose="02020603050405020304" pitchFamily="18" charset="0"/>
                <a:cs typeface="Times New Roman" panose="02020603050405020304" pitchFamily="18" charset="0"/>
              </a:rPr>
              <a:t>he goal of this project is to </a:t>
            </a:r>
            <a:r>
              <a:rPr lang="en-IN" sz="2400" b="0" i="0" dirty="0" err="1">
                <a:solidFill>
                  <a:srgbClr val="0D0D0D"/>
                </a:solidFill>
                <a:effectLst/>
                <a:latin typeface="Times New Roman" panose="02020603050405020304" pitchFamily="18" charset="0"/>
                <a:cs typeface="Times New Roman" panose="02020603050405020304" pitchFamily="18" charset="0"/>
              </a:rPr>
              <a:t>analyze</a:t>
            </a:r>
            <a:r>
              <a:rPr lang="en-IN" sz="2400" b="0" i="0" dirty="0">
                <a:solidFill>
                  <a:srgbClr val="0D0D0D"/>
                </a:solidFill>
                <a:effectLst/>
                <a:latin typeface="Times New Roman" panose="02020603050405020304" pitchFamily="18" charset="0"/>
                <a:cs typeface="Times New Roman" panose="02020603050405020304" pitchFamily="18" charset="0"/>
              </a:rPr>
              <a:t> employee expenditure and savings patterns using data in Excel. This analysis will help in understanding the spending </a:t>
            </a:r>
            <a:r>
              <a:rPr lang="en-IN" sz="2400" b="0" i="0" dirty="0" err="1">
                <a:solidFill>
                  <a:srgbClr val="0D0D0D"/>
                </a:solidFill>
                <a:effectLst/>
                <a:latin typeface="Times New Roman" panose="02020603050405020304" pitchFamily="18" charset="0"/>
                <a:cs typeface="Times New Roman" panose="02020603050405020304" pitchFamily="18" charset="0"/>
              </a:rPr>
              <a:t>behavior</a:t>
            </a:r>
            <a:r>
              <a:rPr lang="en-IN" sz="2400" b="0" i="0" dirty="0">
                <a:solidFill>
                  <a:srgbClr val="0D0D0D"/>
                </a:solidFill>
                <a:effectLst/>
                <a:latin typeface="Times New Roman" panose="02020603050405020304" pitchFamily="18" charset="0"/>
                <a:cs typeface="Times New Roman" panose="02020603050405020304" pitchFamily="18" charset="0"/>
              </a:rPr>
              <a:t> of employees, identifying trends, and providing insights into savings habits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28672A-2DF5-8352-0EBB-21B7DD250995}"/>
              </a:ext>
            </a:extLst>
          </p:cNvPr>
          <p:cNvSpPr txBox="1"/>
          <p:nvPr/>
        </p:nvSpPr>
        <p:spPr>
          <a:xfrm>
            <a:off x="1342822" y="3742527"/>
            <a:ext cx="6089734" cy="1938992"/>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Slicers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 line chart,  pie chart,  bar chart)</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Sum formulas </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0" y="3886200"/>
            <a:ext cx="9144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object 3"/>
          <p:cNvGrpSpPr/>
          <p:nvPr/>
        </p:nvGrpSpPr>
        <p:grpSpPr>
          <a:xfrm>
            <a:off x="7448612" y="0"/>
            <a:ext cx="4743796" cy="6858466"/>
            <a:chOff x="7448612" y="0"/>
            <a:chExt cx="4743796" cy="6858466"/>
          </a:xfrm>
        </p:grpSpPr>
        <p:sp>
          <p:nvSpPr>
            <p:cNvPr id="1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9"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2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2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2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2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grpSp>
        <p:nvGrpSpPr>
          <p:cNvPr id="2" name="object 2"/>
          <p:cNvGrpSpPr/>
          <p:nvPr/>
        </p:nvGrpSpPr>
        <p:grpSpPr>
          <a:xfrm>
            <a:off x="8087541" y="250547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2"/>
            <a:ext cx="6635307"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3510A03-5523-63DE-CE5D-A4691DB882E8}"/>
              </a:ext>
            </a:extLst>
          </p:cNvPr>
          <p:cNvSpPr txBox="1"/>
          <p:nvPr/>
        </p:nvSpPr>
        <p:spPr>
          <a:xfrm rot="10800000" flipV="1">
            <a:off x="1310476" y="2232054"/>
            <a:ext cx="7870197" cy="2677656"/>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Human Resources (HR)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Finance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 Management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Relations/Engagement Team</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Financial Advisors or Consultants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Social Responsibility (CSR) Teams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8839200" y="0"/>
            <a:ext cx="33528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0" y="3962400"/>
            <a:ext cx="838200" cy="28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object 3"/>
          <p:cNvGrpSpPr/>
          <p:nvPr/>
        </p:nvGrpSpPr>
        <p:grpSpPr>
          <a:xfrm>
            <a:off x="7448612" y="0"/>
            <a:ext cx="4743796" cy="6858466"/>
            <a:chOff x="7448612" y="0"/>
            <a:chExt cx="4743796" cy="6858466"/>
          </a:xfrm>
        </p:grpSpPr>
        <p:sp>
          <p:nvSpPr>
            <p:cNvPr id="1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5"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a:extLst>
              <a:ext uri="{FF2B5EF4-FFF2-40B4-BE49-F238E27FC236}">
                <a16:creationId xmlns:a16="http://schemas.microsoft.com/office/drawing/2014/main" id="{20728270-DAA4-002F-CB9D-F097CF26EBDD}"/>
              </a:ext>
            </a:extLst>
          </p:cNvPr>
          <p:cNvSpPr>
            <a:spLocks noGrp="1"/>
          </p:cNvSpPr>
          <p:nvPr>
            <p:ph type="title"/>
          </p:nvPr>
        </p:nvSpPr>
        <p:spPr>
          <a:xfrm>
            <a:off x="676275" y="544364"/>
            <a:ext cx="8510914" cy="553998"/>
          </a:xfrm>
        </p:spPr>
        <p:txBody>
          <a:bodyPr/>
          <a:lstStyle/>
          <a:p>
            <a:r>
              <a:rPr lang="en-IN" sz="3600" dirty="0">
                <a:latin typeface="Times New Roman" panose="02020603050405020304" pitchFamily="18" charset="0"/>
                <a:cs typeface="Times New Roman" panose="02020603050405020304" pitchFamily="18" charset="0"/>
              </a:rPr>
              <a:t>Our Solution and It’s Value proposition </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13F9FD-1BE1-E289-448B-2679CBF314E4}"/>
              </a:ext>
            </a:extLst>
          </p:cNvPr>
          <p:cNvSpPr txBox="1"/>
          <p:nvPr/>
        </p:nvSpPr>
        <p:spPr>
          <a:xfrm rot="10800000" flipV="1">
            <a:off x="3048000" y="1761559"/>
            <a:ext cx="6470887" cy="2677656"/>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Data Management
Advanced Analytical Tools
Formulas and Functions
Pivot Tables
Visual Representation
Used to analyse different situation</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8915400" y="0"/>
            <a:ext cx="327660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3886200"/>
            <a:ext cx="8382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object 2"/>
          <p:cNvPicPr/>
          <p:nvPr/>
        </p:nvPicPr>
        <p:blipFill>
          <a:blip r:embed="rId3" cstate="print"/>
          <a:stretch>
            <a:fillRect/>
          </a:stretch>
        </p:blipFill>
        <p:spPr>
          <a:xfrm>
            <a:off x="0" y="1476375"/>
            <a:ext cx="2695574" cy="3248025"/>
          </a:xfrm>
          <a:prstGeom prst="rect">
            <a:avLst/>
          </a:prstGeom>
        </p:spPr>
      </p:pic>
      <p:grpSp>
        <p:nvGrpSpPr>
          <p:cNvPr id="11" name="object 3"/>
          <p:cNvGrpSpPr/>
          <p:nvPr/>
        </p:nvGrpSpPr>
        <p:grpSpPr>
          <a:xfrm>
            <a:off x="7448612" y="0"/>
            <a:ext cx="4743796" cy="6858466"/>
            <a:chOff x="7448612" y="0"/>
            <a:chExt cx="4743796" cy="6858466"/>
          </a:xfrm>
        </p:grpSpPr>
        <p:sp>
          <p:nvSpPr>
            <p:cNvPr id="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7"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7CADB660-FFA6-0F47-4F8E-55AF9F5DA2ED}"/>
              </a:ext>
            </a:extLst>
          </p:cNvPr>
          <p:cNvSpPr txBox="1"/>
          <p:nvPr/>
        </p:nvSpPr>
        <p:spPr>
          <a:xfrm>
            <a:off x="931513" y="1902755"/>
            <a:ext cx="8444754"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To create an overview for an employee expenditure and savings analysis in Excel, you should organize your data in a way that is easy to understand and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DEE785-A69B-CD78-83A0-D05BC9898AEE}"/>
              </a:ext>
            </a:extLst>
          </p:cNvPr>
          <p:cNvSpPr txBox="1"/>
          <p:nvPr/>
        </p:nvSpPr>
        <p:spPr>
          <a:xfrm rot="10800000" flipV="1">
            <a:off x="755330" y="1441089"/>
            <a:ext cx="2533086"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Overview :</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44B123-F85C-AAFE-7D8D-54E93CFFE26D}"/>
              </a:ext>
            </a:extLst>
          </p:cNvPr>
          <p:cNvSpPr txBox="1"/>
          <p:nvPr/>
        </p:nvSpPr>
        <p:spPr>
          <a:xfrm>
            <a:off x="815277" y="3198167"/>
            <a:ext cx="2102171"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fields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19E701-7C3E-0E3C-DDD0-E44FAE1E5EB3}"/>
              </a:ext>
            </a:extLst>
          </p:cNvPr>
          <p:cNvSpPr txBox="1"/>
          <p:nvPr/>
        </p:nvSpPr>
        <p:spPr>
          <a:xfrm>
            <a:off x="1554969" y="3794969"/>
            <a:ext cx="2589170" cy="1938992"/>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Name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Age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Expenditure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Savings</a:t>
            </a:r>
          </a:p>
        </p:txBody>
      </p:sp>
      <p:sp>
        <p:nvSpPr>
          <p:cNvPr id="7" name="Rectangle 6"/>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3794969"/>
            <a:ext cx="755329" cy="3063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object 3"/>
          <p:cNvGrpSpPr/>
          <p:nvPr/>
        </p:nvGrpSpPr>
        <p:grpSpPr>
          <a:xfrm>
            <a:off x="7448612" y="0"/>
            <a:ext cx="4743796" cy="6858466"/>
            <a:chOff x="7448612" y="0"/>
            <a:chExt cx="4743796" cy="6858466"/>
          </a:xfrm>
        </p:grpSpPr>
        <p:sp>
          <p:nvSpPr>
            <p:cNvPr id="1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5"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1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611230"/>
            <a:ext cx="402781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4EE9DB-1A0A-CF4C-5ECC-2B0DEC9969E9}"/>
              </a:ext>
            </a:extLst>
          </p:cNvPr>
          <p:cNvSpPr txBox="1"/>
          <p:nvPr/>
        </p:nvSpPr>
        <p:spPr>
          <a:xfrm>
            <a:off x="739774" y="2133600"/>
            <a:ext cx="8695359" cy="2677656"/>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table.</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pivot chart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pivot chart in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formulas in dashboard to make interaction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interactive dashboard by putting all together elements. </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8915400" y="0"/>
            <a:ext cx="32766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0" y="3886200"/>
            <a:ext cx="5334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object 3"/>
          <p:cNvGrpSpPr/>
          <p:nvPr/>
        </p:nvGrpSpPr>
        <p:grpSpPr>
          <a:xfrm>
            <a:off x="7448612" y="0"/>
            <a:ext cx="4743796" cy="6858466"/>
            <a:chOff x="7448612" y="0"/>
            <a:chExt cx="4743796" cy="6858466"/>
          </a:xfrm>
        </p:grpSpPr>
        <p:sp>
          <p:nvSpPr>
            <p:cNvPr id="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lumMod val="60000"/>
                <a:lumOff val="40000"/>
                <a:alpha val="36077"/>
              </a:schemeClr>
            </a:solidFill>
          </p:spPr>
          <p:txBody>
            <a:bodyPr wrap="square" lIns="0" tIns="0" rIns="0" bIns="0" rtlCol="0"/>
            <a:lstStyle/>
            <a:p>
              <a:endParaRPr/>
            </a:p>
          </p:txBody>
        </p:sp>
        <p:sp>
          <p:nvSpPr>
            <p:cNvPr id="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lumMod val="60000"/>
                <a:lumOff val="40000"/>
                <a:alpha val="19999"/>
              </a:schemeClr>
            </a:solidFill>
          </p:spPr>
          <p:txBody>
            <a:bodyPr wrap="square" lIns="0" tIns="0" rIns="0" bIns="0" rtlCol="0"/>
            <a:lstStyle/>
            <a:p>
              <a:endParaRPr/>
            </a:p>
          </p:txBody>
        </p:sp>
        <p:sp>
          <p:nvSpPr>
            <p:cNvPr id="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lumMod val="60000"/>
                <a:lumOff val="40000"/>
                <a:alpha val="65881"/>
              </a:schemeClr>
            </a:solidFill>
          </p:spPr>
          <p:txBody>
            <a:bodyPr wrap="square" lIns="0" tIns="0" rIns="0" bIns="0" rtlCol="0"/>
            <a:lstStyle/>
            <a:p>
              <a:endParaRPr/>
            </a:p>
          </p:txBody>
        </p:sp>
        <p:sp>
          <p:nvSpPr>
            <p:cNvPr id="16" name="object 9"/>
            <p:cNvSpPr/>
            <p:nvPr/>
          </p:nvSpPr>
          <p:spPr>
            <a:xfrm>
              <a:off x="931620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lumMod val="60000"/>
                <a:lumOff val="40000"/>
                <a:alpha val="50195"/>
              </a:schemeClr>
            </a:solidFill>
          </p:spPr>
          <p:txBody>
            <a:bodyPr wrap="square" lIns="0" tIns="0" rIns="0" bIns="0" rtlCol="0"/>
            <a:lstStyle/>
            <a:p>
              <a:endParaRPr/>
            </a:p>
          </p:txBody>
        </p:sp>
        <p:sp>
          <p:nvSpPr>
            <p:cNvPr id="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3">
                <a:lumMod val="60000"/>
                <a:lumOff val="40000"/>
                <a:alpha val="70195"/>
              </a:schemeClr>
            </a:solidFill>
          </p:spPr>
          <p:txBody>
            <a:bodyPr wrap="square" lIns="0" tIns="0" rIns="0" bIns="0" rtlCol="0"/>
            <a:lstStyle/>
            <a:p>
              <a:endParaRPr/>
            </a:p>
          </p:txBody>
        </p:sp>
        <p:sp>
          <p:nvSpPr>
            <p:cNvPr id="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3">
                <a:lumMod val="60000"/>
                <a:lumOff val="40000"/>
                <a:alpha val="79998"/>
              </a:schemeClr>
            </a:solidFill>
          </p:spPr>
          <p:txBody>
            <a:bodyPr wrap="square" lIns="0" tIns="0" rIns="0" bIns="0" rtlCol="0"/>
            <a:lstStyle/>
            <a:p>
              <a:endParaRPr/>
            </a:p>
          </p:txBody>
        </p:sp>
        <p:sp>
          <p:nvSpPr>
            <p:cNvPr id="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3">
                <a:lumMod val="60000"/>
                <a:lumOff val="40000"/>
                <a:alpha val="65881"/>
              </a:schemeClr>
            </a:solidFill>
          </p:spPr>
          <p:txBody>
            <a:bodyPr wrap="square" lIns="0" tIns="0" rIns="0" bIns="0" rtlCol="0"/>
            <a:lstStyle/>
            <a:p>
              <a:endParaRPr/>
            </a:p>
          </p:txBody>
        </p:sp>
      </p:grpSp>
      <p:sp>
        <p:nvSpPr>
          <p:cNvPr id="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3">
              <a:lumMod val="60000"/>
              <a:lumOff val="40000"/>
              <a:alpha val="70195"/>
            </a:schemeClr>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379</Words>
  <Application>Microsoft Office PowerPoint</Application>
  <PresentationFormat>Widescreen</PresentationFormat>
  <Paragraphs>68</Paragraphs>
  <Slides>11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 </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25</cp:revision>
  <dcterms:created xsi:type="dcterms:W3CDTF">2024-03-29T15:07:22Z</dcterms:created>
  <dcterms:modified xsi:type="dcterms:W3CDTF">2024-08-27T07:04:36Z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