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7" r:id="rId6"/>
    <p:sldId id="268" r:id="rId7"/>
    <p:sldId id="258" r:id="rId8"/>
    <p:sldId id="259" r:id="rId9"/>
    <p:sldId id="269" r:id="rId10"/>
    <p:sldId id="262" r:id="rId11"/>
    <p:sldId id="277" r:id="rId12"/>
    <p:sldId id="260" r:id="rId13"/>
    <p:sldId id="278" r:id="rId14"/>
    <p:sldId id="280" r:id="rId15"/>
    <p:sldId id="265" r:id="rId16"/>
    <p:sldId id="266" r:id="rId17"/>
  </p:sldIdLst>
  <p:sldSz cx="9144000" cy="5143500" type="screen16x9"/>
  <p:notesSz cx="6858000" cy="9144000"/>
  <p:embeddedFontLst>
    <p:embeddedFont>
      <p:font typeface="Roboto" panose="0200000000000000000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20" y="2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1642206"/>
            <a:ext cx="8520600" cy="137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rgbClr val="FF6A0E"/>
                </a:solidFill>
              </a:rPr>
              <a:t>Health </a:t>
            </a:r>
            <a:endParaRPr lang="en-IN" sz="4000" b="1" dirty="0">
              <a:solidFill>
                <a:srgbClr val="FF6A0E"/>
              </a:solidFill>
            </a:endParaRPr>
          </a:p>
          <a:p>
            <a:pPr marL="0" lvl="0" indent="0" algn="ctr" rtl="0">
              <a:spcBef>
                <a:spcPts val="0"/>
              </a:spcBef>
              <a:spcAft>
                <a:spcPts val="0"/>
              </a:spcAft>
              <a:buNone/>
            </a:pPr>
            <a:r>
              <a:rPr lang="en-IN" sz="4000" b="1" dirty="0">
                <a:solidFill>
                  <a:srgbClr val="FF6A0E"/>
                </a:solidFill>
              </a:rPr>
              <a:t>Insurance Dataset </a:t>
            </a:r>
            <a:endParaRPr lang="en-IN" sz="4000" b="1" dirty="0">
              <a:solidFill>
                <a:srgbClr val="FF6A0E"/>
              </a:solidFill>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panose="020B0604020202020204"/>
              <a:buNone/>
            </a:pPr>
            <a:r>
              <a:rPr lang="en-GB" sz="1200" b="0" i="0" u="none" strike="noStrike" cap="none">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b="0" i="0" u="none" strike="noStrike" cap="none">
              <a:solidFill>
                <a:srgbClr val="FFFFFF"/>
              </a:solidFill>
              <a:latin typeface="Roboto" panose="02000000000000000000"/>
              <a:ea typeface="Roboto" panose="02000000000000000000"/>
              <a:cs typeface="Roboto" panose="02000000000000000000"/>
              <a:sym typeface="Roboto" panose="02000000000000000000"/>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6294474" y="3976577"/>
            <a:ext cx="2379276" cy="306705"/>
          </a:xfrm>
          <a:prstGeom prst="rect">
            <a:avLst/>
          </a:prstGeom>
          <a:noFill/>
        </p:spPr>
        <p:txBody>
          <a:bodyPr wrap="square" rtlCol="0">
            <a:spAutoFit/>
          </a:bodyPr>
          <a:lstStyle/>
          <a:p>
            <a:r>
              <a:rPr lang="en-IN" b="1" dirty="0">
                <a:solidFill>
                  <a:srgbClr val="FF6A0E"/>
                </a:solidFill>
              </a:rPr>
              <a:t>Sujit Bawanthade</a:t>
            </a:r>
            <a:endParaRPr lang="en-IN" b="1" dirty="0">
              <a:solidFill>
                <a:srgbClr val="FF6A0E"/>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940"/>
            <a:ext cx="9144000" cy="750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215" lvl="0" indent="0" algn="l" rtl="0">
              <a:lnSpc>
                <a:spcPct val="150000"/>
              </a:lnSpc>
              <a:spcBef>
                <a:spcPts val="0"/>
              </a:spcBef>
              <a:spcAft>
                <a:spcPts val="1600"/>
              </a:spcAft>
              <a:buNone/>
            </a:pPr>
            <a:r>
              <a:rPr sz="3000" b="1" dirty="0">
                <a:solidFill>
                  <a:srgbClr val="FFFFFF"/>
                </a:solidFill>
                <a:latin typeface="Roboto" panose="02000000000000000000"/>
                <a:ea typeface="Roboto" panose="02000000000000000000"/>
                <a:cs typeface="Roboto" panose="02000000000000000000"/>
                <a:sym typeface="Roboto" panose="02000000000000000000"/>
              </a:rPr>
              <a:t> 'age' vs. 'charges.</a:t>
            </a: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72" name="Google Shape;372;p17"/>
          <p:cNvSpPr txBox="1"/>
          <p:nvPr/>
        </p:nvSpPr>
        <p:spPr>
          <a:xfrm>
            <a:off x="10160" y="679450"/>
            <a:ext cx="9144000" cy="887095"/>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panose="02000000000000000000"/>
              <a:ea typeface="Roboto" panose="02000000000000000000"/>
              <a:cs typeface="Roboto" panose="02000000000000000000"/>
              <a:sym typeface="Roboto" panose="02000000000000000000"/>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descr="mmm"/>
          <p:cNvPicPr>
            <a:picLocks noChangeAspect="1"/>
          </p:cNvPicPr>
          <p:nvPr/>
        </p:nvPicPr>
        <p:blipFill>
          <a:blip r:embed="rId1"/>
          <a:stretch>
            <a:fillRect/>
          </a:stretch>
        </p:blipFill>
        <p:spPr>
          <a:xfrm>
            <a:off x="3482975" y="796925"/>
            <a:ext cx="5386070" cy="4003675"/>
          </a:xfrm>
          <a:prstGeom prst="rect">
            <a:avLst/>
          </a:prstGeom>
        </p:spPr>
      </p:pic>
      <p:sp>
        <p:nvSpPr>
          <p:cNvPr id="3" name="Text Box 2"/>
          <p:cNvSpPr txBox="1"/>
          <p:nvPr/>
        </p:nvSpPr>
        <p:spPr>
          <a:xfrm>
            <a:off x="326390" y="1459865"/>
            <a:ext cx="3155950" cy="3046095"/>
          </a:xfrm>
          <a:prstGeom prst="rect">
            <a:avLst/>
          </a:prstGeom>
          <a:noFill/>
        </p:spPr>
        <p:txBody>
          <a:bodyPr wrap="square" rtlCol="0">
            <a:spAutoFit/>
          </a:bodyPr>
          <a:p>
            <a:r>
              <a:rPr lang="en-US" sz="1600"/>
              <a:t>relationship between age and insurance charges.</a:t>
            </a:r>
            <a:endParaRPr lang="en-US" sz="1600"/>
          </a:p>
          <a:p>
            <a:endParaRPr lang="en-US" sz="1600"/>
          </a:p>
          <a:p>
            <a:r>
              <a:rPr lang="en-US" sz="1600"/>
              <a:t>If points tend to cluster in a certain way (e.g., they form a diagonal line), it may indicate a positive or negative correlation between the two variables. In this plot, you can see that as age increases, charges also tend to increase. This suggests a potential positive correlation.</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993775"/>
            <a:ext cx="3751580" cy="3681095"/>
          </a:xfrm>
        </p:spPr>
        <p:txBody>
          <a:bodyPr/>
          <a:p>
            <a:pPr algn="just"/>
            <a:r>
              <a:rPr lang="en-IN" altLang="en-US" sz="1800"/>
              <a:t> </a:t>
            </a:r>
            <a:r>
              <a:rPr lang="en-IN" altLang="en-US" sz="1800">
                <a:latin typeface="+mj-lt"/>
                <a:cs typeface="+mj-lt"/>
              </a:rPr>
              <a:t>  </a:t>
            </a:r>
            <a:r>
              <a:rPr lang="en-IN" altLang="en-US" sz="1600">
                <a:latin typeface="+mj-lt"/>
                <a:cs typeface="+mj-lt"/>
              </a:rPr>
              <a:t>  </a:t>
            </a:r>
            <a:r>
              <a:rPr lang="en-US" sz="1600">
                <a:latin typeface="+mj-lt"/>
                <a:cs typeface="+mj-lt"/>
              </a:rPr>
              <a:t>If 'age' and 'charges' have a correlation coefficient of 0.3, it suggests a weak positive correlation between age and insurance charges. As age increases, insurance charges tend to increase slightly.</a:t>
            </a:r>
            <a:br>
              <a:rPr lang="en-US" sz="1600">
                <a:latin typeface="+mj-lt"/>
                <a:cs typeface="+mj-lt"/>
              </a:rPr>
            </a:br>
            <a:br>
              <a:rPr lang="en-US" sz="1600">
                <a:latin typeface="+mj-lt"/>
                <a:cs typeface="+mj-lt"/>
              </a:rPr>
            </a:br>
            <a:r>
              <a:rPr lang="en-US" sz="1600">
                <a:latin typeface="+mj-lt"/>
                <a:cs typeface="+mj-lt"/>
              </a:rPr>
              <a:t> </a:t>
            </a:r>
            <a:r>
              <a:rPr lang="en-IN" altLang="en-US" sz="1600">
                <a:latin typeface="+mj-lt"/>
                <a:cs typeface="+mj-lt"/>
              </a:rPr>
              <a:t>    </a:t>
            </a:r>
            <a:r>
              <a:rPr lang="en-US" sz="1600">
                <a:latin typeface="+mj-lt"/>
                <a:cs typeface="+mj-lt"/>
              </a:rPr>
              <a:t>If 'bmi' and 'children' have a correlation coefficient of -0.03, it indicates little to no linear relationship between BMI and the number of children.</a:t>
            </a:r>
            <a:endParaRPr lang="en-US" sz="1600">
              <a:latin typeface="+mj-lt"/>
              <a:cs typeface="+mj-lt"/>
            </a:endParaRPr>
          </a:p>
        </p:txBody>
      </p:sp>
      <p:sp>
        <p:nvSpPr>
          <p:cNvPr id="391" name="Google Shape;391;p19"/>
          <p:cNvSpPr txBox="1">
            <a:spLocks noGrp="1"/>
          </p:cNvSpPr>
          <p:nvPr/>
        </p:nvSpPr>
        <p:spPr>
          <a:xfrm>
            <a:off x="0" y="193"/>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450215" lvl="0" indent="0" algn="l" rtl="0">
              <a:lnSpc>
                <a:spcPct val="150000"/>
              </a:lnSpc>
              <a:spcBef>
                <a:spcPts val="0"/>
              </a:spcBef>
              <a:spcAft>
                <a:spcPts val="1600"/>
              </a:spcAft>
              <a:buNone/>
            </a:pPr>
            <a:r>
              <a:rPr sz="3000" b="1" dirty="0">
                <a:solidFill>
                  <a:srgbClr val="FFFFFF"/>
                </a:solidFill>
                <a:latin typeface="Roboto" panose="02000000000000000000"/>
                <a:ea typeface="Roboto" panose="02000000000000000000"/>
                <a:cs typeface="Roboto" panose="02000000000000000000"/>
                <a:sym typeface="Roboto" panose="02000000000000000000"/>
              </a:rPr>
              <a:t>Correlation Analysis</a:t>
            </a: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53" name="Google Shape;353;p15"/>
          <p:cNvSpPr txBox="1"/>
          <p:nvPr/>
        </p:nvSpPr>
        <p:spPr>
          <a:xfrm>
            <a:off x="-20210" y="4832350"/>
            <a:ext cx="9164100" cy="270600"/>
          </a:xfrm>
          <a:prstGeom prst="rect">
            <a:avLst/>
          </a:prstGeom>
          <a:solidFill>
            <a:srgbClr val="FF6A0E"/>
          </a:solidFill>
          <a:ln>
            <a:noFill/>
          </a:ln>
        </p:spPr>
        <p:txBody>
          <a:bodyPr spcFirstLastPara="1" wrap="square" lIns="91425" tIns="91425" rIns="91425" bIns="91425" anchor="ctr" anchorCtr="0">
            <a:noAutofit/>
          </a:bodyPr>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4" name="Picture 3" descr="correaltion heatmap"/>
          <p:cNvPicPr>
            <a:picLocks noChangeAspect="1"/>
          </p:cNvPicPr>
          <p:nvPr/>
        </p:nvPicPr>
        <p:blipFill>
          <a:blip r:embed="rId1"/>
          <a:stretch>
            <a:fillRect/>
          </a:stretch>
        </p:blipFill>
        <p:spPr>
          <a:xfrm>
            <a:off x="4195445" y="742950"/>
            <a:ext cx="4836160" cy="39319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635" y="739140"/>
            <a:ext cx="9019540" cy="3894455"/>
          </a:xfrm>
        </p:spPr>
        <p:txBody>
          <a:bodyPr/>
          <a:p>
            <a:pPr algn="just"/>
            <a:r>
              <a:rPr lang="en-US">
                <a:solidFill>
                  <a:schemeClr val="tx1"/>
                </a:solidFill>
              </a:rPr>
              <a:t>Gender Distribution:</a:t>
            </a:r>
            <a:r>
              <a:rPr lang="en-IN" altLang="en-US">
                <a:solidFill>
                  <a:schemeClr val="tx1"/>
                </a:solidFill>
              </a:rPr>
              <a:t> </a:t>
            </a:r>
            <a:r>
              <a:rPr lang="en-US">
                <a:solidFill>
                  <a:schemeClr val="tx1"/>
                </a:solidFill>
              </a:rPr>
              <a:t>The dataset has a relatively balanced distribution of genders, with a similar count of 'female' and 'male' individuals.</a:t>
            </a:r>
            <a:endParaRPr lang="en-US">
              <a:solidFill>
                <a:schemeClr val="tx1"/>
              </a:solidFill>
            </a:endParaRPr>
          </a:p>
          <a:p>
            <a:pPr algn="just"/>
            <a:endParaRPr lang="en-US">
              <a:solidFill>
                <a:schemeClr val="tx1"/>
              </a:solidFill>
            </a:endParaRPr>
          </a:p>
          <a:p>
            <a:pPr algn="just"/>
            <a:r>
              <a:rPr lang="en-US">
                <a:solidFill>
                  <a:schemeClr val="tx1"/>
                </a:solidFill>
              </a:rPr>
              <a:t>Smoking Habits:</a:t>
            </a:r>
            <a:r>
              <a:rPr lang="en-IN" altLang="en-US">
                <a:solidFill>
                  <a:schemeClr val="tx1"/>
                </a:solidFill>
              </a:rPr>
              <a:t> </a:t>
            </a:r>
            <a:r>
              <a:rPr lang="en-US">
                <a:solidFill>
                  <a:schemeClr val="tx1"/>
                </a:solidFill>
              </a:rPr>
              <a:t>A significant portion of individuals in the dataset are non-smokers ('no'), while a smaller percentage are smokers ('yes').</a:t>
            </a:r>
            <a:endParaRPr lang="en-US">
              <a:solidFill>
                <a:schemeClr val="tx1"/>
              </a:solidFill>
            </a:endParaRPr>
          </a:p>
          <a:p>
            <a:pPr algn="just"/>
            <a:endParaRPr lang="en-US">
              <a:solidFill>
                <a:schemeClr val="tx1"/>
              </a:solidFill>
            </a:endParaRPr>
          </a:p>
          <a:p>
            <a:pPr algn="just"/>
            <a:r>
              <a:rPr lang="en-US">
                <a:solidFill>
                  <a:schemeClr val="tx1"/>
                </a:solidFill>
              </a:rPr>
              <a:t>Regional Distribution:</a:t>
            </a:r>
            <a:r>
              <a:rPr lang="en-IN" altLang="en-US">
                <a:solidFill>
                  <a:schemeClr val="tx1"/>
                </a:solidFill>
              </a:rPr>
              <a:t> </a:t>
            </a:r>
            <a:r>
              <a:rPr lang="en-US">
                <a:solidFill>
                  <a:schemeClr val="tx1"/>
                </a:solidFill>
              </a:rPr>
              <a:t>Individuals are distributed across four regions: 'northeast,' 'northwest,' 'southeast,' and 'southwest.' The dataset provides representation from different geographic areas.</a:t>
            </a:r>
            <a:endParaRPr lang="en-US">
              <a:solidFill>
                <a:schemeClr val="tx1"/>
              </a:solidFill>
            </a:endParaRPr>
          </a:p>
          <a:p>
            <a:pPr algn="just"/>
            <a:endParaRPr lang="en-US">
              <a:solidFill>
                <a:schemeClr val="tx1"/>
              </a:solidFill>
            </a:endParaRPr>
          </a:p>
          <a:p>
            <a:pPr algn="just"/>
            <a:endParaRPr lang="en-US">
              <a:solidFill>
                <a:schemeClr val="tx1"/>
              </a:solidFill>
            </a:endParaRPr>
          </a:p>
        </p:txBody>
      </p:sp>
      <p:sp>
        <p:nvSpPr>
          <p:cNvPr id="391" name="Google Shape;391;p19"/>
          <p:cNvSpPr txBox="1">
            <a:spLocks noGrp="1"/>
          </p:cNvSpPr>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450215" lvl="0" indent="0" algn="l" rtl="0">
              <a:lnSpc>
                <a:spcPct val="150000"/>
              </a:lnSpc>
              <a:spcBef>
                <a:spcPts val="0"/>
              </a:spcBef>
              <a:spcAft>
                <a:spcPts val="1600"/>
              </a:spcAft>
              <a:buNone/>
            </a:pPr>
            <a:r>
              <a:rPr lang="en-GB" sz="3000" b="1" dirty="0">
                <a:solidFill>
                  <a:srgbClr val="FFFFFF"/>
                </a:solidFill>
                <a:latin typeface="Roboto" panose="02000000000000000000"/>
                <a:ea typeface="Roboto" panose="02000000000000000000"/>
                <a:cs typeface="Roboto" panose="02000000000000000000"/>
                <a:sym typeface="Roboto" panose="02000000000000000000"/>
              </a:rPr>
              <a:t>Optimisation</a:t>
            </a: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53" name="Google Shape;353;p15"/>
          <p:cNvSpPr txBox="1"/>
          <p:nvPr/>
        </p:nvSpPr>
        <p:spPr>
          <a:xfrm>
            <a:off x="-20210" y="4832350"/>
            <a:ext cx="9164100" cy="270600"/>
          </a:xfrm>
          <a:prstGeom prst="rect">
            <a:avLst/>
          </a:prstGeom>
          <a:solidFill>
            <a:srgbClr val="FF6A0E"/>
          </a:solidFill>
          <a:ln>
            <a:noFill/>
          </a:ln>
        </p:spPr>
        <p:txBody>
          <a:bodyPr spcFirstLastPara="1" wrap="square" lIns="91425" tIns="91425" rIns="91425" bIns="91425" anchor="ctr" anchorCtr="0">
            <a:noAutofit/>
          </a:bodyPr>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215" lvl="0" indent="0" algn="l" rtl="0">
              <a:lnSpc>
                <a:spcPct val="150000"/>
              </a:lnSpc>
              <a:spcBef>
                <a:spcPts val="0"/>
              </a:spcBef>
              <a:spcAft>
                <a:spcPts val="1600"/>
              </a:spcAft>
              <a:buNone/>
            </a:pPr>
            <a:r>
              <a:rPr lang="en-GB" sz="3000" b="1" dirty="0">
                <a:solidFill>
                  <a:srgbClr val="FFFFFF"/>
                </a:solidFill>
                <a:latin typeface="Roboto" panose="02000000000000000000"/>
                <a:ea typeface="Roboto" panose="02000000000000000000"/>
                <a:cs typeface="Roboto" panose="02000000000000000000"/>
                <a:sym typeface="Roboto" panose="02000000000000000000"/>
              </a:rPr>
              <a:t>Conclusion</a:t>
            </a: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algn="just"/>
            <a:r>
              <a:rPr lang="en-US" sz="1800">
                <a:solidFill>
                  <a:schemeClr val="tx1"/>
                </a:solidFill>
                <a:sym typeface="+mn-ea"/>
              </a:rPr>
              <a:t>Age Distribution:</a:t>
            </a:r>
            <a:r>
              <a:rPr lang="en-IN" altLang="en-US" sz="1800">
                <a:solidFill>
                  <a:schemeClr val="tx1"/>
                </a:solidFill>
                <a:sym typeface="+mn-ea"/>
              </a:rPr>
              <a:t> </a:t>
            </a:r>
            <a:r>
              <a:rPr lang="en-US" sz="1800">
                <a:solidFill>
                  <a:schemeClr val="tx1"/>
                </a:solidFill>
                <a:sym typeface="+mn-ea"/>
              </a:rPr>
              <a:t>The age distribution in the dataset spans a wide range, with individuals ranging from young adults to seniors. The distribution appears relatively uniform, with no strong skewness.</a:t>
            </a:r>
            <a:endParaRPr lang="en-US" sz="1800">
              <a:solidFill>
                <a:schemeClr val="tx1"/>
              </a:solidFill>
            </a:endParaRPr>
          </a:p>
          <a:p>
            <a:pPr algn="just"/>
            <a:endParaRPr lang="en-US" sz="1000">
              <a:solidFill>
                <a:schemeClr val="tx1"/>
              </a:solidFill>
            </a:endParaRPr>
          </a:p>
          <a:p>
            <a:pPr algn="just"/>
            <a:endParaRPr lang="en-US" sz="1800">
              <a:solidFill>
                <a:schemeClr val="tx1"/>
              </a:solidFill>
            </a:endParaRPr>
          </a:p>
          <a:p>
            <a:pPr algn="just"/>
            <a:r>
              <a:rPr lang="en-US" sz="1800">
                <a:solidFill>
                  <a:schemeClr val="tx1"/>
                </a:solidFill>
                <a:sym typeface="+mn-ea"/>
              </a:rPr>
              <a:t>BMI Distribution:</a:t>
            </a:r>
            <a:r>
              <a:rPr lang="en-IN" altLang="en-US" sz="1800">
                <a:solidFill>
                  <a:schemeClr val="tx1"/>
                </a:solidFill>
                <a:sym typeface="+mn-ea"/>
              </a:rPr>
              <a:t>  </a:t>
            </a:r>
            <a:r>
              <a:rPr lang="en-US" sz="1800">
                <a:solidFill>
                  <a:schemeClr val="tx1"/>
                </a:solidFill>
                <a:sym typeface="+mn-ea"/>
              </a:rPr>
              <a:t>The distribution of Body Mass Index (BMI) values varies, with a range of values from underweight to obese. The distribution is somewhat right-skewed, with more individuals having higher BMI values.</a:t>
            </a:r>
            <a:endParaRPr lang="en-US" sz="1800">
              <a:solidFill>
                <a:schemeClr val="tx1"/>
              </a:solidFill>
            </a:endParaRPr>
          </a:p>
          <a:p>
            <a:pPr algn="just"/>
            <a:endParaRPr lang="en-US" sz="1800">
              <a:solidFill>
                <a:schemeClr val="tx1"/>
              </a:solidFill>
              <a:sym typeface="+mn-ea"/>
            </a:endParaRPr>
          </a:p>
          <a:p>
            <a:pPr algn="just"/>
            <a:r>
              <a:rPr lang="en-US" sz="1800">
                <a:solidFill>
                  <a:schemeClr val="tx1"/>
                </a:solidFill>
                <a:sym typeface="+mn-ea"/>
              </a:rPr>
              <a:t>Insurance Charges:</a:t>
            </a:r>
            <a:r>
              <a:rPr lang="en-IN" altLang="en-US" sz="1800">
                <a:solidFill>
                  <a:schemeClr val="tx1"/>
                </a:solidFill>
                <a:sym typeface="+mn-ea"/>
              </a:rPr>
              <a:t> </a:t>
            </a:r>
            <a:r>
              <a:rPr lang="en-US" sz="1800">
                <a:solidFill>
                  <a:schemeClr val="tx1"/>
                </a:solidFill>
                <a:sym typeface="+mn-ea"/>
              </a:rPr>
              <a:t>Insurance charges vary significantly across individuals, with some individuals having low charges and others having very high charges. The distribution of charges appears to be right-skewed, with a few individuals incurring exceptionally high costs.</a:t>
            </a:r>
            <a:endParaRPr lang="en-US" sz="1800">
              <a:solidFill>
                <a:schemeClr val="tx1"/>
              </a:solidFill>
            </a:endParaRPr>
          </a:p>
          <a:p>
            <a:pPr marL="457200" lvl="0" indent="0" algn="just" rtl="0">
              <a:lnSpc>
                <a:spcPct val="150000"/>
              </a:lnSpc>
              <a:spcBef>
                <a:spcPts val="1600"/>
              </a:spcBef>
              <a:spcAft>
                <a:spcPts val="1600"/>
              </a:spcAft>
              <a:buNone/>
            </a:pPr>
            <a:endParaRPr sz="2000" dirty="0">
              <a:solidFill>
                <a:schemeClr val="dk1"/>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50000"/>
              </a:lnSpc>
              <a:spcBef>
                <a:spcPts val="1600"/>
              </a:spcBef>
              <a:spcAft>
                <a:spcPts val="1600"/>
              </a:spcAft>
              <a:buNone/>
            </a:pPr>
            <a:endParaRPr sz="2000" dirty="0">
              <a:solidFill>
                <a:schemeClr val="dk1"/>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50000"/>
              </a:lnSpc>
              <a:spcBef>
                <a:spcPts val="1600"/>
              </a:spcBef>
              <a:spcAft>
                <a:spcPts val="1600"/>
              </a:spcAft>
              <a:buNone/>
            </a:pPr>
            <a:endParaRPr sz="2000"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215" lvl="0" indent="0" algn="l" rtl="0">
              <a:lnSpc>
                <a:spcPct val="150000"/>
              </a:lnSpc>
              <a:spcBef>
                <a:spcPts val="0"/>
              </a:spcBef>
              <a:spcAft>
                <a:spcPts val="1600"/>
              </a:spcAft>
              <a:buNone/>
            </a:pPr>
            <a:r>
              <a:rPr lang="en-GB" sz="3000" b="1" dirty="0">
                <a:solidFill>
                  <a:srgbClr val="FFFFFF"/>
                </a:solidFill>
                <a:latin typeface="Roboto" panose="02000000000000000000"/>
                <a:ea typeface="Roboto" panose="02000000000000000000"/>
                <a:cs typeface="Roboto" panose="02000000000000000000"/>
                <a:sym typeface="Roboto" panose="02000000000000000000"/>
              </a:rPr>
              <a:t>Future Scope</a:t>
            </a: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92" name="Google Shape;392;p19"/>
          <p:cNvSpPr txBox="1"/>
          <p:nvPr/>
        </p:nvSpPr>
        <p:spPr>
          <a:xfrm>
            <a:off x="0" y="766150"/>
            <a:ext cx="9144000" cy="4034449"/>
          </a:xfrm>
          <a:prstGeom prst="rect">
            <a:avLst/>
          </a:prstGeom>
          <a:noFill/>
          <a:ln>
            <a:noFill/>
          </a:ln>
        </p:spPr>
        <p:txBody>
          <a:bodyPr spcFirstLastPara="1" wrap="square" lIns="274300" tIns="274300" rIns="274300" bIns="274300" anchor="t" anchorCtr="0">
            <a:noAutofit/>
          </a:bodyPr>
          <a:lstStyle/>
          <a:p>
            <a:pPr marL="457200" lvl="0" indent="0" algn="just" rtl="0">
              <a:lnSpc>
                <a:spcPct val="100000"/>
              </a:lnSpc>
              <a:spcBef>
                <a:spcPts val="1600"/>
              </a:spcBef>
              <a:spcAft>
                <a:spcPts val="1600"/>
              </a:spcAft>
              <a:buNone/>
            </a:pPr>
            <a:r>
              <a:rPr sz="1800" dirty="0">
                <a:solidFill>
                  <a:schemeClr val="dk1"/>
                </a:solidFill>
                <a:latin typeface="+mj-lt"/>
                <a:ea typeface="Roboto" panose="02000000000000000000"/>
                <a:cs typeface="+mj-lt"/>
                <a:sym typeface="Roboto" panose="02000000000000000000"/>
              </a:rPr>
              <a:t>Data Expansion: Expanding the dataset with additional relevant data, such as medical history, lifestyle factors, or socioeconomic data, to provide a more comprehensive view of health insurance charges.</a:t>
            </a:r>
            <a:endParaRPr sz="1800" dirty="0">
              <a:solidFill>
                <a:schemeClr val="dk1"/>
              </a:solidFill>
              <a:latin typeface="+mj-lt"/>
              <a:ea typeface="Roboto" panose="02000000000000000000"/>
              <a:cs typeface="+mj-lt"/>
              <a:sym typeface="Roboto" panose="02000000000000000000"/>
            </a:endParaRPr>
          </a:p>
          <a:p>
            <a:pPr marL="457200" lvl="0" indent="0" algn="just" rtl="0">
              <a:lnSpc>
                <a:spcPct val="100000"/>
              </a:lnSpc>
              <a:spcBef>
                <a:spcPts val="1600"/>
              </a:spcBef>
              <a:spcAft>
                <a:spcPts val="1600"/>
              </a:spcAft>
              <a:buNone/>
            </a:pPr>
            <a:r>
              <a:rPr sz="1800" dirty="0">
                <a:solidFill>
                  <a:schemeClr val="dk1"/>
                </a:solidFill>
                <a:latin typeface="+mj-lt"/>
                <a:ea typeface="Roboto" panose="02000000000000000000"/>
                <a:cs typeface="+mj-lt"/>
                <a:sym typeface="Roboto" panose="02000000000000000000"/>
              </a:rPr>
              <a:t>Data Visualization and Dashboards: Creating interactive data visualizations and dashboards to make the analysis results accessible and understandable for a broader audience.</a:t>
            </a:r>
            <a:endParaRPr sz="1800" dirty="0">
              <a:solidFill>
                <a:schemeClr val="dk1"/>
              </a:solidFill>
              <a:latin typeface="+mj-lt"/>
              <a:ea typeface="Roboto" panose="02000000000000000000"/>
              <a:cs typeface="+mj-lt"/>
              <a:sym typeface="Roboto" panose="02000000000000000000"/>
            </a:endParaRPr>
          </a:p>
          <a:p>
            <a:pPr marL="457200" lvl="0" indent="0" algn="just" rtl="0">
              <a:lnSpc>
                <a:spcPct val="100000"/>
              </a:lnSpc>
              <a:spcBef>
                <a:spcPts val="1600"/>
              </a:spcBef>
              <a:spcAft>
                <a:spcPts val="1600"/>
              </a:spcAft>
              <a:buNone/>
            </a:pPr>
            <a:r>
              <a:rPr sz="1800" dirty="0">
                <a:solidFill>
                  <a:schemeClr val="dk1"/>
                </a:solidFill>
                <a:latin typeface="+mj-lt"/>
                <a:ea typeface="Roboto" panose="02000000000000000000"/>
                <a:cs typeface="+mj-lt"/>
                <a:sym typeface="Roboto" panose="02000000000000000000"/>
              </a:rPr>
              <a:t>Healthcare Policy Analysis: Investigating the dataset's implications for healthcare policy decisions and assessing the impact of policy changes on insurance charges</a:t>
            </a:r>
            <a:endParaRPr sz="1800" dirty="0">
              <a:solidFill>
                <a:schemeClr val="dk1"/>
              </a:solidFill>
              <a:latin typeface="+mj-lt"/>
              <a:ea typeface="Roboto" panose="02000000000000000000"/>
              <a:cs typeface="+mj-lt"/>
              <a:sym typeface="Roboto" panose="02000000000000000000"/>
            </a:endParaRPr>
          </a:p>
          <a:p>
            <a:pPr marL="457200" lvl="0" indent="0" algn="just" rtl="0">
              <a:lnSpc>
                <a:spcPct val="100000"/>
              </a:lnSpc>
              <a:spcBef>
                <a:spcPts val="1600"/>
              </a:spcBef>
              <a:spcAft>
                <a:spcPts val="1600"/>
              </a:spcAft>
              <a:buNone/>
            </a:pPr>
            <a:r>
              <a:rPr sz="1600" dirty="0">
                <a:solidFill>
                  <a:schemeClr val="dk1"/>
                </a:solidFill>
                <a:latin typeface="+mj-lt"/>
                <a:ea typeface="Roboto" panose="02000000000000000000"/>
                <a:cs typeface="+mj-lt"/>
                <a:sym typeface="Roboto" panose="02000000000000000000"/>
              </a:rPr>
              <a:t>.</a:t>
            </a:r>
            <a:endParaRPr sz="1600" dirty="0">
              <a:solidFill>
                <a:schemeClr val="dk1"/>
              </a:solidFill>
              <a:latin typeface="+mj-lt"/>
              <a:ea typeface="Roboto" panose="02000000000000000000"/>
              <a:cs typeface="+mj-lt"/>
              <a:sym typeface="Roboto" panose="02000000000000000000"/>
            </a:endParaRPr>
          </a:p>
          <a:p>
            <a:pPr marL="457200" lvl="0" indent="0" algn="just" rtl="0">
              <a:lnSpc>
                <a:spcPct val="150000"/>
              </a:lnSpc>
              <a:spcBef>
                <a:spcPts val="1600"/>
              </a:spcBef>
              <a:spcAft>
                <a:spcPts val="1600"/>
              </a:spcAft>
              <a:buNone/>
            </a:pPr>
            <a:endParaRPr sz="2000" dirty="0">
              <a:solidFill>
                <a:schemeClr val="dk1"/>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50000"/>
              </a:lnSpc>
              <a:spcBef>
                <a:spcPts val="1600"/>
              </a:spcBef>
              <a:spcAft>
                <a:spcPts val="1600"/>
              </a:spcAft>
              <a:buNone/>
            </a:pPr>
            <a:endParaRPr sz="2000"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215" lvl="0" indent="0" algn="l" rtl="0">
              <a:lnSpc>
                <a:spcPct val="150000"/>
              </a:lnSpc>
              <a:spcBef>
                <a:spcPts val="0"/>
              </a:spcBef>
              <a:spcAft>
                <a:spcPts val="1600"/>
              </a:spcAft>
              <a:buNone/>
            </a:pPr>
            <a:r>
              <a:rPr lang="en-IN" sz="3000" b="1" dirty="0">
                <a:solidFill>
                  <a:srgbClr val="FFFFFF"/>
                </a:solidFill>
                <a:latin typeface="Roboto" panose="02000000000000000000"/>
                <a:ea typeface="Roboto" panose="02000000000000000000"/>
                <a:cs typeface="Roboto" panose="02000000000000000000"/>
                <a:sym typeface="Roboto" panose="02000000000000000000"/>
              </a:rPr>
              <a:t>Introduction:</a:t>
            </a:r>
            <a:br>
              <a:rPr lang="en-IN" sz="3000" b="1" dirty="0">
                <a:solidFill>
                  <a:srgbClr val="FFFFFF"/>
                </a:solidFill>
                <a:latin typeface="Roboto" panose="02000000000000000000"/>
                <a:ea typeface="Roboto" panose="02000000000000000000"/>
                <a:cs typeface="Roboto" panose="02000000000000000000"/>
                <a:sym typeface="Roboto" panose="02000000000000000000"/>
              </a:rPr>
            </a:br>
            <a:endParaRPr lang="en-IN"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42" name="Google Shape;342;p14"/>
          <p:cNvSpPr txBox="1"/>
          <p:nvPr/>
        </p:nvSpPr>
        <p:spPr>
          <a:xfrm>
            <a:off x="20100" y="802200"/>
            <a:ext cx="9144000" cy="3998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Clr>
                <a:srgbClr val="000000"/>
              </a:buClr>
              <a:buSzPts val="2000"/>
            </a:pPr>
            <a:r>
              <a:rPr sz="2400" dirty="0">
                <a:solidFill>
                  <a:schemeClr val="tx1"/>
                </a:solidFill>
                <a:latin typeface="+mj-lt"/>
                <a:ea typeface="Roboto" panose="02000000000000000000"/>
                <a:cs typeface="+mj-lt"/>
                <a:sym typeface="Roboto" panose="02000000000000000000"/>
              </a:rPr>
              <a:t>The dataset under analysis contains information related to health insurance charges for a group of individuals.</a:t>
            </a:r>
            <a:endParaRPr sz="2400" dirty="0">
              <a:solidFill>
                <a:schemeClr val="tx1"/>
              </a:solidFill>
              <a:latin typeface="+mj-lt"/>
              <a:ea typeface="Roboto" panose="02000000000000000000"/>
              <a:cs typeface="+mj-lt"/>
              <a:sym typeface="Roboto" panose="02000000000000000000"/>
            </a:endParaRPr>
          </a:p>
          <a:p>
            <a:pPr marL="101600" lvl="0" algn="just" rtl="0">
              <a:lnSpc>
                <a:spcPct val="150000"/>
              </a:lnSpc>
              <a:spcBef>
                <a:spcPts val="0"/>
              </a:spcBef>
              <a:spcAft>
                <a:spcPts val="0"/>
              </a:spcAft>
              <a:buClr>
                <a:srgbClr val="000000"/>
              </a:buClr>
              <a:buSzPts val="2000"/>
            </a:pPr>
            <a:endParaRPr sz="2400" dirty="0">
              <a:solidFill>
                <a:schemeClr val="tx1"/>
              </a:solidFill>
              <a:latin typeface="+mj-lt"/>
              <a:ea typeface="Roboto" panose="02000000000000000000"/>
              <a:cs typeface="+mj-lt"/>
              <a:sym typeface="Roboto" panose="02000000000000000000"/>
            </a:endParaRPr>
          </a:p>
          <a:p>
            <a:pPr marL="101600" lvl="0" algn="just" rtl="0">
              <a:lnSpc>
                <a:spcPct val="150000"/>
              </a:lnSpc>
              <a:spcBef>
                <a:spcPts val="0"/>
              </a:spcBef>
              <a:spcAft>
                <a:spcPts val="0"/>
              </a:spcAft>
              <a:buClr>
                <a:srgbClr val="000000"/>
              </a:buClr>
              <a:buSzPts val="2000"/>
            </a:pPr>
            <a:r>
              <a:rPr sz="2400" dirty="0">
                <a:solidFill>
                  <a:schemeClr val="tx1"/>
                </a:solidFill>
                <a:latin typeface="+mj-lt"/>
                <a:ea typeface="Roboto" panose="02000000000000000000"/>
                <a:cs typeface="+mj-lt"/>
                <a:sym typeface="Roboto" panose="02000000000000000000"/>
              </a:rPr>
              <a:t>It includes various attributes such as age, sex, BMI (Body Mass Index), the number of children, smoking status, region, and the actual insurance charges paid by each individual</a:t>
            </a:r>
            <a:endParaRPr sz="2400" dirty="0">
              <a:solidFill>
                <a:schemeClr val="tx1"/>
              </a:solidFill>
              <a:latin typeface="+mj-lt"/>
              <a:ea typeface="Roboto" panose="02000000000000000000"/>
              <a:cs typeface="+mj-lt"/>
              <a:sym typeface="Roboto" panose="02000000000000000000"/>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pPr algn="just"/>
            <a:r>
              <a:rPr lang="en-US" sz="2400">
                <a:solidFill>
                  <a:schemeClr val="tx1"/>
                </a:solidFill>
              </a:rPr>
              <a:t>The primary goal of this analysis is to gain a deeper understanding of the key factors that influence insurance charges within this dataset.</a:t>
            </a:r>
            <a:endParaRPr lang="en-US" sz="2400">
              <a:solidFill>
                <a:schemeClr val="tx1"/>
              </a:solidFill>
            </a:endParaRPr>
          </a:p>
          <a:p>
            <a:pPr algn="just"/>
            <a:endParaRPr lang="en-US" sz="2400">
              <a:solidFill>
                <a:schemeClr val="tx1"/>
              </a:solidFill>
            </a:endParaRPr>
          </a:p>
          <a:p>
            <a:pPr algn="just"/>
            <a:r>
              <a:rPr lang="en-US" sz="2400">
                <a:solidFill>
                  <a:schemeClr val="tx1"/>
                </a:solidFill>
              </a:rPr>
              <a:t>We aim to explore the relationships and patterns in the data to identify the factors that have the most significant impact on insurance charges.</a:t>
            </a:r>
            <a:endParaRPr lang="en-US" sz="2400">
              <a:solidFill>
                <a:schemeClr val="tx1"/>
              </a:solidFill>
            </a:endParaRPr>
          </a:p>
        </p:txBody>
      </p:sp>
      <p:sp>
        <p:nvSpPr>
          <p:cNvPr id="341" name="Google Shape;341;p14"/>
          <p:cNvSpPr txBox="1">
            <a:spLocks noGrp="1"/>
          </p:cNvSpPr>
          <p:nvPr/>
        </p:nvSpPr>
        <p:spPr>
          <a:xfrm>
            <a:off x="0" y="91440"/>
            <a:ext cx="9144000" cy="926465"/>
          </a:xfrm>
          <a:prstGeom prst="rect">
            <a:avLst/>
          </a:prstGeom>
          <a:solidFill>
            <a:srgbClr val="FF6A0E"/>
          </a:solidFill>
          <a:ln w="9525" cap="flat" cmpd="sng">
            <a:solidFill>
              <a:srgbClr val="FFFFFF"/>
            </a:solidFill>
            <a:prstDash val="solid"/>
            <a:round/>
            <a:headEnd type="none" w="sm" len="sm"/>
            <a:tailEnd type="none" w="sm" len="sm"/>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450215" lvl="0" indent="0" algn="l" rtl="0">
              <a:lnSpc>
                <a:spcPct val="150000"/>
              </a:lnSpc>
              <a:spcBef>
                <a:spcPts val="0"/>
              </a:spcBef>
              <a:spcAft>
                <a:spcPts val="1600"/>
              </a:spcAft>
              <a:buNone/>
            </a:pPr>
            <a:r>
              <a:rPr lang="en-IN" sz="3000" b="1" dirty="0">
                <a:solidFill>
                  <a:srgbClr val="FFFFFF"/>
                </a:solidFill>
                <a:latin typeface="Roboto" panose="02000000000000000000"/>
                <a:ea typeface="Roboto" panose="02000000000000000000"/>
                <a:cs typeface="Roboto" panose="02000000000000000000"/>
                <a:sym typeface="Roboto" panose="02000000000000000000"/>
              </a:rPr>
              <a:t>Goal of the Analysis</a:t>
            </a:r>
            <a:endParaRPr lang="en-IN" sz="3000" b="1" dirty="0">
              <a:solidFill>
                <a:srgbClr val="FFFFFF"/>
              </a:solidFill>
              <a:latin typeface="Roboto" panose="02000000000000000000"/>
              <a:ea typeface="Roboto" panose="02000000000000000000"/>
              <a:cs typeface="Roboto" panose="02000000000000000000"/>
              <a:sym typeface="Roboto" panose="02000000000000000000"/>
            </a:endParaRPr>
          </a:p>
          <a:p>
            <a:pPr marL="450215" lvl="0" indent="0" algn="l" rtl="0">
              <a:lnSpc>
                <a:spcPct val="150000"/>
              </a:lnSpc>
              <a:spcBef>
                <a:spcPts val="0"/>
              </a:spcBef>
              <a:spcAft>
                <a:spcPts val="1600"/>
              </a:spcAft>
              <a:buNone/>
            </a:pPr>
            <a:endParaRPr lang="en-IN"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pPr marL="114300" indent="0" algn="just">
              <a:buNone/>
            </a:pPr>
            <a:r>
              <a:rPr lang="en-US" sz="2000">
                <a:solidFill>
                  <a:schemeClr val="tx1"/>
                </a:solidFill>
              </a:rPr>
              <a:t>"To identify and understand the primary factors that significantly influence health insurance charges for individuals within this dataset. We will explore the dataset to uncover any correlations, trends, or patterns that shed light on why certain individuals pay higher insurance charges than others.</a:t>
            </a:r>
            <a:r>
              <a:rPr lang="en-IN" altLang="en-US" sz="2000">
                <a:solidFill>
                  <a:schemeClr val="tx1"/>
                </a:solidFill>
              </a:rPr>
              <a:t>   </a:t>
            </a:r>
            <a:r>
              <a:rPr lang="en-US" sz="2000">
                <a:solidFill>
                  <a:schemeClr val="tx1"/>
                </a:solidFill>
              </a:rPr>
              <a:t>By the end of this analysis, we aim to provide insights into the key factors influencing insurance charges and potentially offer recommendations or strategies for managing and optimizing insurance costs."</a:t>
            </a:r>
            <a:endParaRPr lang="en-US" sz="2000">
              <a:solidFill>
                <a:schemeClr val="tx1"/>
              </a:solidFill>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41" name="Google Shape;341;p14"/>
          <p:cNvSpPr txBox="1">
            <a:spLocks noGrp="1"/>
          </p:cNvSpPr>
          <p:nvPr/>
        </p:nvSpPr>
        <p:spPr>
          <a:xfrm>
            <a:off x="0" y="91440"/>
            <a:ext cx="9144000" cy="926465"/>
          </a:xfrm>
          <a:prstGeom prst="rect">
            <a:avLst/>
          </a:prstGeom>
          <a:solidFill>
            <a:srgbClr val="FF6A0E"/>
          </a:solidFill>
          <a:ln w="9525" cap="flat" cmpd="sng">
            <a:solidFill>
              <a:srgbClr val="FFFFFF"/>
            </a:solidFill>
            <a:prstDash val="solid"/>
            <a:round/>
            <a:headEnd type="none" w="sm" len="sm"/>
            <a:tailEnd type="none" w="sm" len="sm"/>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450215" lvl="0" indent="0" algn="l" rtl="0">
              <a:lnSpc>
                <a:spcPct val="150000"/>
              </a:lnSpc>
              <a:spcBef>
                <a:spcPts val="0"/>
              </a:spcBef>
              <a:spcAft>
                <a:spcPts val="1600"/>
              </a:spcAft>
              <a:buNone/>
            </a:pPr>
            <a:r>
              <a:rPr lang="en-GB" sz="3000" b="1" dirty="0">
                <a:solidFill>
                  <a:srgbClr val="FFFFFF"/>
                </a:solidFill>
                <a:latin typeface="Roboto" panose="02000000000000000000"/>
                <a:ea typeface="Roboto" panose="02000000000000000000"/>
                <a:cs typeface="Roboto" panose="02000000000000000000"/>
                <a:sym typeface="Roboto" panose="02000000000000000000"/>
              </a:rPr>
              <a:t>Problem Statement</a:t>
            </a: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215" lvl="0" indent="0" algn="l" rtl="0">
              <a:lnSpc>
                <a:spcPct val="150000"/>
              </a:lnSpc>
              <a:spcBef>
                <a:spcPts val="0"/>
              </a:spcBef>
              <a:spcAft>
                <a:spcPts val="1600"/>
              </a:spcAft>
              <a:buNone/>
            </a:pPr>
            <a:r>
              <a:rPr lang="en-GB" sz="3000" b="1" dirty="0">
                <a:solidFill>
                  <a:srgbClr val="FFFFFF"/>
                </a:solidFill>
                <a:latin typeface="Roboto" panose="02000000000000000000"/>
                <a:ea typeface="Roboto" panose="02000000000000000000"/>
                <a:cs typeface="Roboto" panose="02000000000000000000"/>
                <a:sym typeface="Roboto" panose="02000000000000000000"/>
              </a:rPr>
              <a:t>Proposed Solution</a:t>
            </a: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52" name="Google Shape;352;p15"/>
          <p:cNvSpPr txBox="1"/>
          <p:nvPr/>
        </p:nvSpPr>
        <p:spPr>
          <a:xfrm>
            <a:off x="0" y="802200"/>
            <a:ext cx="9144000" cy="3998400"/>
          </a:xfrm>
          <a:prstGeom prst="rect">
            <a:avLst/>
          </a:prstGeom>
          <a:noFill/>
          <a:ln>
            <a:noFill/>
          </a:ln>
        </p:spPr>
        <p:txBody>
          <a:bodyPr spcFirstLastPara="1" wrap="square" lIns="274300" tIns="274300" rIns="274300" bIns="274300" anchor="t" anchorCtr="0">
            <a:noAutofit/>
          </a:bodyPr>
          <a:lstStyle/>
          <a:p>
            <a:pPr marL="0" lvl="0" indent="0" algn="just" rtl="0">
              <a:lnSpc>
                <a:spcPct val="100000"/>
              </a:lnSpc>
              <a:spcBef>
                <a:spcPts val="1600"/>
              </a:spcBef>
              <a:spcAft>
                <a:spcPts val="1600"/>
              </a:spcAft>
              <a:buNone/>
            </a:pPr>
            <a:r>
              <a:rPr sz="2400" dirty="0">
                <a:solidFill>
                  <a:schemeClr val="tx1"/>
                </a:solidFill>
                <a:latin typeface="+mj-lt"/>
                <a:ea typeface="Roboto" panose="02000000000000000000"/>
                <a:cs typeface="+mj-lt"/>
                <a:sym typeface="Roboto" panose="02000000000000000000"/>
              </a:rPr>
              <a:t>The proposed solution involves conducting exploratory data analysis (EDA) on the dataset.</a:t>
            </a:r>
            <a:endParaRPr sz="2400" dirty="0">
              <a:solidFill>
                <a:schemeClr val="tx1"/>
              </a:solidFill>
              <a:latin typeface="+mj-lt"/>
              <a:ea typeface="Roboto" panose="02000000000000000000"/>
              <a:cs typeface="+mj-lt"/>
              <a:sym typeface="Roboto" panose="02000000000000000000"/>
            </a:endParaRPr>
          </a:p>
          <a:p>
            <a:pPr marL="0" lvl="0" indent="0" algn="just" rtl="0">
              <a:lnSpc>
                <a:spcPct val="100000"/>
              </a:lnSpc>
              <a:spcBef>
                <a:spcPts val="1600"/>
              </a:spcBef>
              <a:spcAft>
                <a:spcPts val="1600"/>
              </a:spcAft>
              <a:buNone/>
            </a:pPr>
            <a:r>
              <a:rPr sz="2400" dirty="0">
                <a:solidFill>
                  <a:schemeClr val="tx1"/>
                </a:solidFill>
                <a:latin typeface="+mj-lt"/>
                <a:ea typeface="Roboto" panose="02000000000000000000"/>
                <a:cs typeface="+mj-lt"/>
                <a:sym typeface="Roboto" panose="02000000000000000000"/>
              </a:rPr>
              <a:t>We will utilize various statistical and data visualization techniques to identify trends, correlations, and patterns within the data.</a:t>
            </a:r>
            <a:endParaRPr sz="2400" dirty="0">
              <a:solidFill>
                <a:schemeClr val="tx1"/>
              </a:solidFill>
              <a:latin typeface="+mj-lt"/>
              <a:ea typeface="Roboto" panose="02000000000000000000"/>
              <a:cs typeface="+mj-lt"/>
              <a:sym typeface="Roboto" panose="02000000000000000000"/>
            </a:endParaRPr>
          </a:p>
          <a:p>
            <a:pPr marL="0" lvl="0" indent="0" algn="just" rtl="0">
              <a:lnSpc>
                <a:spcPct val="100000"/>
              </a:lnSpc>
              <a:spcBef>
                <a:spcPts val="1600"/>
              </a:spcBef>
              <a:spcAft>
                <a:spcPts val="1600"/>
              </a:spcAft>
              <a:buNone/>
            </a:pPr>
            <a:r>
              <a:rPr sz="2400" dirty="0">
                <a:solidFill>
                  <a:schemeClr val="tx1"/>
                </a:solidFill>
                <a:latin typeface="+mj-lt"/>
                <a:ea typeface="Roboto" panose="02000000000000000000"/>
                <a:cs typeface="+mj-lt"/>
                <a:sym typeface="Roboto" panose="02000000000000000000"/>
              </a:rPr>
              <a:t>Additionally, we can perform regression analysis to quantify the relationships between key factors and insurance charges.</a:t>
            </a:r>
            <a:endParaRPr sz="2400" dirty="0">
              <a:solidFill>
                <a:schemeClr val="tx1"/>
              </a:solidFill>
              <a:latin typeface="+mj-lt"/>
              <a:ea typeface="Roboto" panose="02000000000000000000"/>
              <a:cs typeface="+mj-lt"/>
              <a:sym typeface="Roboto" panose="02000000000000000000"/>
            </a:endParaRP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215" lvl="0" indent="0" algn="l" rtl="0">
              <a:lnSpc>
                <a:spcPct val="150000"/>
              </a:lnSpc>
              <a:spcBef>
                <a:spcPts val="0"/>
              </a:spcBef>
              <a:spcAft>
                <a:spcPts val="1600"/>
              </a:spcAft>
              <a:buNone/>
            </a:pPr>
            <a:r>
              <a:rPr lang="en-GB" sz="3000" b="1" dirty="0">
                <a:solidFill>
                  <a:srgbClr val="FFFFFF"/>
                </a:solidFill>
                <a:latin typeface="Roboto" panose="02000000000000000000"/>
                <a:ea typeface="Roboto" panose="02000000000000000000"/>
                <a:cs typeface="Roboto" panose="02000000000000000000"/>
                <a:sym typeface="Roboto" panose="02000000000000000000"/>
              </a:rPr>
              <a:t>Descriptive Analysis</a:t>
            </a: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62" name="Google Shape;362;p16"/>
          <p:cNvSpPr txBox="1"/>
          <p:nvPr/>
        </p:nvSpPr>
        <p:spPr>
          <a:xfrm>
            <a:off x="146050" y="706120"/>
            <a:ext cx="8585200" cy="4045585"/>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r>
              <a:rPr sz="1600" dirty="0">
                <a:latin typeface="Arial" panose="020B0604020202020204" pitchFamily="34" charset="0"/>
                <a:ea typeface="Roboto" panose="02000000000000000000"/>
                <a:cs typeface="Arial" panose="020B0604020202020204" pitchFamily="34" charset="0"/>
                <a:sym typeface="Roboto" panose="02000000000000000000"/>
              </a:rPr>
              <a:t>Dataset Description:</a:t>
            </a:r>
            <a:endParaRPr sz="1600" dirty="0">
              <a:latin typeface="Arial" panose="020B0604020202020204" pitchFamily="34" charset="0"/>
              <a:ea typeface="Roboto" panose="02000000000000000000"/>
              <a:cs typeface="Arial" panose="020B0604020202020204" pitchFamily="34" charset="0"/>
              <a:sym typeface="Roboto" panose="02000000000000000000"/>
            </a:endParaRPr>
          </a:p>
          <a:p>
            <a:pPr marL="101600" lvl="0" algn="just" rtl="0">
              <a:lnSpc>
                <a:spcPct val="150000"/>
              </a:lnSpc>
              <a:spcBef>
                <a:spcPts val="0"/>
              </a:spcBef>
              <a:spcAft>
                <a:spcPts val="0"/>
              </a:spcAft>
              <a:buSzPts val="2000"/>
            </a:pPr>
            <a:r>
              <a:rPr sz="1600" dirty="0">
                <a:latin typeface="Arial" panose="020B0604020202020204" pitchFamily="34" charset="0"/>
                <a:ea typeface="Roboto" panose="02000000000000000000"/>
                <a:cs typeface="Arial" panose="020B0604020202020204" pitchFamily="34" charset="0"/>
                <a:sym typeface="Roboto" panose="02000000000000000000"/>
              </a:rPr>
              <a:t>The dataset contains information about health insurance charges for a group of individuals. It includes the following attributes:</a:t>
            </a:r>
            <a:endParaRPr sz="1600" dirty="0">
              <a:latin typeface="Arial" panose="020B0604020202020204" pitchFamily="34" charset="0"/>
              <a:ea typeface="Roboto" panose="02000000000000000000"/>
              <a:cs typeface="Arial" panose="020B0604020202020204" pitchFamily="34" charset="0"/>
              <a:sym typeface="Roboto" panose="02000000000000000000"/>
            </a:endParaRPr>
          </a:p>
          <a:p>
            <a:pPr marL="101600" lvl="0" algn="just" rtl="0">
              <a:lnSpc>
                <a:spcPct val="150000"/>
              </a:lnSpc>
              <a:spcBef>
                <a:spcPts val="0"/>
              </a:spcBef>
              <a:spcAft>
                <a:spcPts val="0"/>
              </a:spcAft>
              <a:buSzPts val="2000"/>
            </a:pPr>
            <a:r>
              <a:rPr sz="1600" dirty="0">
                <a:latin typeface="Arial" panose="020B0604020202020204" pitchFamily="34" charset="0"/>
                <a:ea typeface="Roboto" panose="02000000000000000000"/>
                <a:cs typeface="Arial" panose="020B0604020202020204" pitchFamily="34" charset="0"/>
                <a:sym typeface="Roboto" panose="02000000000000000000"/>
              </a:rPr>
              <a:t>Age: The age of the individuals.</a:t>
            </a:r>
            <a:r>
              <a:rPr lang="en-IN" sz="1600" dirty="0">
                <a:latin typeface="Arial" panose="020B0604020202020204" pitchFamily="34" charset="0"/>
                <a:ea typeface="Roboto" panose="02000000000000000000"/>
                <a:cs typeface="Arial" panose="020B0604020202020204" pitchFamily="34" charset="0"/>
                <a:sym typeface="Roboto" panose="02000000000000000000"/>
              </a:rPr>
              <a:t>                        </a:t>
            </a:r>
            <a:endParaRPr sz="1600" dirty="0">
              <a:latin typeface="Arial" panose="020B0604020202020204" pitchFamily="34" charset="0"/>
              <a:ea typeface="Roboto" panose="02000000000000000000"/>
              <a:cs typeface="Arial" panose="020B0604020202020204" pitchFamily="34" charset="0"/>
              <a:sym typeface="Roboto" panose="02000000000000000000"/>
            </a:endParaRPr>
          </a:p>
          <a:p>
            <a:pPr marL="101600" lvl="0" algn="just" rtl="0">
              <a:lnSpc>
                <a:spcPct val="150000"/>
              </a:lnSpc>
              <a:spcBef>
                <a:spcPts val="0"/>
              </a:spcBef>
              <a:spcAft>
                <a:spcPts val="0"/>
              </a:spcAft>
              <a:buSzPts val="2000"/>
            </a:pPr>
            <a:r>
              <a:rPr sz="1600" dirty="0">
                <a:latin typeface="Arial" panose="020B0604020202020204" pitchFamily="34" charset="0"/>
                <a:ea typeface="Roboto" panose="02000000000000000000"/>
                <a:cs typeface="Arial" panose="020B0604020202020204" pitchFamily="34" charset="0"/>
                <a:sym typeface="Roboto" panose="02000000000000000000"/>
              </a:rPr>
              <a:t>Sex: The gender of the individuals (male or female).</a:t>
            </a:r>
            <a:endParaRPr sz="1600" dirty="0">
              <a:latin typeface="Arial" panose="020B0604020202020204" pitchFamily="34" charset="0"/>
              <a:ea typeface="Roboto" panose="02000000000000000000"/>
              <a:cs typeface="Arial" panose="020B0604020202020204" pitchFamily="34" charset="0"/>
              <a:sym typeface="Roboto" panose="02000000000000000000"/>
            </a:endParaRPr>
          </a:p>
          <a:p>
            <a:pPr marL="101600" lvl="0" algn="just" rtl="0">
              <a:lnSpc>
                <a:spcPct val="150000"/>
              </a:lnSpc>
              <a:spcBef>
                <a:spcPts val="0"/>
              </a:spcBef>
              <a:spcAft>
                <a:spcPts val="0"/>
              </a:spcAft>
              <a:buSzPts val="2000"/>
            </a:pPr>
            <a:r>
              <a:rPr sz="1600" dirty="0">
                <a:latin typeface="Arial" panose="020B0604020202020204" pitchFamily="34" charset="0"/>
                <a:ea typeface="Roboto" panose="02000000000000000000"/>
                <a:cs typeface="Arial" panose="020B0604020202020204" pitchFamily="34" charset="0"/>
                <a:sym typeface="Roboto" panose="02000000000000000000"/>
              </a:rPr>
              <a:t>BMI: The Body Mass Index of the individuals.</a:t>
            </a:r>
            <a:endParaRPr sz="1600" dirty="0">
              <a:latin typeface="Arial" panose="020B0604020202020204" pitchFamily="34" charset="0"/>
              <a:ea typeface="Roboto" panose="02000000000000000000"/>
              <a:cs typeface="Arial" panose="020B0604020202020204" pitchFamily="34" charset="0"/>
              <a:sym typeface="Roboto" panose="02000000000000000000"/>
            </a:endParaRPr>
          </a:p>
          <a:p>
            <a:pPr marL="101600" lvl="0" algn="just" rtl="0">
              <a:lnSpc>
                <a:spcPct val="150000"/>
              </a:lnSpc>
              <a:spcBef>
                <a:spcPts val="0"/>
              </a:spcBef>
              <a:spcAft>
                <a:spcPts val="0"/>
              </a:spcAft>
              <a:buSzPts val="2000"/>
            </a:pPr>
            <a:r>
              <a:rPr sz="1600" dirty="0">
                <a:latin typeface="Arial" panose="020B0604020202020204" pitchFamily="34" charset="0"/>
                <a:ea typeface="Roboto" panose="02000000000000000000"/>
                <a:cs typeface="Arial" panose="020B0604020202020204" pitchFamily="34" charset="0"/>
                <a:sym typeface="Roboto" panose="02000000000000000000"/>
              </a:rPr>
              <a:t>Children: The number of children or dependents covered by the insurance.</a:t>
            </a:r>
            <a:endParaRPr sz="1600" dirty="0">
              <a:latin typeface="Arial" panose="020B0604020202020204" pitchFamily="34" charset="0"/>
              <a:ea typeface="Roboto" panose="02000000000000000000"/>
              <a:cs typeface="Arial" panose="020B0604020202020204" pitchFamily="34" charset="0"/>
              <a:sym typeface="Roboto" panose="02000000000000000000"/>
            </a:endParaRPr>
          </a:p>
          <a:p>
            <a:pPr marL="101600" lvl="0" algn="just" rtl="0">
              <a:lnSpc>
                <a:spcPct val="150000"/>
              </a:lnSpc>
              <a:spcBef>
                <a:spcPts val="0"/>
              </a:spcBef>
              <a:spcAft>
                <a:spcPts val="0"/>
              </a:spcAft>
              <a:buSzPts val="2000"/>
            </a:pPr>
            <a:r>
              <a:rPr sz="1600" dirty="0">
                <a:latin typeface="Arial" panose="020B0604020202020204" pitchFamily="34" charset="0"/>
                <a:ea typeface="Roboto" panose="02000000000000000000"/>
                <a:cs typeface="Arial" panose="020B0604020202020204" pitchFamily="34" charset="0"/>
                <a:sym typeface="Roboto" panose="02000000000000000000"/>
              </a:rPr>
              <a:t>Smoker: Smoking status of the individuals (yes or no).</a:t>
            </a:r>
            <a:endParaRPr sz="1600" dirty="0">
              <a:latin typeface="Arial" panose="020B0604020202020204" pitchFamily="34" charset="0"/>
              <a:ea typeface="Roboto" panose="02000000000000000000"/>
              <a:cs typeface="Arial" panose="020B0604020202020204" pitchFamily="34" charset="0"/>
              <a:sym typeface="Roboto" panose="02000000000000000000"/>
            </a:endParaRPr>
          </a:p>
          <a:p>
            <a:pPr marL="101600" lvl="0" algn="just" rtl="0">
              <a:lnSpc>
                <a:spcPct val="150000"/>
              </a:lnSpc>
              <a:spcBef>
                <a:spcPts val="0"/>
              </a:spcBef>
              <a:spcAft>
                <a:spcPts val="0"/>
              </a:spcAft>
              <a:buSzPts val="2000"/>
            </a:pPr>
            <a:r>
              <a:rPr sz="1600" dirty="0">
                <a:latin typeface="Arial" panose="020B0604020202020204" pitchFamily="34" charset="0"/>
                <a:ea typeface="Roboto" panose="02000000000000000000"/>
                <a:cs typeface="Arial" panose="020B0604020202020204" pitchFamily="34" charset="0"/>
                <a:sym typeface="Roboto" panose="02000000000000000000"/>
              </a:rPr>
              <a:t>Region: The region where the individual resides.</a:t>
            </a:r>
            <a:endParaRPr sz="1600" dirty="0">
              <a:latin typeface="Arial" panose="020B0604020202020204" pitchFamily="34" charset="0"/>
              <a:ea typeface="Roboto" panose="02000000000000000000"/>
              <a:cs typeface="Arial" panose="020B0604020202020204" pitchFamily="34" charset="0"/>
              <a:sym typeface="Roboto" panose="02000000000000000000"/>
            </a:endParaRPr>
          </a:p>
          <a:p>
            <a:pPr marL="101600" lvl="0" algn="just" rtl="0">
              <a:lnSpc>
                <a:spcPct val="150000"/>
              </a:lnSpc>
              <a:spcBef>
                <a:spcPts val="0"/>
              </a:spcBef>
              <a:spcAft>
                <a:spcPts val="0"/>
              </a:spcAft>
              <a:buSzPts val="2000"/>
            </a:pPr>
            <a:r>
              <a:rPr sz="1600" dirty="0">
                <a:latin typeface="Arial" panose="020B0604020202020204" pitchFamily="34" charset="0"/>
                <a:ea typeface="Roboto" panose="02000000000000000000"/>
                <a:cs typeface="Arial" panose="020B0604020202020204" pitchFamily="34" charset="0"/>
                <a:sym typeface="Roboto" panose="02000000000000000000"/>
              </a:rPr>
              <a:t>Charges: The insurance charges incurred by each individual.</a:t>
            </a:r>
            <a:endParaRPr sz="1600" dirty="0">
              <a:latin typeface="Arial" panose="020B0604020202020204" pitchFamily="34" charset="0"/>
              <a:ea typeface="Roboto" panose="02000000000000000000"/>
              <a:cs typeface="Arial" panose="020B0604020202020204" pitchFamily="34" charset="0"/>
              <a:sym typeface="Roboto" panose="02000000000000000000"/>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 Placeholder 2"/>
          <p:cNvSpPr>
            <a:spLocks noGrp="1"/>
          </p:cNvSpPr>
          <p:nvPr>
            <p:ph type="body" idx="1"/>
          </p:nvPr>
        </p:nvSpPr>
        <p:spPr>
          <a:xfrm>
            <a:off x="6198235" y="1788160"/>
            <a:ext cx="2726690" cy="2943860"/>
          </a:xfrm>
        </p:spPr>
        <p:txBody>
          <a:bodyPr/>
          <a:p>
            <a:r>
              <a:rPr lang="en-US" sz="1800" b="1"/>
              <a:t>Descriptive Statistics:</a:t>
            </a:r>
            <a:endParaRPr lang="en-US" sz="1800" b="1"/>
          </a:p>
          <a:p>
            <a:endParaRPr lang="en-US" sz="1800" b="1"/>
          </a:p>
          <a:p>
            <a:r>
              <a:rPr lang="en-US" sz="1800" b="1"/>
              <a:t>Number of Records: 1,338</a:t>
            </a:r>
            <a:endParaRPr lang="en-US" sz="1800" b="1"/>
          </a:p>
          <a:p>
            <a:r>
              <a:rPr lang="en-US" sz="1800" b="1"/>
              <a:t>Number of Variables: 7</a:t>
            </a:r>
            <a:endParaRPr lang="en-US" sz="1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09415" y="1003935"/>
            <a:ext cx="4622800" cy="3651250"/>
          </a:xfrm>
        </p:spPr>
        <p:txBody>
          <a:bodyPr/>
          <a:p>
            <a:pPr marL="285750" indent="-285750">
              <a:buFont typeface="Arial" panose="020B0604020202020204" pitchFamily="34" charset="0"/>
              <a:buChar char="•"/>
            </a:pPr>
            <a:r>
              <a:rPr lang="en-US" sz="1400"/>
              <a:t>Categorical Variables:</a:t>
            </a:r>
            <a:br>
              <a:rPr lang="en-US" sz="1400"/>
            </a:br>
            <a:br>
              <a:rPr lang="en-US" sz="1400"/>
            </a:br>
            <a:r>
              <a:rPr lang="en-IN" altLang="en-US" sz="1400"/>
              <a:t>   </a:t>
            </a:r>
            <a:r>
              <a:rPr lang="en-US" sz="1400"/>
              <a:t>Sex:</a:t>
            </a:r>
            <a:br>
              <a:rPr lang="en-US" sz="1400"/>
            </a:br>
            <a:r>
              <a:rPr lang="en-US" sz="1400"/>
              <a:t>Count of Females: 662</a:t>
            </a:r>
            <a:br>
              <a:rPr lang="en-US" sz="1400"/>
            </a:br>
            <a:r>
              <a:rPr lang="en-US" sz="1400"/>
              <a:t>Count of Males: 676</a:t>
            </a:r>
            <a:br>
              <a:rPr lang="en-US" sz="1400"/>
            </a:br>
            <a:r>
              <a:rPr lang="en-US" sz="1400"/>
              <a:t>Smoker:</a:t>
            </a:r>
            <a:br>
              <a:rPr lang="en-US" sz="1400"/>
            </a:br>
            <a:r>
              <a:rPr lang="en-US" sz="1400"/>
              <a:t>Count of Non-Smokers: 1,070</a:t>
            </a:r>
            <a:br>
              <a:rPr lang="en-US" sz="1400"/>
            </a:br>
            <a:r>
              <a:rPr lang="en-US" sz="1400"/>
              <a:t>Count of Smokers: 274</a:t>
            </a:r>
            <a:br>
              <a:rPr lang="en-US" sz="1400"/>
            </a:br>
            <a:r>
              <a:rPr lang="en-IN" altLang="en-US" sz="1400"/>
              <a:t>    </a:t>
            </a:r>
            <a:r>
              <a:rPr lang="en-US" sz="1400"/>
              <a:t>Region:</a:t>
            </a:r>
            <a:br>
              <a:rPr lang="en-US" sz="1400"/>
            </a:br>
            <a:r>
              <a:rPr lang="en-US" sz="1400"/>
              <a:t>Count of individuals from the Southwest: 325</a:t>
            </a:r>
            <a:br>
              <a:rPr lang="en-US" sz="1400"/>
            </a:br>
            <a:r>
              <a:rPr lang="en-US" sz="1400"/>
              <a:t>Count of individuals from the Southeast: 364</a:t>
            </a:r>
            <a:br>
              <a:rPr lang="en-US" sz="1400"/>
            </a:br>
            <a:r>
              <a:rPr lang="en-US" sz="1400"/>
              <a:t>Count of individuals from the Northwest: 325</a:t>
            </a:r>
            <a:br>
              <a:rPr lang="en-US" sz="1400"/>
            </a:br>
            <a:r>
              <a:rPr lang="en-US" sz="1400"/>
              <a:t>Count of individuals from the Northeast: 324</a:t>
            </a:r>
            <a:endParaRPr lang="en-US" sz="1400"/>
          </a:p>
        </p:txBody>
      </p:sp>
      <p:sp>
        <p:nvSpPr>
          <p:cNvPr id="3" name="Text Placeholder 2"/>
          <p:cNvSpPr>
            <a:spLocks noGrp="1"/>
          </p:cNvSpPr>
          <p:nvPr>
            <p:ph type="body" idx="1"/>
          </p:nvPr>
        </p:nvSpPr>
        <p:spPr>
          <a:xfrm>
            <a:off x="311785" y="999490"/>
            <a:ext cx="3738880" cy="3569335"/>
          </a:xfrm>
        </p:spPr>
        <p:txBody>
          <a:bodyPr/>
          <a:p>
            <a:pPr>
              <a:buFont typeface="Arial" panose="020B0604020202020204" pitchFamily="34" charset="0"/>
              <a:buChar char="•"/>
            </a:pPr>
            <a:r>
              <a:rPr lang="en-US" sz="1400"/>
              <a:t>Numerical Variables:</a:t>
            </a:r>
            <a:endParaRPr lang="en-US" sz="1400"/>
          </a:p>
          <a:p>
            <a:pPr lvl="0">
              <a:buNone/>
            </a:pPr>
            <a:r>
              <a:rPr lang="en-IN" altLang="en-US" sz="1400"/>
              <a:t>   </a:t>
            </a:r>
            <a:r>
              <a:rPr lang="en-US" sz="1400"/>
              <a:t>Age:</a:t>
            </a:r>
            <a:endParaRPr lang="en-US" sz="1400"/>
          </a:p>
          <a:p>
            <a:pPr marL="114300" lvl="0" indent="0">
              <a:buNone/>
            </a:pPr>
            <a:r>
              <a:rPr lang="en-US" sz="1400"/>
              <a:t>Mean Age: 39.21 years</a:t>
            </a:r>
            <a:endParaRPr lang="en-US" sz="1400"/>
          </a:p>
          <a:p>
            <a:pPr marL="114300" lvl="0" indent="0">
              <a:buNone/>
            </a:pPr>
            <a:r>
              <a:rPr lang="en-US" sz="1400"/>
              <a:t>Minimum Age: 18 years</a:t>
            </a:r>
            <a:endParaRPr lang="en-US" sz="1400"/>
          </a:p>
          <a:p>
            <a:pPr marL="114300" lvl="0" indent="0">
              <a:buNone/>
            </a:pPr>
            <a:r>
              <a:rPr lang="en-US" sz="1400"/>
              <a:t>Maximum Age: 64 years</a:t>
            </a:r>
            <a:endParaRPr lang="en-US" sz="1400"/>
          </a:p>
          <a:p>
            <a:pPr marL="114300" lvl="0" indent="0">
              <a:buNone/>
            </a:pPr>
            <a:r>
              <a:rPr lang="en-IN" altLang="en-US" sz="1400"/>
              <a:t>   </a:t>
            </a:r>
            <a:r>
              <a:rPr lang="en-US" sz="1400"/>
              <a:t>BMI:</a:t>
            </a:r>
            <a:endParaRPr lang="en-US" sz="1400"/>
          </a:p>
          <a:p>
            <a:pPr marL="114300" lvl="0" indent="0">
              <a:buNone/>
            </a:pPr>
            <a:r>
              <a:rPr lang="en-US" sz="1400"/>
              <a:t>Mean BMI: 30.66</a:t>
            </a:r>
            <a:endParaRPr lang="en-US" sz="1400"/>
          </a:p>
          <a:p>
            <a:pPr marL="114300" lvl="0" indent="0">
              <a:buNone/>
            </a:pPr>
            <a:r>
              <a:rPr lang="en-US" sz="1400"/>
              <a:t>Minimum BMI: 15.96</a:t>
            </a:r>
            <a:endParaRPr lang="en-US" sz="1400"/>
          </a:p>
          <a:p>
            <a:pPr marL="114300" lvl="0" indent="0">
              <a:buNone/>
            </a:pPr>
            <a:r>
              <a:rPr lang="en-US" sz="1400"/>
              <a:t>Maximum BMI: 53.13</a:t>
            </a:r>
            <a:endParaRPr lang="en-US" sz="1400"/>
          </a:p>
          <a:p>
            <a:pPr marL="114300" lvl="0" indent="0">
              <a:buNone/>
            </a:pPr>
            <a:r>
              <a:rPr lang="en-IN" altLang="en-US" sz="1400"/>
              <a:t>   </a:t>
            </a:r>
            <a:r>
              <a:rPr lang="en-US" sz="1400"/>
              <a:t>Charges (Insurance Charges):</a:t>
            </a:r>
            <a:endParaRPr lang="en-US" sz="1400"/>
          </a:p>
          <a:p>
            <a:pPr marL="114300" lvl="0" indent="0">
              <a:buNone/>
            </a:pPr>
            <a:r>
              <a:rPr lang="en-US" sz="1400"/>
              <a:t>Mean Insurance Charges: $13,270.42</a:t>
            </a:r>
            <a:endParaRPr lang="en-US" sz="1400"/>
          </a:p>
          <a:p>
            <a:pPr marL="114300" lvl="0" indent="0">
              <a:buNone/>
            </a:pPr>
            <a:r>
              <a:rPr lang="en-US" sz="1400"/>
              <a:t>Minimum Insurance Charges: $1,121.87</a:t>
            </a:r>
            <a:endParaRPr lang="en-US" sz="1400"/>
          </a:p>
          <a:p>
            <a:pPr marL="114300" lvl="0" indent="0">
              <a:buNone/>
            </a:pPr>
            <a:r>
              <a:rPr lang="en-US" sz="1400"/>
              <a:t>Maximum Insurance Charges: $63,770.43</a:t>
            </a:r>
            <a:endParaRPr lang="en-US" sz="1400"/>
          </a:p>
        </p:txBody>
      </p:sp>
      <p:sp>
        <p:nvSpPr>
          <p:cNvPr id="361" name="Google Shape;361;p16"/>
          <p:cNvSpPr txBox="1">
            <a:spLocks noGrp="1"/>
          </p:cNvSpPr>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450215" lvl="0" indent="0" algn="l" rtl="0">
              <a:lnSpc>
                <a:spcPct val="150000"/>
              </a:lnSpc>
              <a:spcBef>
                <a:spcPts val="0"/>
              </a:spcBef>
              <a:spcAft>
                <a:spcPts val="1600"/>
              </a:spcAft>
              <a:buNone/>
            </a:pPr>
            <a:r>
              <a:rPr lang="en-GB" sz="3000" b="1" dirty="0">
                <a:solidFill>
                  <a:srgbClr val="FFFFFF"/>
                </a:solidFill>
                <a:latin typeface="Roboto" panose="02000000000000000000"/>
                <a:ea typeface="Roboto" panose="02000000000000000000"/>
                <a:cs typeface="Roboto" panose="02000000000000000000"/>
                <a:sym typeface="Roboto" panose="02000000000000000000"/>
              </a:rPr>
              <a:t>Descriptive Analysis</a:t>
            </a: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53" name="Google Shape;353;p15"/>
          <p:cNvSpPr txBox="1"/>
          <p:nvPr/>
        </p:nvSpPr>
        <p:spPr>
          <a:xfrm>
            <a:off x="-20210" y="4832350"/>
            <a:ext cx="9164100" cy="270600"/>
          </a:xfrm>
          <a:prstGeom prst="rect">
            <a:avLst/>
          </a:prstGeom>
          <a:solidFill>
            <a:srgbClr val="FF6A0E"/>
          </a:solidFill>
          <a:ln>
            <a:noFill/>
          </a:ln>
        </p:spPr>
        <p:txBody>
          <a:bodyPr spcFirstLastPara="1" wrap="square" lIns="91425" tIns="91425" rIns="91425" bIns="91425" anchor="ctr" anchorCtr="0">
            <a:noAutofit/>
          </a:bodyPr>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215" lvl="0" indent="0" algn="l" rtl="0">
              <a:lnSpc>
                <a:spcPct val="150000"/>
              </a:lnSpc>
              <a:spcBef>
                <a:spcPts val="0"/>
              </a:spcBef>
              <a:spcAft>
                <a:spcPts val="1600"/>
              </a:spcAft>
              <a:buNone/>
            </a:pP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92" name="Google Shape;392;p19"/>
          <p:cNvSpPr txBox="1"/>
          <p:nvPr/>
        </p:nvSpPr>
        <p:spPr>
          <a:xfrm>
            <a:off x="123825" y="844550"/>
            <a:ext cx="8315325" cy="76200"/>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r>
              <a:rPr sz="1800" dirty="0">
                <a:solidFill>
                  <a:schemeClr val="dk1"/>
                </a:solidFill>
                <a:latin typeface="Arial" panose="020B0604020202020204" pitchFamily="34" charset="0"/>
                <a:ea typeface="Roboto" panose="02000000000000000000"/>
                <a:cs typeface="Arial" panose="020B0604020202020204" pitchFamily="34" charset="0"/>
                <a:sym typeface="Roboto" panose="02000000000000000000"/>
              </a:rPr>
              <a:t>Visualize the distribution of numerical variables such as 'age,' 'bmi,' and 'charges' using histograms</a:t>
            </a:r>
            <a:endParaRPr sz="1800" dirty="0">
              <a:solidFill>
                <a:schemeClr val="dk1"/>
              </a:solidFill>
              <a:latin typeface="Arial" panose="020B0604020202020204" pitchFamily="34" charset="0"/>
              <a:ea typeface="Roboto" panose="02000000000000000000"/>
              <a:cs typeface="Arial" panose="020B0604020202020204" pitchFamily="34" charset="0"/>
              <a:sym typeface="Roboto" panose="02000000000000000000"/>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descr="Age"/>
          <p:cNvPicPr>
            <a:picLocks noChangeAspect="1"/>
          </p:cNvPicPr>
          <p:nvPr/>
        </p:nvPicPr>
        <p:blipFill>
          <a:blip r:embed="rId1"/>
          <a:stretch>
            <a:fillRect/>
          </a:stretch>
        </p:blipFill>
        <p:spPr>
          <a:xfrm>
            <a:off x="245110" y="1775460"/>
            <a:ext cx="3742055" cy="3025140"/>
          </a:xfrm>
          <a:prstGeom prst="rect">
            <a:avLst/>
          </a:prstGeom>
        </p:spPr>
      </p:pic>
      <p:pic>
        <p:nvPicPr>
          <p:cNvPr id="3" name="Picture 2" descr="charges"/>
          <p:cNvPicPr>
            <a:picLocks noChangeAspect="1"/>
          </p:cNvPicPr>
          <p:nvPr/>
        </p:nvPicPr>
        <p:blipFill>
          <a:blip r:embed="rId2"/>
          <a:stretch>
            <a:fillRect/>
          </a:stretch>
        </p:blipFill>
        <p:spPr>
          <a:xfrm>
            <a:off x="4608830" y="1466850"/>
            <a:ext cx="4201795" cy="3333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738505"/>
            <a:ext cx="8520430" cy="279400"/>
          </a:xfrm>
        </p:spPr>
        <p:txBody>
          <a:bodyPr/>
          <a:p>
            <a:r>
              <a:rPr lang="en-US" sz="2000"/>
              <a:t>Create bar charts to visualize the distribution of categorical variables like 'sex,' 'smoker,' and 'region</a:t>
            </a:r>
            <a:endParaRPr lang="en-US" sz="2000"/>
          </a:p>
        </p:txBody>
      </p:sp>
      <p:sp>
        <p:nvSpPr>
          <p:cNvPr id="391" name="Google Shape;391;p19"/>
          <p:cNvSpPr txBox="1">
            <a:spLocks noGrp="1"/>
          </p:cNvSpPr>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450215" lvl="0" indent="0" algn="l" rtl="0">
              <a:lnSpc>
                <a:spcPct val="150000"/>
              </a:lnSpc>
              <a:spcBef>
                <a:spcPts val="0"/>
              </a:spcBef>
              <a:spcAft>
                <a:spcPts val="1600"/>
              </a:spcAft>
              <a:buNone/>
            </a:pPr>
            <a:endParaRPr sz="3000" b="1"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353" name="Google Shape;353;p15"/>
          <p:cNvSpPr txBox="1"/>
          <p:nvPr/>
        </p:nvSpPr>
        <p:spPr>
          <a:xfrm>
            <a:off x="-20210" y="4832350"/>
            <a:ext cx="9164100" cy="270600"/>
          </a:xfrm>
          <a:prstGeom prst="rect">
            <a:avLst/>
          </a:prstGeom>
          <a:solidFill>
            <a:srgbClr val="FF6A0E"/>
          </a:solidFill>
          <a:ln>
            <a:noFill/>
          </a:ln>
        </p:spPr>
        <p:txBody>
          <a:bodyPr spcFirstLastPara="1" wrap="square" lIns="91425" tIns="91425" rIns="91425" bIns="91425" anchor="ctr" anchorCtr="0">
            <a:noAutofit/>
          </a:bodyPr>
          <a:p>
            <a:pPr marL="0" marR="182880" lvl="0" indent="0" algn="r" rtl="0">
              <a:spcBef>
                <a:spcPts val="0"/>
              </a:spcBef>
              <a:spcAft>
                <a:spcPts val="0"/>
              </a:spcAft>
              <a:buNone/>
            </a:pPr>
            <a:r>
              <a:rPr lang="en-GB" sz="1200">
                <a:solidFill>
                  <a:srgbClr val="FFFFFF"/>
                </a:solidFill>
                <a:latin typeface="Roboto" panose="02000000000000000000"/>
                <a:ea typeface="Roboto" panose="02000000000000000000"/>
                <a:cs typeface="Roboto" panose="02000000000000000000"/>
                <a:sym typeface="Roboto" panose="02000000000000000000"/>
              </a:rPr>
              <a:t>© All rights reserved by Fireblaze Technologies Pvt. Ltd.</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4" name="Picture 3" descr="genfeder"/>
          <p:cNvPicPr>
            <a:picLocks noChangeAspect="1"/>
          </p:cNvPicPr>
          <p:nvPr/>
        </p:nvPicPr>
        <p:blipFill>
          <a:blip r:embed="rId1"/>
          <a:stretch>
            <a:fillRect/>
          </a:stretch>
        </p:blipFill>
        <p:spPr>
          <a:xfrm>
            <a:off x="172720" y="1589405"/>
            <a:ext cx="4505960" cy="3242945"/>
          </a:xfrm>
          <a:prstGeom prst="rect">
            <a:avLst/>
          </a:prstGeom>
        </p:spPr>
      </p:pic>
      <p:pic>
        <p:nvPicPr>
          <p:cNvPr id="5" name="Picture 4" descr="region"/>
          <p:cNvPicPr>
            <a:picLocks noChangeAspect="1"/>
          </p:cNvPicPr>
          <p:nvPr/>
        </p:nvPicPr>
        <p:blipFill>
          <a:blip r:embed="rId2"/>
          <a:stretch>
            <a:fillRect/>
          </a:stretch>
        </p:blipFill>
        <p:spPr>
          <a:xfrm>
            <a:off x="4718685" y="1334770"/>
            <a:ext cx="4113530" cy="349758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6249</Words>
  <Application>WPS Presentation</Application>
  <PresentationFormat>On-screen Show (16:9)</PresentationFormat>
  <Paragraphs>136</Paragraphs>
  <Slides>14</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Arial</vt:lpstr>
      <vt:lpstr>Roboto</vt:lpstr>
      <vt:lpstr>Microsoft YaHei</vt:lpstr>
      <vt:lpstr>Arial Unicode MS</vt:lpstr>
      <vt:lpstr>Simple Light</vt:lpstr>
      <vt:lpstr>PowerPoint 演示文稿</vt:lpstr>
      <vt:lpstr>Introduction: </vt:lpstr>
      <vt:lpstr>PowerPoint 演示文稿</vt:lpstr>
      <vt:lpstr>PowerPoint 演示文稿</vt:lpstr>
      <vt:lpstr>Proposed Solution</vt:lpstr>
      <vt:lpstr>Descriptive Analysis</vt:lpstr>
      <vt:lpstr>Categorical Variables:  Sex: Count of Females: 662 Count of Males: 676 Smoker: Count of Non-Smokers: 1,070 Count of Smokers: 274 Region: Count of individuals from the Southwest: 325 Count of individuals from the Southeast: 364 Count of individuals from the Northwest: 325 Count of individuals from the Northeast: 324</vt:lpstr>
      <vt:lpstr>Optimisation</vt:lpstr>
      <vt:lpstr>Optimisation</vt:lpstr>
      <vt:lpstr>Effect of Data Preprocessing</vt:lpstr>
      <vt:lpstr>Optimisation</vt:lpstr>
      <vt:lpstr>Optimisation</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Dell</cp:lastModifiedBy>
  <cp:revision>7</cp:revision>
  <dcterms:created xsi:type="dcterms:W3CDTF">2023-10-17T18:47:00Z</dcterms:created>
  <dcterms:modified xsi:type="dcterms:W3CDTF">2023-10-18T13:41:17Z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D720587EA6084DA997E24A6CAD6ACCCC</vt:lpwstr>
  </property>
  <property fmtid="{D5CDD505-2E9C-101B-9397-08002B2CF9AE}" pid="3" name="KSOProductBuildVer">
    <vt:lpwstr>1033-11.2.0.11225</vt:lpwstr>
  </property>
</Properties>
</file>