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58" r:id="rId5"/>
    <p:sldId id="265" r:id="rId6"/>
    <p:sldId id="266" r:id="rId7"/>
    <p:sldId id="259" r:id="rId8"/>
    <p:sldId id="260" r:id="rId9"/>
    <p:sldId id="261" r:id="rId10"/>
    <p:sldId id="262" r:id="rId11"/>
    <p:sldId id="263"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1"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Trebuchet MS"/>
                <a:cs typeface="Trebuchet MS"/>
              </a:defRPr>
            </a:lvl1p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Trebuchet MS"/>
                <a:cs typeface="Trebuchet MS"/>
              </a:defRPr>
            </a:lvl1p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Trebuchet MS"/>
                <a:cs typeface="Trebuchet MS"/>
              </a:defRPr>
            </a:lvl1p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984885"/>
          </a:xfrm>
          <a:custGeom>
            <a:avLst/>
            <a:gdLst/>
            <a:ahLst/>
            <a:cxnLst/>
            <a:rect l="l" t="t" r="r" b="b"/>
            <a:pathLst>
              <a:path w="12192000" h="984885">
                <a:moveTo>
                  <a:pt x="0" y="984503"/>
                </a:moveTo>
                <a:lnTo>
                  <a:pt x="12192000" y="984503"/>
                </a:lnTo>
                <a:lnTo>
                  <a:pt x="12192000" y="0"/>
                </a:lnTo>
                <a:lnTo>
                  <a:pt x="0" y="0"/>
                </a:lnTo>
                <a:lnTo>
                  <a:pt x="0" y="984503"/>
                </a:lnTo>
                <a:close/>
              </a:path>
            </a:pathLst>
          </a:custGeom>
          <a:solidFill>
            <a:srgbClr val="FF6A0D"/>
          </a:solidFill>
        </p:spPr>
        <p:txBody>
          <a:bodyPr wrap="square" lIns="0" tIns="0" rIns="0" bIns="0" rtlCol="0"/>
          <a:lstStyle/>
          <a:p>
            <a:endParaRPr/>
          </a:p>
        </p:txBody>
      </p:sp>
      <p:sp>
        <p:nvSpPr>
          <p:cNvPr id="17" name="bg object 17"/>
          <p:cNvSpPr/>
          <p:nvPr/>
        </p:nvSpPr>
        <p:spPr>
          <a:xfrm>
            <a:off x="0" y="0"/>
            <a:ext cx="0" cy="984885"/>
          </a:xfrm>
          <a:custGeom>
            <a:avLst/>
            <a:gdLst/>
            <a:ahLst/>
            <a:cxnLst/>
            <a:rect l="l" t="t" r="r" b="b"/>
            <a:pathLst>
              <a:path h="984885">
                <a:moveTo>
                  <a:pt x="0" y="0"/>
                </a:moveTo>
                <a:lnTo>
                  <a:pt x="0" y="984503"/>
                </a:lnTo>
              </a:path>
            </a:pathLst>
          </a:custGeom>
          <a:ln w="9525">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Trebuchet MS"/>
                <a:cs typeface="Trebuchet MS"/>
              </a:defRPr>
            </a:lvl1p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Trebuchet MS"/>
                <a:cs typeface="Trebuchet MS"/>
              </a:defRPr>
            </a:lvl1p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6264" y="282067"/>
            <a:ext cx="4469206" cy="762634"/>
          </a:xfrm>
          <a:prstGeom prst="rect">
            <a:avLst/>
          </a:prstGeom>
        </p:spPr>
        <p:txBody>
          <a:bodyPr wrap="square" lIns="0" tIns="0" rIns="0" bIns="0">
            <a:spAutoFit/>
          </a:bodyPr>
          <a:lstStyle>
            <a:lvl1pPr>
              <a:defRPr sz="40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353059" y="1496059"/>
            <a:ext cx="11291570" cy="4415790"/>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791706" y="6453344"/>
            <a:ext cx="5057140" cy="263525"/>
          </a:xfrm>
          <a:prstGeom prst="rect">
            <a:avLst/>
          </a:prstGeom>
        </p:spPr>
        <p:txBody>
          <a:bodyPr wrap="square" lIns="0" tIns="0" rIns="0" bIns="0">
            <a:spAutoFit/>
          </a:bodyPr>
          <a:lstStyle>
            <a:lvl1pPr>
              <a:defRPr sz="1600" b="0" i="0">
                <a:solidFill>
                  <a:schemeClr val="bg1"/>
                </a:solidFill>
                <a:latin typeface="Trebuchet MS"/>
                <a:cs typeface="Trebuchet MS"/>
              </a:defRPr>
            </a:lvl1p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3897" y="2643378"/>
            <a:ext cx="7320280" cy="837565"/>
          </a:xfrm>
          <a:prstGeom prst="rect">
            <a:avLst/>
          </a:prstGeom>
        </p:spPr>
        <p:txBody>
          <a:bodyPr vert="horz" wrap="square" lIns="0" tIns="15875" rIns="0" bIns="0" rtlCol="0">
            <a:spAutoFit/>
          </a:bodyPr>
          <a:lstStyle/>
          <a:p>
            <a:pPr marL="12700">
              <a:lnSpc>
                <a:spcPct val="100000"/>
              </a:lnSpc>
              <a:spcBef>
                <a:spcPts val="125"/>
              </a:spcBef>
            </a:pPr>
            <a:r>
              <a:rPr sz="5300" dirty="0">
                <a:solidFill>
                  <a:srgbClr val="FF6A0D"/>
                </a:solidFill>
                <a:latin typeface="Calibri"/>
                <a:cs typeface="Calibri"/>
              </a:rPr>
              <a:t>ICIC</a:t>
            </a:r>
            <a:r>
              <a:rPr sz="5300" spc="-25" dirty="0">
                <a:solidFill>
                  <a:srgbClr val="FF6A0D"/>
                </a:solidFill>
                <a:latin typeface="Calibri"/>
                <a:cs typeface="Calibri"/>
              </a:rPr>
              <a:t> </a:t>
            </a:r>
            <a:r>
              <a:rPr sz="5300" dirty="0">
                <a:solidFill>
                  <a:srgbClr val="FF6A0D"/>
                </a:solidFill>
                <a:latin typeface="Calibri"/>
                <a:cs typeface="Calibri"/>
              </a:rPr>
              <a:t>BANK</a:t>
            </a:r>
            <a:r>
              <a:rPr sz="5300" spc="-20" dirty="0">
                <a:solidFill>
                  <a:srgbClr val="FF6A0D"/>
                </a:solidFill>
                <a:latin typeface="Calibri"/>
                <a:cs typeface="Calibri"/>
              </a:rPr>
              <a:t> </a:t>
            </a:r>
            <a:r>
              <a:rPr sz="5300" spc="-10" dirty="0">
                <a:solidFill>
                  <a:srgbClr val="FF6A0D"/>
                </a:solidFill>
                <a:latin typeface="Calibri"/>
                <a:cs typeface="Calibri"/>
              </a:rPr>
              <a:t>MANAGEMENT</a:t>
            </a:r>
            <a:endParaRPr sz="5300">
              <a:latin typeface="Calibri"/>
              <a:cs typeface="Calibri"/>
            </a:endParaRPr>
          </a:p>
        </p:txBody>
      </p:sp>
      <p:grpSp>
        <p:nvGrpSpPr>
          <p:cNvPr id="3" name="object 3"/>
          <p:cNvGrpSpPr/>
          <p:nvPr/>
        </p:nvGrpSpPr>
        <p:grpSpPr>
          <a:xfrm>
            <a:off x="0" y="6400798"/>
            <a:ext cx="12192000" cy="361315"/>
            <a:chOff x="0" y="6400798"/>
            <a:chExt cx="12192000" cy="361315"/>
          </a:xfrm>
        </p:grpSpPr>
        <p:sp>
          <p:nvSpPr>
            <p:cNvPr id="4" name="object 4"/>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5" name="object 5"/>
            <p:cNvSpPr/>
            <p:nvPr/>
          </p:nvSpPr>
          <p:spPr>
            <a:xfrm>
              <a:off x="0" y="6412166"/>
              <a:ext cx="422275" cy="349885"/>
            </a:xfrm>
            <a:custGeom>
              <a:avLst/>
              <a:gdLst/>
              <a:ahLst/>
              <a:cxnLst/>
              <a:rect l="l" t="t" r="r" b="b"/>
              <a:pathLst>
                <a:path w="422275" h="349884">
                  <a:moveTo>
                    <a:pt x="0" y="0"/>
                  </a:moveTo>
                  <a:lnTo>
                    <a:pt x="0" y="349820"/>
                  </a:lnTo>
                  <a:lnTo>
                    <a:pt x="422148" y="349820"/>
                  </a:lnTo>
                  <a:lnTo>
                    <a:pt x="0" y="0"/>
                  </a:lnTo>
                  <a:close/>
                </a:path>
              </a:pathLst>
            </a:custGeom>
            <a:solidFill>
              <a:srgbClr val="FF9900"/>
            </a:solidFill>
          </p:spPr>
          <p:txBody>
            <a:bodyPr wrap="square" lIns="0" tIns="0" rIns="0" bIns="0" rtlCol="0"/>
            <a:lstStyle/>
            <a:p>
              <a:endParaRPr/>
            </a:p>
          </p:txBody>
        </p:sp>
      </p:grpSp>
      <p:sp>
        <p:nvSpPr>
          <p:cNvPr id="6" name="object 6"/>
          <p:cNvSpPr txBox="1"/>
          <p:nvPr/>
        </p:nvSpPr>
        <p:spPr>
          <a:xfrm>
            <a:off x="8472296" y="5316423"/>
            <a:ext cx="2498090" cy="391160"/>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FF6A0D"/>
                </a:solidFill>
                <a:latin typeface="Calibri"/>
                <a:cs typeface="Calibri"/>
              </a:rPr>
              <a:t>Sujit Bawanthade</a:t>
            </a:r>
            <a:endParaRPr sz="2400" dirty="0">
              <a:latin typeface="Calibri"/>
              <a:cs typeface="Calibri"/>
            </a:endParaRPr>
          </a:p>
        </p:txBody>
      </p:sp>
      <p:pic>
        <p:nvPicPr>
          <p:cNvPr id="7" name="object 7"/>
          <p:cNvPicPr/>
          <p:nvPr/>
        </p:nvPicPr>
        <p:blipFill>
          <a:blip r:embed="rId2" cstate="print"/>
          <a:stretch>
            <a:fillRect/>
          </a:stretch>
        </p:blipFill>
        <p:spPr>
          <a:xfrm>
            <a:off x="11140440" y="172212"/>
            <a:ext cx="848868" cy="734568"/>
          </a:xfrm>
          <a:prstGeom prst="rect">
            <a:avLst/>
          </a:prstGeom>
        </p:spPr>
      </p:pic>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4762"/>
            <a:ext cx="12197080" cy="994410"/>
            <a:chOff x="-4762" y="-4762"/>
            <a:chExt cx="12197080" cy="994410"/>
          </a:xfrm>
        </p:grpSpPr>
        <p:sp>
          <p:nvSpPr>
            <p:cNvPr id="3" name="object 3"/>
            <p:cNvSpPr/>
            <p:nvPr/>
          </p:nvSpPr>
          <p:spPr>
            <a:xfrm>
              <a:off x="0" y="0"/>
              <a:ext cx="12192000" cy="984885"/>
            </a:xfrm>
            <a:custGeom>
              <a:avLst/>
              <a:gdLst/>
              <a:ahLst/>
              <a:cxnLst/>
              <a:rect l="l" t="t" r="r" b="b"/>
              <a:pathLst>
                <a:path w="12192000" h="984885">
                  <a:moveTo>
                    <a:pt x="0" y="984503"/>
                  </a:moveTo>
                  <a:lnTo>
                    <a:pt x="12192000" y="984503"/>
                  </a:lnTo>
                  <a:lnTo>
                    <a:pt x="12192000" y="0"/>
                  </a:lnTo>
                  <a:lnTo>
                    <a:pt x="0" y="0"/>
                  </a:lnTo>
                  <a:lnTo>
                    <a:pt x="0" y="984503"/>
                  </a:lnTo>
                  <a:close/>
                </a:path>
              </a:pathLst>
            </a:custGeom>
            <a:solidFill>
              <a:srgbClr val="FF6A0D"/>
            </a:solidFill>
          </p:spPr>
          <p:txBody>
            <a:bodyPr wrap="square" lIns="0" tIns="0" rIns="0" bIns="0" rtlCol="0"/>
            <a:lstStyle/>
            <a:p>
              <a:endParaRPr/>
            </a:p>
          </p:txBody>
        </p:sp>
        <p:sp>
          <p:nvSpPr>
            <p:cNvPr id="4" name="object 4"/>
            <p:cNvSpPr/>
            <p:nvPr/>
          </p:nvSpPr>
          <p:spPr>
            <a:xfrm>
              <a:off x="0" y="0"/>
              <a:ext cx="0" cy="984885"/>
            </a:xfrm>
            <a:custGeom>
              <a:avLst/>
              <a:gdLst/>
              <a:ahLst/>
              <a:cxnLst/>
              <a:rect l="l" t="t" r="r" b="b"/>
              <a:pathLst>
                <a:path h="984885">
                  <a:moveTo>
                    <a:pt x="0" y="0"/>
                  </a:moveTo>
                  <a:lnTo>
                    <a:pt x="0" y="984503"/>
                  </a:lnTo>
                </a:path>
              </a:pathLst>
            </a:custGeom>
            <a:ln w="9525">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696263" y="282067"/>
            <a:ext cx="11152579" cy="627736"/>
          </a:xfrm>
          <a:prstGeom prst="rect">
            <a:avLst/>
          </a:prstGeom>
        </p:spPr>
        <p:txBody>
          <a:bodyPr vert="horz" wrap="square" lIns="0" tIns="12065" rIns="0" bIns="0" rtlCol="0">
            <a:spAutoFit/>
          </a:bodyPr>
          <a:lstStyle/>
          <a:p>
            <a:pPr marL="26034" algn="ctr">
              <a:lnSpc>
                <a:spcPct val="100000"/>
              </a:lnSpc>
              <a:spcBef>
                <a:spcPts val="95"/>
              </a:spcBef>
            </a:pPr>
            <a:r>
              <a:rPr spc="-200" dirty="0"/>
              <a:t>Future</a:t>
            </a:r>
            <a:r>
              <a:rPr spc="-170" dirty="0"/>
              <a:t> </a:t>
            </a:r>
            <a:r>
              <a:rPr spc="-10" dirty="0"/>
              <a:t>Scope</a:t>
            </a:r>
          </a:p>
        </p:txBody>
      </p:sp>
      <p:sp>
        <p:nvSpPr>
          <p:cNvPr id="6" name="object 6"/>
          <p:cNvSpPr txBox="1">
            <a:spLocks noGrp="1"/>
          </p:cNvSpPr>
          <p:nvPr>
            <p:ph type="body" idx="1"/>
          </p:nvPr>
        </p:nvSpPr>
        <p:spPr>
          <a:xfrm>
            <a:off x="436245" y="1134744"/>
            <a:ext cx="11291570" cy="5550879"/>
          </a:xfrm>
          <a:prstGeom prst="rect">
            <a:avLst/>
          </a:prstGeom>
        </p:spPr>
        <p:txBody>
          <a:bodyPr vert="horz" wrap="square" lIns="0" tIns="10795" rIns="0" bIns="0" rtlCol="0">
            <a:spAutoFit/>
          </a:bodyPr>
          <a:lstStyle/>
          <a:p>
            <a:pPr algn="l">
              <a:buFont typeface="+mj-lt"/>
              <a:buAutoNum type="arabicPeriod"/>
            </a:pPr>
            <a:r>
              <a:rPr lang="en-US" b="1" i="0" dirty="0">
                <a:effectLst/>
                <a:latin typeface="Arial" panose="020B0604020202020204" pitchFamily="34" charset="0"/>
                <a:cs typeface="Arial" panose="020B0604020202020204" pitchFamily="34" charset="0"/>
              </a:rPr>
              <a:t>Enhanced Reporting and Analytics</a:t>
            </a:r>
            <a:r>
              <a:rPr lang="en-US" b="0" i="0" dirty="0">
                <a:effectLst/>
                <a:latin typeface="Arial" panose="020B0604020202020204" pitchFamily="34" charset="0"/>
                <a:cs typeface="Arial" panose="020B0604020202020204" pitchFamily="34" charset="0"/>
              </a:rPr>
              <a:t>: Implementing advanced reporting and analytics capabilities can provide insights into customer behavior, employee performance, and overall bank operations. This could involve implementing data visualization tools, predictive analytics models, and business intelligence dashboards to aid decision-making processes.</a:t>
            </a:r>
          </a:p>
          <a:p>
            <a:pPr algn="l">
              <a:buFont typeface="+mj-lt"/>
              <a:buAutoNum type="arabicPeriod"/>
            </a:pPr>
            <a:r>
              <a:rPr lang="en-US" b="1" i="0" dirty="0">
                <a:effectLst/>
                <a:latin typeface="Arial" panose="020B0604020202020204" pitchFamily="34" charset="0"/>
                <a:cs typeface="Arial" panose="020B0604020202020204" pitchFamily="34" charset="0"/>
              </a:rPr>
              <a:t>Integration with Digital Banking Platforms</a:t>
            </a:r>
            <a:r>
              <a:rPr lang="en-US" b="0" i="0" dirty="0">
                <a:effectLst/>
                <a:latin typeface="Arial" panose="020B0604020202020204" pitchFamily="34" charset="0"/>
                <a:cs typeface="Arial" panose="020B0604020202020204" pitchFamily="34" charset="0"/>
              </a:rPr>
              <a:t>: As digital banking continues to evolve, integrating the Bank Management System with digital banking platforms can offer customers seamless online banking experiences. This could include features such as account management, fund transfers, bill payments, and mobile banking functionalities.</a:t>
            </a:r>
          </a:p>
          <a:p>
            <a:pPr algn="l">
              <a:buFont typeface="+mj-lt"/>
              <a:buAutoNum type="arabicPeriod"/>
            </a:pPr>
            <a:r>
              <a:rPr lang="en-US" b="1" i="0" dirty="0">
                <a:effectLst/>
                <a:latin typeface="Arial" panose="020B0604020202020204" pitchFamily="34" charset="0"/>
                <a:cs typeface="Arial" panose="020B0604020202020204" pitchFamily="34" charset="0"/>
              </a:rPr>
              <a:t>Automation and Artificial Intelligence</a:t>
            </a:r>
            <a:r>
              <a:rPr lang="en-US" b="0" i="0" dirty="0">
                <a:effectLst/>
                <a:latin typeface="Arial" panose="020B0604020202020204" pitchFamily="34" charset="0"/>
                <a:cs typeface="Arial" panose="020B0604020202020204" pitchFamily="34" charset="0"/>
              </a:rPr>
              <a:t>: Incorporating automation and artificial intelligence (AI) technologies can streamline routine tasks, improve process efficiency, and enhance customer service. Chatbots, automated customer support systems, and AI-driven fraud detection mechanisms are examples of potential automation initiatives.</a:t>
            </a:r>
          </a:p>
        </p:txBody>
      </p:sp>
      <p:grpSp>
        <p:nvGrpSpPr>
          <p:cNvPr id="7" name="object 7"/>
          <p:cNvGrpSpPr/>
          <p:nvPr/>
        </p:nvGrpSpPr>
        <p:grpSpPr>
          <a:xfrm>
            <a:off x="0" y="6685623"/>
            <a:ext cx="12192000" cy="76490"/>
            <a:chOff x="0" y="6400798"/>
            <a:chExt cx="12192000" cy="361315"/>
          </a:xfrm>
        </p:grpSpPr>
        <p:sp>
          <p:nvSpPr>
            <p:cNvPr id="8" name="object 8"/>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9" name="object 9"/>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10" name="object 10"/>
          <p:cNvSpPr/>
          <p:nvPr/>
        </p:nvSpPr>
        <p:spPr>
          <a:xfrm>
            <a:off x="11516868" y="131063"/>
            <a:ext cx="675640" cy="754380"/>
          </a:xfrm>
          <a:custGeom>
            <a:avLst/>
            <a:gdLst/>
            <a:ahLst/>
            <a:cxnLst/>
            <a:rect l="l" t="t" r="r" b="b"/>
            <a:pathLst>
              <a:path w="675640" h="754380">
                <a:moveTo>
                  <a:pt x="675131" y="0"/>
                </a:moveTo>
                <a:lnTo>
                  <a:pt x="0" y="0"/>
                </a:lnTo>
                <a:lnTo>
                  <a:pt x="675131" y="754379"/>
                </a:lnTo>
                <a:lnTo>
                  <a:pt x="675131" y="0"/>
                </a:lnTo>
                <a:close/>
              </a:path>
            </a:pathLst>
          </a:custGeom>
          <a:solidFill>
            <a:srgbClr val="FF9900"/>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B15418C-B391-CEB8-31BF-FB06E12A76B2}"/>
              </a:ext>
            </a:extLst>
          </p:cNvPr>
          <p:cNvSpPr/>
          <p:nvPr/>
        </p:nvSpPr>
        <p:spPr>
          <a:xfrm>
            <a:off x="0" y="121920"/>
            <a:ext cx="12192000" cy="948055"/>
          </a:xfrm>
          <a:custGeom>
            <a:avLst/>
            <a:gdLst/>
            <a:ahLst/>
            <a:cxnLst/>
            <a:rect l="l" t="t" r="r" b="b"/>
            <a:pathLst>
              <a:path w="12192000" h="948055">
                <a:moveTo>
                  <a:pt x="12192000" y="0"/>
                </a:moveTo>
                <a:lnTo>
                  <a:pt x="0" y="0"/>
                </a:lnTo>
                <a:lnTo>
                  <a:pt x="0" y="947927"/>
                </a:lnTo>
                <a:lnTo>
                  <a:pt x="12192000" y="947927"/>
                </a:lnTo>
                <a:lnTo>
                  <a:pt x="12192000" y="0"/>
                </a:lnTo>
                <a:close/>
              </a:path>
            </a:pathLst>
          </a:custGeom>
          <a:solidFill>
            <a:srgbClr val="FF6A0D"/>
          </a:solidFill>
        </p:spPr>
        <p:txBody>
          <a:bodyPr wrap="square" lIns="0" tIns="0" rIns="0" bIns="0" rtlCol="0"/>
          <a:lstStyle/>
          <a:p>
            <a:endParaRPr/>
          </a:p>
        </p:txBody>
      </p:sp>
      <p:sp>
        <p:nvSpPr>
          <p:cNvPr id="3" name="object 3">
            <a:extLst>
              <a:ext uri="{FF2B5EF4-FFF2-40B4-BE49-F238E27FC236}">
                <a16:creationId xmlns:a16="http://schemas.microsoft.com/office/drawing/2014/main" id="{FAEE4ACD-1AC6-8A55-73C2-C9DF3B1F4B40}"/>
              </a:ext>
            </a:extLst>
          </p:cNvPr>
          <p:cNvSpPr txBox="1">
            <a:spLocks/>
          </p:cNvSpPr>
          <p:nvPr/>
        </p:nvSpPr>
        <p:spPr>
          <a:xfrm>
            <a:off x="696264" y="282067"/>
            <a:ext cx="11152582" cy="695061"/>
          </a:xfrm>
          <a:prstGeom prst="rect">
            <a:avLst/>
          </a:prstGeom>
        </p:spPr>
        <p:txBody>
          <a:bodyPr vert="horz" wrap="square" lIns="0" tIns="139699" rIns="0" bIns="0" rtlCol="0">
            <a:spAutoFit/>
          </a:bodyPr>
          <a:lstStyle>
            <a:lvl1pPr>
              <a:defRPr>
                <a:latin typeface="+mj-lt"/>
                <a:ea typeface="+mj-ea"/>
                <a:cs typeface="+mj-cs"/>
              </a:defRPr>
            </a:lvl1pPr>
          </a:lstStyle>
          <a:p>
            <a:pPr marL="26034" algn="ctr">
              <a:spcBef>
                <a:spcPts val="95"/>
              </a:spcBef>
            </a:pPr>
            <a:r>
              <a:rPr lang="en-IN" sz="3600" b="1" spc="-75" dirty="0">
                <a:solidFill>
                  <a:schemeClr val="bg1"/>
                </a:solidFill>
              </a:rPr>
              <a:t>Introduction</a:t>
            </a:r>
            <a:endParaRPr lang="en-IN" sz="3600" b="1" spc="-60" dirty="0">
              <a:solidFill>
                <a:schemeClr val="bg1"/>
              </a:solidFill>
            </a:endParaRPr>
          </a:p>
        </p:txBody>
      </p:sp>
      <p:grpSp>
        <p:nvGrpSpPr>
          <p:cNvPr id="5" name="object 5">
            <a:extLst>
              <a:ext uri="{FF2B5EF4-FFF2-40B4-BE49-F238E27FC236}">
                <a16:creationId xmlns:a16="http://schemas.microsoft.com/office/drawing/2014/main" id="{42C5105B-5044-70CB-7806-ACE35E6DB22E}"/>
              </a:ext>
            </a:extLst>
          </p:cNvPr>
          <p:cNvGrpSpPr/>
          <p:nvPr/>
        </p:nvGrpSpPr>
        <p:grpSpPr>
          <a:xfrm>
            <a:off x="0" y="6400798"/>
            <a:ext cx="12192000" cy="361315"/>
            <a:chOff x="0" y="6400798"/>
            <a:chExt cx="12192000" cy="361315"/>
          </a:xfrm>
        </p:grpSpPr>
        <p:sp>
          <p:nvSpPr>
            <p:cNvPr id="6" name="object 6">
              <a:extLst>
                <a:ext uri="{FF2B5EF4-FFF2-40B4-BE49-F238E27FC236}">
                  <a16:creationId xmlns:a16="http://schemas.microsoft.com/office/drawing/2014/main" id="{8B74B9C4-FCCD-59E3-0CAA-7D491667EBD4}"/>
                </a:ext>
              </a:extLst>
            </p:cNvPr>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7" name="object 7">
              <a:extLst>
                <a:ext uri="{FF2B5EF4-FFF2-40B4-BE49-F238E27FC236}">
                  <a16:creationId xmlns:a16="http://schemas.microsoft.com/office/drawing/2014/main" id="{3CBB42DD-4E77-F325-CF86-2FD265E872B6}"/>
                </a:ext>
              </a:extLst>
            </p:cNvPr>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8" name="object 8">
            <a:extLst>
              <a:ext uri="{FF2B5EF4-FFF2-40B4-BE49-F238E27FC236}">
                <a16:creationId xmlns:a16="http://schemas.microsoft.com/office/drawing/2014/main" id="{E8896C20-CC1F-C191-B7AB-1ED5036AF3D0}"/>
              </a:ext>
            </a:extLst>
          </p:cNvPr>
          <p:cNvSpPr/>
          <p:nvPr/>
        </p:nvSpPr>
        <p:spPr>
          <a:xfrm>
            <a:off x="11516868" y="131063"/>
            <a:ext cx="675640" cy="754380"/>
          </a:xfrm>
          <a:custGeom>
            <a:avLst/>
            <a:gdLst/>
            <a:ahLst/>
            <a:cxnLst/>
            <a:rect l="l" t="t" r="r" b="b"/>
            <a:pathLst>
              <a:path w="675640" h="754380">
                <a:moveTo>
                  <a:pt x="675131" y="0"/>
                </a:moveTo>
                <a:lnTo>
                  <a:pt x="0" y="0"/>
                </a:lnTo>
                <a:lnTo>
                  <a:pt x="675131" y="754379"/>
                </a:lnTo>
                <a:lnTo>
                  <a:pt x="675131" y="0"/>
                </a:lnTo>
                <a:close/>
              </a:path>
            </a:pathLst>
          </a:custGeom>
          <a:solidFill>
            <a:srgbClr val="FF9900"/>
          </a:solidFill>
        </p:spPr>
        <p:txBody>
          <a:bodyPr wrap="square" lIns="0" tIns="0" rIns="0" bIns="0" rtlCol="0"/>
          <a:lstStyle/>
          <a:p>
            <a:endParaRPr/>
          </a:p>
        </p:txBody>
      </p:sp>
      <p:sp>
        <p:nvSpPr>
          <p:cNvPr id="9" name="object 9">
            <a:extLst>
              <a:ext uri="{FF2B5EF4-FFF2-40B4-BE49-F238E27FC236}">
                <a16:creationId xmlns:a16="http://schemas.microsoft.com/office/drawing/2014/main" id="{711C398D-4007-8484-657D-82CC22EA56E3}"/>
              </a:ext>
            </a:extLst>
          </p:cNvPr>
          <p:cNvSpPr txBox="1">
            <a:spLocks noGrp="1"/>
          </p:cNvSpPr>
          <p:nvPr>
            <p:ph type="ftr" sz="quarter" idx="5"/>
          </p:nvPr>
        </p:nvSpPr>
        <p:spPr>
          <a:xfrm>
            <a:off x="6791706" y="6453344"/>
            <a:ext cx="5057140" cy="263525"/>
          </a:xfrm>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
        <p:nvSpPr>
          <p:cNvPr id="11" name="TextBox 10">
            <a:extLst>
              <a:ext uri="{FF2B5EF4-FFF2-40B4-BE49-F238E27FC236}">
                <a16:creationId xmlns:a16="http://schemas.microsoft.com/office/drawing/2014/main" id="{65445CAC-1DBA-E563-3985-01CDFA99FA2A}"/>
              </a:ext>
            </a:extLst>
          </p:cNvPr>
          <p:cNvSpPr txBox="1"/>
          <p:nvPr/>
        </p:nvSpPr>
        <p:spPr>
          <a:xfrm>
            <a:off x="436245" y="1524000"/>
            <a:ext cx="10765155" cy="3539430"/>
          </a:xfrm>
          <a:prstGeom prst="rect">
            <a:avLst/>
          </a:prstGeom>
          <a:noFill/>
        </p:spPr>
        <p:txBody>
          <a:bodyPr wrap="square">
            <a:spAutoFit/>
          </a:bodyPr>
          <a:lstStyle/>
          <a:p>
            <a:pPr algn="just"/>
            <a:r>
              <a:rPr lang="en-US" sz="2400" dirty="0">
                <a:solidFill>
                  <a:schemeClr val="tx1"/>
                </a:solidFill>
                <a:latin typeface="Söhne"/>
              </a:rPr>
              <a:t>           </a:t>
            </a:r>
            <a:r>
              <a:rPr lang="en-US" sz="2800" b="0" i="0" dirty="0">
                <a:solidFill>
                  <a:schemeClr val="tx1"/>
                </a:solidFill>
                <a:effectLst/>
                <a:latin typeface="Arial" panose="020B0604020202020204" pitchFamily="34" charset="0"/>
                <a:cs typeface="Arial" panose="020B0604020202020204" pitchFamily="34" charset="0"/>
              </a:rPr>
              <a:t>Welcome to the presentation on our Bank Management System project. In today's session, we will explore the design and implementation of a comprehensive database system tailored for efficient management of banking operations. This system aims to streamline processes related to customer accounts, employee management, transactions, and more. Let's dive into the details of this innovative solution for enhancing banking efficiency and customer satisfaction</a:t>
            </a:r>
            <a:endParaRPr lang="en-IN"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42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1920"/>
            <a:ext cx="12192000" cy="948055"/>
          </a:xfrm>
          <a:custGeom>
            <a:avLst/>
            <a:gdLst/>
            <a:ahLst/>
            <a:cxnLst/>
            <a:rect l="l" t="t" r="r" b="b"/>
            <a:pathLst>
              <a:path w="12192000" h="948055">
                <a:moveTo>
                  <a:pt x="12192000" y="0"/>
                </a:moveTo>
                <a:lnTo>
                  <a:pt x="0" y="0"/>
                </a:lnTo>
                <a:lnTo>
                  <a:pt x="0" y="947927"/>
                </a:lnTo>
                <a:lnTo>
                  <a:pt x="12192000" y="947927"/>
                </a:lnTo>
                <a:lnTo>
                  <a:pt x="12192000" y="0"/>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696264" y="282067"/>
            <a:ext cx="11152582" cy="762634"/>
          </a:xfrm>
          <a:prstGeom prst="rect">
            <a:avLst/>
          </a:prstGeom>
        </p:spPr>
        <p:txBody>
          <a:bodyPr vert="horz" wrap="square" lIns="0" tIns="139699" rIns="0" bIns="0" rtlCol="0">
            <a:spAutoFit/>
          </a:bodyPr>
          <a:lstStyle/>
          <a:p>
            <a:pPr marL="26034" algn="ctr">
              <a:lnSpc>
                <a:spcPct val="100000"/>
              </a:lnSpc>
              <a:spcBef>
                <a:spcPts val="95"/>
              </a:spcBef>
            </a:pPr>
            <a:r>
              <a:rPr spc="-75" dirty="0"/>
              <a:t>Problem</a:t>
            </a:r>
            <a:r>
              <a:rPr spc="-170" dirty="0"/>
              <a:t> </a:t>
            </a:r>
            <a:r>
              <a:rPr spc="-60" dirty="0"/>
              <a:t>Statement</a:t>
            </a:r>
          </a:p>
        </p:txBody>
      </p:sp>
      <p:sp>
        <p:nvSpPr>
          <p:cNvPr id="4" name="object 4"/>
          <p:cNvSpPr txBox="1"/>
          <p:nvPr/>
        </p:nvSpPr>
        <p:spPr>
          <a:xfrm>
            <a:off x="488695" y="1592960"/>
            <a:ext cx="11265535" cy="4457310"/>
          </a:xfrm>
          <a:prstGeom prst="rect">
            <a:avLst/>
          </a:prstGeom>
        </p:spPr>
        <p:txBody>
          <a:bodyPr vert="horz" wrap="square" lIns="0" tIns="12700" rIns="0" bIns="0" rtlCol="0">
            <a:spAutoFit/>
          </a:bodyPr>
          <a:lstStyle/>
          <a:p>
            <a:pPr marL="12700" marR="5715" algn="just">
              <a:lnSpc>
                <a:spcPct val="150000"/>
              </a:lnSpc>
              <a:spcBef>
                <a:spcPts val="100"/>
              </a:spcBef>
            </a:pPr>
            <a:r>
              <a:rPr sz="2800" dirty="0">
                <a:latin typeface="Arial" panose="020B0604020202020204" pitchFamily="34" charset="0"/>
                <a:cs typeface="Arial" panose="020B0604020202020204" pitchFamily="34" charset="0"/>
              </a:rPr>
              <a:t>The</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Bank</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wants to</a:t>
            </a:r>
            <a:r>
              <a:rPr sz="2800" spc="-5" dirty="0">
                <a:latin typeface="Arial" panose="020B0604020202020204" pitchFamily="34" charset="0"/>
                <a:cs typeface="Arial" panose="020B0604020202020204" pitchFamily="34" charset="0"/>
              </a:rPr>
              <a:t> </a:t>
            </a:r>
            <a:r>
              <a:rPr sz="2800" spc="-20" dirty="0">
                <a:latin typeface="Arial" panose="020B0604020202020204" pitchFamily="34" charset="0"/>
                <a:cs typeface="Arial" panose="020B0604020202020204" pitchFamily="34" charset="0"/>
              </a:rPr>
              <a:t>build</a:t>
            </a:r>
            <a:r>
              <a:rPr sz="2800" dirty="0">
                <a:latin typeface="Arial" panose="020B0604020202020204" pitchFamily="34" charset="0"/>
                <a:cs typeface="Arial" panose="020B0604020202020204" pitchFamily="34" charset="0"/>
              </a:rPr>
              <a:t> a</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database</a:t>
            </a:r>
            <a:r>
              <a:rPr sz="2800" spc="-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for</a:t>
            </a:r>
            <a:r>
              <a:rPr sz="2800" spc="10" dirty="0">
                <a:latin typeface="Arial" panose="020B0604020202020204" pitchFamily="34" charset="0"/>
                <a:cs typeface="Arial" panose="020B0604020202020204" pitchFamily="34" charset="0"/>
              </a:rPr>
              <a:t> </a:t>
            </a:r>
            <a:r>
              <a:rPr sz="2800" spc="-70" dirty="0">
                <a:latin typeface="Arial" panose="020B0604020202020204" pitchFamily="34" charset="0"/>
                <a:cs typeface="Arial" panose="020B0604020202020204" pitchFamily="34" charset="0"/>
              </a:rPr>
              <a:t>their</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customer</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and</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employees</a:t>
            </a:r>
            <a:r>
              <a:rPr sz="2800" spc="-10"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with</a:t>
            </a:r>
            <a:r>
              <a:rPr sz="2800" dirty="0">
                <a:latin typeface="Arial" panose="020B0604020202020204" pitchFamily="34" charset="0"/>
                <a:cs typeface="Arial" panose="020B0604020202020204" pitchFamily="34" charset="0"/>
              </a:rPr>
              <a:t> </a:t>
            </a:r>
            <a:r>
              <a:rPr sz="2800" spc="-20" dirty="0">
                <a:latin typeface="Arial" panose="020B0604020202020204" pitchFamily="34" charset="0"/>
                <a:cs typeface="Arial" panose="020B0604020202020204" pitchFamily="34" charset="0"/>
              </a:rPr>
              <a:t>all</a:t>
            </a:r>
            <a:r>
              <a:rPr sz="2800" spc="-5"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the </a:t>
            </a:r>
            <a:r>
              <a:rPr sz="2800" dirty="0">
                <a:latin typeface="Arial" panose="020B0604020202020204" pitchFamily="34" charset="0"/>
                <a:cs typeface="Arial" panose="020B0604020202020204" pitchFamily="34" charset="0"/>
              </a:rPr>
              <a:t>details</a:t>
            </a:r>
            <a:r>
              <a:rPr sz="2800" spc="-15" dirty="0">
                <a:latin typeface="Arial" panose="020B0604020202020204" pitchFamily="34" charset="0"/>
                <a:cs typeface="Arial" panose="020B0604020202020204" pitchFamily="34" charset="0"/>
              </a:rPr>
              <a:t> </a:t>
            </a:r>
            <a:r>
              <a:rPr sz="2800" spc="-40" dirty="0">
                <a:latin typeface="Arial" panose="020B0604020202020204" pitchFamily="34" charset="0"/>
                <a:cs typeface="Arial" panose="020B0604020202020204" pitchFamily="34" charset="0"/>
              </a:rPr>
              <a:t>like</a:t>
            </a:r>
            <a:r>
              <a:rPr sz="2800" spc="-20"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creating</a:t>
            </a:r>
            <a:r>
              <a:rPr sz="2800" spc="-3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an</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account</a:t>
            </a:r>
            <a:r>
              <a:rPr sz="2800" spc="-2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in</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bank</a:t>
            </a:r>
            <a:r>
              <a:rPr sz="2800" spc="-15" dirty="0">
                <a:latin typeface="Arial" panose="020B0604020202020204" pitchFamily="34" charset="0"/>
                <a:cs typeface="Arial" panose="020B0604020202020204" pitchFamily="34" charset="0"/>
              </a:rPr>
              <a:t> </a:t>
            </a:r>
            <a:r>
              <a:rPr sz="2800" spc="-45" dirty="0">
                <a:latin typeface="Arial" panose="020B0604020202020204" pitchFamily="34" charset="0"/>
                <a:cs typeface="Arial" panose="020B0604020202020204" pitchFamily="34" charset="0"/>
              </a:rPr>
              <a:t>type</a:t>
            </a:r>
            <a:r>
              <a:rPr sz="2800" spc="-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of</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account</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which</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helps</a:t>
            </a:r>
            <a:r>
              <a:rPr sz="2800" spc="-15" dirty="0">
                <a:latin typeface="Arial" panose="020B0604020202020204" pitchFamily="34" charset="0"/>
                <a:cs typeface="Arial" panose="020B0604020202020204" pitchFamily="34" charset="0"/>
              </a:rPr>
              <a:t> </a:t>
            </a:r>
            <a:r>
              <a:rPr sz="2800" spc="-20" dirty="0">
                <a:latin typeface="Arial" panose="020B0604020202020204" pitchFamily="34" charset="0"/>
                <a:cs typeface="Arial" panose="020B0604020202020204" pitchFamily="34" charset="0"/>
              </a:rPr>
              <a:t>the</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bank</a:t>
            </a:r>
            <a:r>
              <a:rPr sz="2800" spc="-20"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to </a:t>
            </a:r>
            <a:r>
              <a:rPr sz="2800" spc="-65" dirty="0">
                <a:latin typeface="Arial" panose="020B0604020202020204" pitchFamily="34" charset="0"/>
                <a:cs typeface="Arial" panose="020B0604020202020204" pitchFamily="34" charset="0"/>
              </a:rPr>
              <a:t>retrieve</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the</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data</a:t>
            </a:r>
            <a:r>
              <a:rPr sz="2800" spc="-20" dirty="0">
                <a:latin typeface="Arial" panose="020B0604020202020204" pitchFamily="34" charset="0"/>
                <a:cs typeface="Arial" panose="020B0604020202020204" pitchFamily="34" charset="0"/>
              </a:rPr>
              <a:t> with </a:t>
            </a:r>
            <a:r>
              <a:rPr sz="2800" dirty="0">
                <a:latin typeface="Arial" panose="020B0604020202020204" pitchFamily="34" charset="0"/>
                <a:cs typeface="Arial" panose="020B0604020202020204" pitchFamily="34" charset="0"/>
              </a:rPr>
              <a:t>one</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click</a:t>
            </a:r>
            <a:r>
              <a:rPr sz="2800" spc="-20" dirty="0">
                <a:latin typeface="Arial" panose="020B0604020202020204" pitchFamily="34" charset="0"/>
                <a:cs typeface="Arial" panose="020B0604020202020204" pitchFamily="34" charset="0"/>
              </a:rPr>
              <a:t> </a:t>
            </a:r>
            <a:r>
              <a:rPr sz="2800" spc="170" dirty="0">
                <a:latin typeface="Arial" panose="020B0604020202020204" pitchFamily="34" charset="0"/>
                <a:cs typeface="Arial" panose="020B0604020202020204" pitchFamily="34" charset="0"/>
              </a:rPr>
              <a:t>so</a:t>
            </a:r>
            <a:r>
              <a:rPr sz="2800" spc="-10" dirty="0">
                <a:latin typeface="Arial" panose="020B0604020202020204" pitchFamily="34" charset="0"/>
                <a:cs typeface="Arial" panose="020B0604020202020204" pitchFamily="34" charset="0"/>
              </a:rPr>
              <a:t> they </a:t>
            </a:r>
            <a:r>
              <a:rPr sz="2800" dirty="0">
                <a:latin typeface="Arial" panose="020B0604020202020204" pitchFamily="34" charset="0"/>
                <a:cs typeface="Arial" panose="020B0604020202020204" pitchFamily="34" charset="0"/>
              </a:rPr>
              <a:t>can</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find</a:t>
            </a:r>
            <a:r>
              <a:rPr sz="2800" spc="-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out</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the</a:t>
            </a:r>
            <a:r>
              <a:rPr sz="2800" spc="-20" dirty="0">
                <a:latin typeface="Arial" panose="020B0604020202020204" pitchFamily="34" charset="0"/>
                <a:cs typeface="Arial" panose="020B0604020202020204" pitchFamily="34" charset="0"/>
              </a:rPr>
              <a:t> </a:t>
            </a:r>
            <a:r>
              <a:rPr sz="2800" spc="-65" dirty="0">
                <a:latin typeface="Arial" panose="020B0604020202020204" pitchFamily="34" charset="0"/>
                <a:cs typeface="Arial" panose="020B0604020202020204" pitchFamily="34" charset="0"/>
              </a:rPr>
              <a:t>day-</a:t>
            </a:r>
            <a:r>
              <a:rPr sz="2800" spc="-120" dirty="0">
                <a:latin typeface="Arial" panose="020B0604020202020204" pitchFamily="34" charset="0"/>
                <a:cs typeface="Arial" panose="020B0604020202020204" pitchFamily="34" charset="0"/>
              </a:rPr>
              <a:t>to-</a:t>
            </a:r>
            <a:r>
              <a:rPr sz="2800" dirty="0">
                <a:latin typeface="Arial" panose="020B0604020202020204" pitchFamily="34" charset="0"/>
                <a:cs typeface="Arial" panose="020B0604020202020204" pitchFamily="34" charset="0"/>
              </a:rPr>
              <a:t>day</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updates</a:t>
            </a:r>
            <a:r>
              <a:rPr sz="2800" spc="-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easily </a:t>
            </a:r>
            <a:r>
              <a:rPr sz="2800" dirty="0">
                <a:latin typeface="Arial" panose="020B0604020202020204" pitchFamily="34" charset="0"/>
                <a:cs typeface="Arial" panose="020B0604020202020204" pitchFamily="34" charset="0"/>
              </a:rPr>
              <a:t>on</a:t>
            </a:r>
            <a:r>
              <a:rPr sz="2800" spc="-70" dirty="0">
                <a:latin typeface="Arial" panose="020B0604020202020204" pitchFamily="34" charset="0"/>
                <a:cs typeface="Arial" panose="020B0604020202020204" pitchFamily="34" charset="0"/>
              </a:rPr>
              <a:t> </a:t>
            </a:r>
            <a:r>
              <a:rPr sz="2800" spc="-100" dirty="0">
                <a:latin typeface="Arial" panose="020B0604020202020204" pitchFamily="34" charset="0"/>
                <a:cs typeface="Arial" panose="020B0604020202020204" pitchFamily="34" charset="0"/>
              </a:rPr>
              <a:t>their</a:t>
            </a:r>
            <a:r>
              <a:rPr sz="2800" spc="-4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database.</a:t>
            </a:r>
            <a:endParaRPr sz="2800" dirty="0">
              <a:latin typeface="Arial" panose="020B0604020202020204" pitchFamily="34" charset="0"/>
              <a:cs typeface="Arial" panose="020B0604020202020204" pitchFamily="34" charset="0"/>
            </a:endParaRPr>
          </a:p>
          <a:p>
            <a:pPr marL="12700" marR="5080" algn="just">
              <a:lnSpc>
                <a:spcPct val="150000"/>
              </a:lnSpc>
            </a:pPr>
            <a:r>
              <a:rPr sz="2800" spc="140" dirty="0">
                <a:latin typeface="Arial" panose="020B0604020202020204" pitchFamily="34" charset="0"/>
                <a:cs typeface="Arial" panose="020B0604020202020204" pitchFamily="34" charset="0"/>
              </a:rPr>
              <a:t>A</a:t>
            </a:r>
            <a:r>
              <a:rPr sz="2800" spc="6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customer</a:t>
            </a:r>
            <a:r>
              <a:rPr sz="2800" spc="7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wants</a:t>
            </a:r>
            <a:r>
              <a:rPr sz="2800" spc="6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to</a:t>
            </a:r>
            <a:r>
              <a:rPr sz="2800" spc="7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change</a:t>
            </a:r>
            <a:r>
              <a:rPr sz="2800" spc="7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his</a:t>
            </a:r>
            <a:r>
              <a:rPr sz="2800" spc="85" dirty="0">
                <a:latin typeface="Arial" panose="020B0604020202020204" pitchFamily="34" charset="0"/>
                <a:cs typeface="Arial" panose="020B0604020202020204" pitchFamily="34" charset="0"/>
              </a:rPr>
              <a:t> </a:t>
            </a:r>
            <a:r>
              <a:rPr sz="2800" spc="185" dirty="0">
                <a:latin typeface="Arial" panose="020B0604020202020204" pitchFamily="34" charset="0"/>
                <a:cs typeface="Arial" panose="020B0604020202020204" pitchFamily="34" charset="0"/>
              </a:rPr>
              <a:t>ATM</a:t>
            </a:r>
            <a:r>
              <a:rPr sz="2800" spc="75" dirty="0">
                <a:latin typeface="Arial" panose="020B0604020202020204" pitchFamily="34" charset="0"/>
                <a:cs typeface="Arial" panose="020B0604020202020204" pitchFamily="34" charset="0"/>
              </a:rPr>
              <a:t> </a:t>
            </a:r>
            <a:r>
              <a:rPr sz="2800" spc="105" dirty="0">
                <a:latin typeface="Arial" panose="020B0604020202020204" pitchFamily="34" charset="0"/>
                <a:cs typeface="Arial" panose="020B0604020202020204" pitchFamily="34" charset="0"/>
              </a:rPr>
              <a:t>PIN</a:t>
            </a:r>
            <a:r>
              <a:rPr sz="2800" spc="75" dirty="0">
                <a:latin typeface="Arial" panose="020B0604020202020204" pitchFamily="34" charset="0"/>
                <a:cs typeface="Arial" panose="020B0604020202020204" pitchFamily="34" charset="0"/>
              </a:rPr>
              <a:t> </a:t>
            </a:r>
            <a:r>
              <a:rPr sz="2800" spc="145" dirty="0">
                <a:latin typeface="Arial" panose="020B0604020202020204" pitchFamily="34" charset="0"/>
                <a:cs typeface="Arial" panose="020B0604020202020204" pitchFamily="34" charset="0"/>
              </a:rPr>
              <a:t>as</a:t>
            </a:r>
            <a:r>
              <a:rPr sz="2800" spc="7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his</a:t>
            </a:r>
            <a:r>
              <a:rPr sz="2800" spc="70" dirty="0">
                <a:latin typeface="Arial" panose="020B0604020202020204" pitchFamily="34" charset="0"/>
                <a:cs typeface="Arial" panose="020B0604020202020204" pitchFamily="34" charset="0"/>
              </a:rPr>
              <a:t> </a:t>
            </a:r>
            <a:r>
              <a:rPr sz="2800" spc="185" dirty="0">
                <a:latin typeface="Arial" panose="020B0604020202020204" pitchFamily="34" charset="0"/>
                <a:cs typeface="Arial" panose="020B0604020202020204" pitchFamily="34" charset="0"/>
              </a:rPr>
              <a:t>ATM</a:t>
            </a:r>
            <a:r>
              <a:rPr sz="2800" spc="80" dirty="0">
                <a:latin typeface="Arial" panose="020B0604020202020204" pitchFamily="34" charset="0"/>
                <a:cs typeface="Arial" panose="020B0604020202020204" pitchFamily="34" charset="0"/>
              </a:rPr>
              <a:t> </a:t>
            </a:r>
            <a:r>
              <a:rPr sz="2800" spc="100" dirty="0">
                <a:latin typeface="Arial" panose="020B0604020202020204" pitchFamily="34" charset="0"/>
                <a:cs typeface="Arial" panose="020B0604020202020204" pitchFamily="34" charset="0"/>
              </a:rPr>
              <a:t>has</a:t>
            </a:r>
            <a:r>
              <a:rPr sz="2800" spc="7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been</a:t>
            </a:r>
            <a:r>
              <a:rPr sz="2800" spc="6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lost</a:t>
            </a:r>
            <a:r>
              <a:rPr sz="2800" spc="6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due</a:t>
            </a:r>
            <a:r>
              <a:rPr sz="2800" spc="8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to</a:t>
            </a:r>
            <a:r>
              <a:rPr sz="2800" spc="80" dirty="0">
                <a:latin typeface="Arial" panose="020B0604020202020204" pitchFamily="34" charset="0"/>
                <a:cs typeface="Arial" panose="020B0604020202020204" pitchFamily="34" charset="0"/>
              </a:rPr>
              <a:t> some </a:t>
            </a:r>
            <a:r>
              <a:rPr sz="2800" dirty="0">
                <a:latin typeface="Arial" panose="020B0604020202020204" pitchFamily="34" charset="0"/>
                <a:cs typeface="Arial" panose="020B0604020202020204" pitchFamily="34" charset="0"/>
              </a:rPr>
              <a:t>circumstances.</a:t>
            </a:r>
            <a:r>
              <a:rPr sz="2800" spc="305" dirty="0">
                <a:latin typeface="Arial" panose="020B0604020202020204" pitchFamily="34" charset="0"/>
                <a:cs typeface="Arial" panose="020B0604020202020204" pitchFamily="34" charset="0"/>
              </a:rPr>
              <a:t> </a:t>
            </a:r>
            <a:r>
              <a:rPr sz="2800" spc="70" dirty="0">
                <a:latin typeface="Arial" panose="020B0604020202020204" pitchFamily="34" charset="0"/>
                <a:cs typeface="Arial" panose="020B0604020202020204" pitchFamily="34" charset="0"/>
              </a:rPr>
              <a:t>Now</a:t>
            </a:r>
            <a:r>
              <a:rPr sz="2800" spc="30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he</a:t>
            </a:r>
            <a:r>
              <a:rPr sz="2800" spc="3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wants</a:t>
            </a:r>
            <a:r>
              <a:rPr sz="2800" spc="30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to</a:t>
            </a:r>
            <a:r>
              <a:rPr sz="2800" spc="30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change</a:t>
            </a:r>
            <a:r>
              <a:rPr sz="2800" spc="3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his</a:t>
            </a:r>
            <a:r>
              <a:rPr sz="2800" spc="30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PIN.</a:t>
            </a:r>
            <a:r>
              <a:rPr sz="2800" spc="310" dirty="0">
                <a:latin typeface="Arial" panose="020B0604020202020204" pitchFamily="34" charset="0"/>
                <a:cs typeface="Arial" panose="020B0604020202020204" pitchFamily="34" charset="0"/>
              </a:rPr>
              <a:t> </a:t>
            </a:r>
            <a:r>
              <a:rPr sz="2800" spc="170" dirty="0">
                <a:latin typeface="Arial" panose="020B0604020202020204" pitchFamily="34" charset="0"/>
                <a:cs typeface="Arial" panose="020B0604020202020204" pitchFamily="34" charset="0"/>
              </a:rPr>
              <a:t>So</a:t>
            </a:r>
            <a:r>
              <a:rPr sz="2800" spc="30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our</a:t>
            </a:r>
            <a:r>
              <a:rPr sz="2800" spc="30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task</a:t>
            </a:r>
            <a:r>
              <a:rPr sz="2800" spc="310" dirty="0">
                <a:latin typeface="Arial" panose="020B0604020202020204" pitchFamily="34" charset="0"/>
                <a:cs typeface="Arial" panose="020B0604020202020204" pitchFamily="34" charset="0"/>
              </a:rPr>
              <a:t> </a:t>
            </a:r>
            <a:r>
              <a:rPr sz="2800" spc="70" dirty="0">
                <a:latin typeface="Arial" panose="020B0604020202020204" pitchFamily="34" charset="0"/>
                <a:cs typeface="Arial" panose="020B0604020202020204" pitchFamily="34" charset="0"/>
              </a:rPr>
              <a:t>is</a:t>
            </a:r>
            <a:r>
              <a:rPr sz="2800" spc="30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to</a:t>
            </a:r>
            <a:r>
              <a:rPr sz="2800" spc="30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update</a:t>
            </a:r>
            <a:r>
              <a:rPr sz="2800" spc="305" dirty="0">
                <a:latin typeface="Arial" panose="020B0604020202020204" pitchFamily="34" charset="0"/>
                <a:cs typeface="Arial" panose="020B0604020202020204" pitchFamily="34" charset="0"/>
              </a:rPr>
              <a:t> </a:t>
            </a:r>
            <a:r>
              <a:rPr sz="2800" spc="-20" dirty="0">
                <a:latin typeface="Arial" panose="020B0604020202020204" pitchFamily="34" charset="0"/>
                <a:cs typeface="Arial" panose="020B0604020202020204" pitchFamily="34" charset="0"/>
              </a:rPr>
              <a:t>that </a:t>
            </a:r>
            <a:r>
              <a:rPr sz="2800" spc="-55" dirty="0">
                <a:latin typeface="Arial" panose="020B0604020202020204" pitchFamily="34" charset="0"/>
                <a:cs typeface="Arial" panose="020B0604020202020204" pitchFamily="34" charset="0"/>
              </a:rPr>
              <a:t>particular</a:t>
            </a:r>
            <a:r>
              <a:rPr sz="2800" spc="-114" dirty="0">
                <a:latin typeface="Arial" panose="020B0604020202020204" pitchFamily="34" charset="0"/>
                <a:cs typeface="Arial" panose="020B0604020202020204" pitchFamily="34" charset="0"/>
              </a:rPr>
              <a:t> </a:t>
            </a:r>
            <a:r>
              <a:rPr sz="2800" spc="105" dirty="0">
                <a:latin typeface="Arial" panose="020B0604020202020204" pitchFamily="34" charset="0"/>
                <a:cs typeface="Arial" panose="020B0604020202020204" pitchFamily="34" charset="0"/>
              </a:rPr>
              <a:t>PIN</a:t>
            </a:r>
            <a:r>
              <a:rPr sz="2800" spc="-114" dirty="0">
                <a:latin typeface="Arial" panose="020B0604020202020204" pitchFamily="34" charset="0"/>
                <a:cs typeface="Arial" panose="020B0604020202020204" pitchFamily="34" charset="0"/>
              </a:rPr>
              <a:t> </a:t>
            </a:r>
            <a:r>
              <a:rPr sz="2800" spc="-50" dirty="0">
                <a:latin typeface="Arial" panose="020B0604020202020204" pitchFamily="34" charset="0"/>
                <a:cs typeface="Arial" panose="020B0604020202020204" pitchFamily="34" charset="0"/>
              </a:rPr>
              <a:t>in</a:t>
            </a:r>
            <a:r>
              <a:rPr sz="2800" spc="-125" dirty="0">
                <a:latin typeface="Arial" panose="020B0604020202020204" pitchFamily="34" charset="0"/>
                <a:cs typeface="Arial" panose="020B0604020202020204" pitchFamily="34" charset="0"/>
              </a:rPr>
              <a:t> </a:t>
            </a:r>
            <a:r>
              <a:rPr sz="2800" spc="-75" dirty="0">
                <a:latin typeface="Arial" panose="020B0604020202020204" pitchFamily="34" charset="0"/>
                <a:cs typeface="Arial" panose="020B0604020202020204" pitchFamily="34" charset="0"/>
              </a:rPr>
              <a:t>the</a:t>
            </a:r>
            <a:r>
              <a:rPr sz="2800" spc="-110"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database.</a:t>
            </a:r>
            <a:endParaRPr sz="2800" dirty="0">
              <a:latin typeface="Arial" panose="020B0604020202020204" pitchFamily="34" charset="0"/>
              <a:cs typeface="Arial" panose="020B0604020202020204" pitchFamily="34" charset="0"/>
            </a:endParaRPr>
          </a:p>
        </p:txBody>
      </p:sp>
      <p:grpSp>
        <p:nvGrpSpPr>
          <p:cNvPr id="5" name="object 5"/>
          <p:cNvGrpSpPr/>
          <p:nvPr/>
        </p:nvGrpSpPr>
        <p:grpSpPr>
          <a:xfrm>
            <a:off x="0" y="6400798"/>
            <a:ext cx="12192000" cy="361315"/>
            <a:chOff x="0" y="6400798"/>
            <a:chExt cx="12192000" cy="361315"/>
          </a:xfrm>
        </p:grpSpPr>
        <p:sp>
          <p:nvSpPr>
            <p:cNvPr id="6" name="object 6"/>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7" name="object 7"/>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8" name="object 8"/>
          <p:cNvSpPr/>
          <p:nvPr/>
        </p:nvSpPr>
        <p:spPr>
          <a:xfrm>
            <a:off x="11516868" y="131063"/>
            <a:ext cx="675640" cy="754380"/>
          </a:xfrm>
          <a:custGeom>
            <a:avLst/>
            <a:gdLst/>
            <a:ahLst/>
            <a:cxnLst/>
            <a:rect l="l" t="t" r="r" b="b"/>
            <a:pathLst>
              <a:path w="675640" h="754380">
                <a:moveTo>
                  <a:pt x="675131" y="0"/>
                </a:moveTo>
                <a:lnTo>
                  <a:pt x="0" y="0"/>
                </a:lnTo>
                <a:lnTo>
                  <a:pt x="675131" y="754379"/>
                </a:lnTo>
                <a:lnTo>
                  <a:pt x="675131" y="0"/>
                </a:lnTo>
                <a:close/>
              </a:path>
            </a:pathLst>
          </a:custGeom>
          <a:solidFill>
            <a:srgbClr val="FF9900"/>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676" y="282067"/>
            <a:ext cx="10491724" cy="635000"/>
          </a:xfrm>
          <a:prstGeom prst="rect">
            <a:avLst/>
          </a:prstGeom>
        </p:spPr>
        <p:txBody>
          <a:bodyPr vert="horz" wrap="square" lIns="0" tIns="12065" rIns="0" bIns="0" rtlCol="0">
            <a:spAutoFit/>
          </a:bodyPr>
          <a:lstStyle/>
          <a:p>
            <a:pPr marL="12700" algn="ctr">
              <a:lnSpc>
                <a:spcPct val="100000"/>
              </a:lnSpc>
              <a:spcBef>
                <a:spcPts val="95"/>
              </a:spcBef>
            </a:pPr>
            <a:r>
              <a:rPr lang="en-IN" spc="-70" dirty="0"/>
              <a:t>ER Model</a:t>
            </a:r>
            <a:endParaRPr spc="-20" dirty="0"/>
          </a:p>
        </p:txBody>
      </p:sp>
      <p:grpSp>
        <p:nvGrpSpPr>
          <p:cNvPr id="3" name="object 3"/>
          <p:cNvGrpSpPr/>
          <p:nvPr/>
        </p:nvGrpSpPr>
        <p:grpSpPr>
          <a:xfrm>
            <a:off x="0" y="6400798"/>
            <a:ext cx="12192000" cy="361315"/>
            <a:chOff x="0" y="6400798"/>
            <a:chExt cx="12192000" cy="361315"/>
          </a:xfrm>
        </p:grpSpPr>
        <p:sp>
          <p:nvSpPr>
            <p:cNvPr id="4" name="object 4"/>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5" name="object 5"/>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pic>
        <p:nvPicPr>
          <p:cNvPr id="13" name="Picture 12">
            <a:extLst>
              <a:ext uri="{FF2B5EF4-FFF2-40B4-BE49-F238E27FC236}">
                <a16:creationId xmlns:a16="http://schemas.microsoft.com/office/drawing/2014/main" id="{4AD2BF32-1EB1-0457-D15E-EC843AF88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58" y="1145866"/>
            <a:ext cx="10491723" cy="5234160"/>
          </a:xfrm>
          <a:prstGeom prst="rect">
            <a:avLst/>
          </a:prstGeom>
        </p:spPr>
      </p:pic>
      <p:sp>
        <p:nvSpPr>
          <p:cNvPr id="15" name="TextBox 14">
            <a:extLst>
              <a:ext uri="{FF2B5EF4-FFF2-40B4-BE49-F238E27FC236}">
                <a16:creationId xmlns:a16="http://schemas.microsoft.com/office/drawing/2014/main" id="{44F3C7D5-F332-9451-D694-C7D6567CB65E}"/>
              </a:ext>
            </a:extLst>
          </p:cNvPr>
          <p:cNvSpPr txBox="1"/>
          <p:nvPr/>
        </p:nvSpPr>
        <p:spPr>
          <a:xfrm>
            <a:off x="9677400" y="4191000"/>
            <a:ext cx="6096000" cy="2031325"/>
          </a:xfrm>
          <a:prstGeom prst="rect">
            <a:avLst/>
          </a:prstGeom>
          <a:noFill/>
        </p:spPr>
        <p:txBody>
          <a:bodyPr wrap="square">
            <a:spAutoFit/>
          </a:bodyPr>
          <a:lstStyle/>
          <a:p>
            <a:pPr algn="l"/>
            <a:r>
              <a:rPr lang="en-US" b="0" i="0" dirty="0">
                <a:solidFill>
                  <a:schemeClr val="tx1"/>
                </a:solidFill>
                <a:effectLst/>
                <a:latin typeface="Söhne"/>
              </a:rPr>
              <a:t>Entities:</a:t>
            </a:r>
          </a:p>
          <a:p>
            <a:pPr algn="l">
              <a:buFont typeface="+mj-lt"/>
              <a:buAutoNum type="arabicPeriod"/>
            </a:pPr>
            <a:r>
              <a:rPr lang="en-US" b="0" i="0" dirty="0" err="1">
                <a:solidFill>
                  <a:schemeClr val="tx1"/>
                </a:solidFill>
                <a:effectLst/>
                <a:latin typeface="Söhne"/>
              </a:rPr>
              <a:t>Bank_Details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Employees</a:t>
            </a:r>
          </a:p>
          <a:p>
            <a:pPr algn="l">
              <a:buFont typeface="+mj-lt"/>
              <a:buAutoNum type="arabicPeriod"/>
            </a:pPr>
            <a:r>
              <a:rPr lang="en-US" b="0" i="0" dirty="0">
                <a:solidFill>
                  <a:schemeClr val="tx1"/>
                </a:solidFill>
                <a:effectLst/>
                <a:latin typeface="Söhne"/>
              </a:rPr>
              <a:t>Customer</a:t>
            </a:r>
          </a:p>
          <a:p>
            <a:pPr algn="l">
              <a:buFont typeface="+mj-lt"/>
              <a:buAutoNum type="arabicPeriod"/>
            </a:pPr>
            <a:r>
              <a:rPr lang="en-US" b="0" i="0" dirty="0">
                <a:solidFill>
                  <a:schemeClr val="tx1"/>
                </a:solidFill>
                <a:effectLst/>
                <a:latin typeface="Söhne"/>
              </a:rPr>
              <a:t>Department</a:t>
            </a:r>
          </a:p>
          <a:p>
            <a:pPr algn="l">
              <a:buFont typeface="+mj-lt"/>
              <a:buAutoNum type="arabicPeriod"/>
            </a:pPr>
            <a:r>
              <a:rPr lang="en-US" b="0" i="0" dirty="0" err="1">
                <a:solidFill>
                  <a:schemeClr val="tx1"/>
                </a:solidFill>
                <a:effectLst/>
                <a:latin typeface="Söhne"/>
              </a:rPr>
              <a:t>Job_Details</a:t>
            </a:r>
            <a:endParaRPr lang="en-US" b="0" i="0" dirty="0">
              <a:solidFill>
                <a:schemeClr val="tx1"/>
              </a:solidFill>
              <a:effectLst/>
              <a:latin typeface="Söhne"/>
            </a:endParaRPr>
          </a:p>
          <a:p>
            <a:pPr algn="l">
              <a:buFont typeface="+mj-lt"/>
              <a:buAutoNum type="arabicPeriod"/>
            </a:pPr>
            <a:r>
              <a:rPr lang="en-US" b="0" i="0" dirty="0" err="1">
                <a:solidFill>
                  <a:schemeClr val="tx1"/>
                </a:solidFill>
                <a:effectLst/>
                <a:latin typeface="Söhne"/>
              </a:rPr>
              <a:t>Account_Type</a:t>
            </a:r>
            <a:endParaRPr lang="en-US" b="0" i="0" dirty="0">
              <a:solidFill>
                <a:schemeClr val="tx1"/>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4AB11EF7-7088-04D4-42C5-B421CADDFBF5}"/>
              </a:ext>
            </a:extLst>
          </p:cNvPr>
          <p:cNvSpPr/>
          <p:nvPr/>
        </p:nvSpPr>
        <p:spPr>
          <a:xfrm>
            <a:off x="0" y="121920"/>
            <a:ext cx="12192000" cy="948055"/>
          </a:xfrm>
          <a:custGeom>
            <a:avLst/>
            <a:gdLst/>
            <a:ahLst/>
            <a:cxnLst/>
            <a:rect l="l" t="t" r="r" b="b"/>
            <a:pathLst>
              <a:path w="12192000" h="948055">
                <a:moveTo>
                  <a:pt x="12192000" y="0"/>
                </a:moveTo>
                <a:lnTo>
                  <a:pt x="0" y="0"/>
                </a:lnTo>
                <a:lnTo>
                  <a:pt x="0" y="947927"/>
                </a:lnTo>
                <a:lnTo>
                  <a:pt x="12192000" y="947927"/>
                </a:lnTo>
                <a:lnTo>
                  <a:pt x="12192000" y="0"/>
                </a:lnTo>
                <a:close/>
              </a:path>
            </a:pathLst>
          </a:custGeom>
          <a:solidFill>
            <a:srgbClr val="FF6A0D"/>
          </a:solidFill>
        </p:spPr>
        <p:txBody>
          <a:bodyPr wrap="square" lIns="0" tIns="0" rIns="0" bIns="0" rtlCol="0"/>
          <a:lstStyle/>
          <a:p>
            <a:pPr algn="ctr">
              <a:lnSpc>
                <a:spcPct val="150000"/>
              </a:lnSpc>
            </a:pPr>
            <a:r>
              <a:rPr lang="en-US" sz="4000" b="1" dirty="0">
                <a:solidFill>
                  <a:srgbClr val="ECECEC"/>
                </a:solidFill>
                <a:latin typeface="Söhne"/>
              </a:rPr>
              <a:t>R</a:t>
            </a:r>
            <a:r>
              <a:rPr lang="en-US" sz="4000" b="1" i="0" dirty="0">
                <a:solidFill>
                  <a:srgbClr val="ECECEC"/>
                </a:solidFill>
                <a:effectLst/>
                <a:latin typeface="Söhne"/>
              </a:rPr>
              <a:t>elationships in the Bank Management System</a:t>
            </a:r>
            <a:r>
              <a:rPr lang="en-US" b="1" i="0" dirty="0">
                <a:solidFill>
                  <a:srgbClr val="ECECEC"/>
                </a:solidFill>
                <a:effectLst/>
                <a:latin typeface="Söhne"/>
              </a:rPr>
              <a:t>:</a:t>
            </a:r>
            <a:endParaRPr b="1" dirty="0"/>
          </a:p>
        </p:txBody>
      </p:sp>
      <p:grpSp>
        <p:nvGrpSpPr>
          <p:cNvPr id="12" name="object 5">
            <a:extLst>
              <a:ext uri="{FF2B5EF4-FFF2-40B4-BE49-F238E27FC236}">
                <a16:creationId xmlns:a16="http://schemas.microsoft.com/office/drawing/2014/main" id="{BFB40A2D-25D8-192B-9B9C-5D8AA6725C3C}"/>
              </a:ext>
            </a:extLst>
          </p:cNvPr>
          <p:cNvGrpSpPr/>
          <p:nvPr/>
        </p:nvGrpSpPr>
        <p:grpSpPr>
          <a:xfrm>
            <a:off x="0" y="6400798"/>
            <a:ext cx="12192000" cy="361315"/>
            <a:chOff x="0" y="6400798"/>
            <a:chExt cx="12192000" cy="361315"/>
          </a:xfrm>
        </p:grpSpPr>
        <p:sp>
          <p:nvSpPr>
            <p:cNvPr id="13" name="object 6">
              <a:extLst>
                <a:ext uri="{FF2B5EF4-FFF2-40B4-BE49-F238E27FC236}">
                  <a16:creationId xmlns:a16="http://schemas.microsoft.com/office/drawing/2014/main" id="{71CB97CD-7AF4-90A0-B2BF-F23348F4C91F}"/>
                </a:ext>
              </a:extLst>
            </p:cNvPr>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14" name="object 7">
              <a:extLst>
                <a:ext uri="{FF2B5EF4-FFF2-40B4-BE49-F238E27FC236}">
                  <a16:creationId xmlns:a16="http://schemas.microsoft.com/office/drawing/2014/main" id="{2A161429-CA57-D0C3-FBEC-8C01FC7FE198}"/>
                </a:ext>
              </a:extLst>
            </p:cNvPr>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15" name="object 8">
            <a:extLst>
              <a:ext uri="{FF2B5EF4-FFF2-40B4-BE49-F238E27FC236}">
                <a16:creationId xmlns:a16="http://schemas.microsoft.com/office/drawing/2014/main" id="{FA8CDB93-1142-FB29-34CC-B9DE39C189C9}"/>
              </a:ext>
            </a:extLst>
          </p:cNvPr>
          <p:cNvSpPr/>
          <p:nvPr/>
        </p:nvSpPr>
        <p:spPr>
          <a:xfrm>
            <a:off x="11516868" y="131063"/>
            <a:ext cx="675640" cy="754380"/>
          </a:xfrm>
          <a:custGeom>
            <a:avLst/>
            <a:gdLst/>
            <a:ahLst/>
            <a:cxnLst/>
            <a:rect l="l" t="t" r="r" b="b"/>
            <a:pathLst>
              <a:path w="675640" h="754380">
                <a:moveTo>
                  <a:pt x="675131" y="0"/>
                </a:moveTo>
                <a:lnTo>
                  <a:pt x="0" y="0"/>
                </a:lnTo>
                <a:lnTo>
                  <a:pt x="675131" y="754379"/>
                </a:lnTo>
                <a:lnTo>
                  <a:pt x="675131" y="0"/>
                </a:lnTo>
                <a:close/>
              </a:path>
            </a:pathLst>
          </a:custGeom>
          <a:solidFill>
            <a:srgbClr val="FF9900"/>
          </a:solidFill>
        </p:spPr>
        <p:txBody>
          <a:bodyPr wrap="square" lIns="0" tIns="0" rIns="0" bIns="0" rtlCol="0"/>
          <a:lstStyle/>
          <a:p>
            <a:endParaRPr/>
          </a:p>
        </p:txBody>
      </p:sp>
      <p:sp>
        <p:nvSpPr>
          <p:cNvPr id="16" name="object 9">
            <a:extLst>
              <a:ext uri="{FF2B5EF4-FFF2-40B4-BE49-F238E27FC236}">
                <a16:creationId xmlns:a16="http://schemas.microsoft.com/office/drawing/2014/main" id="{E22BD18B-E7D1-88E8-70D8-2014F25F8799}"/>
              </a:ext>
            </a:extLst>
          </p:cNvPr>
          <p:cNvSpPr txBox="1">
            <a:spLocks noGrp="1"/>
          </p:cNvSpPr>
          <p:nvPr>
            <p:ph type="ftr" sz="quarter" idx="5"/>
          </p:nvPr>
        </p:nvSpPr>
        <p:spPr>
          <a:xfrm>
            <a:off x="6791706" y="6453344"/>
            <a:ext cx="5057140" cy="263525"/>
          </a:xfrm>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
        <p:nvSpPr>
          <p:cNvPr id="18" name="TextBox 17">
            <a:extLst>
              <a:ext uri="{FF2B5EF4-FFF2-40B4-BE49-F238E27FC236}">
                <a16:creationId xmlns:a16="http://schemas.microsoft.com/office/drawing/2014/main" id="{6EA14EC6-A994-703B-9665-00D2E374FD87}"/>
              </a:ext>
            </a:extLst>
          </p:cNvPr>
          <p:cNvSpPr txBox="1"/>
          <p:nvPr/>
        </p:nvSpPr>
        <p:spPr>
          <a:xfrm>
            <a:off x="343154" y="1044701"/>
            <a:ext cx="11152582" cy="5324535"/>
          </a:xfrm>
          <a:prstGeom prst="rect">
            <a:avLst/>
          </a:prstGeom>
          <a:noFill/>
        </p:spPr>
        <p:txBody>
          <a:bodyPr wrap="square">
            <a:spAutoFit/>
          </a:bodyPr>
          <a:lstStyle/>
          <a:p>
            <a:pPr algn="l">
              <a:buFont typeface="+mj-lt"/>
              <a:buAutoNum type="arabicPeriod"/>
            </a:pPr>
            <a:r>
              <a:rPr lang="en-US" sz="2000" b="1" i="0" dirty="0">
                <a:solidFill>
                  <a:schemeClr val="tx1"/>
                </a:solidFill>
                <a:effectLst/>
                <a:latin typeface="Söhne"/>
              </a:rPr>
              <a:t>Bank Details</a:t>
            </a:r>
            <a:r>
              <a:rPr lang="en-US" sz="2000" b="0" i="0" dirty="0">
                <a:solidFill>
                  <a:schemeClr val="tx1"/>
                </a:solidFill>
                <a:effectLst/>
                <a:latin typeface="Söhne"/>
              </a:rPr>
              <a:t>: This entity represents the details of different bank branches, such as branch code, address, branch name, and state. Each bank branch can have multiple departments.</a:t>
            </a:r>
          </a:p>
          <a:p>
            <a:pPr algn="l">
              <a:buFont typeface="+mj-lt"/>
              <a:buAutoNum type="arabicPeriod"/>
            </a:pPr>
            <a:r>
              <a:rPr lang="en-US" sz="2000" b="1" i="0" dirty="0">
                <a:solidFill>
                  <a:schemeClr val="tx1"/>
                </a:solidFill>
                <a:effectLst/>
                <a:latin typeface="Söhne"/>
              </a:rPr>
              <a:t> Employees</a:t>
            </a:r>
            <a:r>
              <a:rPr lang="en-US" sz="2000" b="0" i="0" dirty="0">
                <a:solidFill>
                  <a:schemeClr val="tx1"/>
                </a:solidFill>
                <a:effectLst/>
                <a:latin typeface="Söhne"/>
              </a:rPr>
              <a:t>: This entity stores information about bank employees, including employee ID, name, job title, department, manager ID, hire date, phone number, and salary. Employees are associated with departments and may have multiple job details.</a:t>
            </a:r>
          </a:p>
          <a:p>
            <a:pPr algn="l">
              <a:buFont typeface="+mj-lt"/>
              <a:buAutoNum type="arabicPeriod"/>
            </a:pPr>
            <a:r>
              <a:rPr lang="en-US" sz="2000" b="1" i="0" dirty="0">
                <a:solidFill>
                  <a:schemeClr val="tx1"/>
                </a:solidFill>
                <a:effectLst/>
                <a:latin typeface="Söhne"/>
              </a:rPr>
              <a:t>Customer </a:t>
            </a:r>
            <a:r>
              <a:rPr lang="en-US" sz="2000" b="0" i="0" dirty="0">
                <a:solidFill>
                  <a:schemeClr val="tx1"/>
                </a:solidFill>
                <a:effectLst/>
                <a:latin typeface="Söhne"/>
              </a:rPr>
              <a:t>:The Customer entity contains details about bank customers, such as account number, first name, city, branch code, employee ID (assigned employee), phone number, ATM number, expiration date, and PIN number. Customers are associated with bank branches and employees.</a:t>
            </a:r>
          </a:p>
          <a:p>
            <a:pPr algn="l">
              <a:buFont typeface="+mj-lt"/>
              <a:buAutoNum type="arabicPeriod"/>
            </a:pPr>
            <a:r>
              <a:rPr lang="en-US" sz="2000" b="1" i="0" dirty="0">
                <a:solidFill>
                  <a:schemeClr val="tx1"/>
                </a:solidFill>
                <a:effectLst/>
                <a:latin typeface="Söhne"/>
              </a:rPr>
              <a:t>Department</a:t>
            </a:r>
            <a:r>
              <a:rPr lang="en-US" sz="2000" b="0" i="0" dirty="0">
                <a:solidFill>
                  <a:schemeClr val="tx1"/>
                </a:solidFill>
                <a:effectLst/>
                <a:latin typeface="Söhne"/>
              </a:rPr>
              <a:t>: Departments within the bank are represented by this entity. It includes department ID, department name, manager ID, and branch code. Each department is managed by an employee and belongs to a specific bank branch.</a:t>
            </a:r>
          </a:p>
          <a:p>
            <a:pPr algn="l">
              <a:buFont typeface="+mj-lt"/>
              <a:buAutoNum type="arabicPeriod"/>
            </a:pPr>
            <a:r>
              <a:rPr lang="en-US" sz="2000" b="1" i="0" dirty="0">
                <a:solidFill>
                  <a:schemeClr val="tx1"/>
                </a:solidFill>
                <a:effectLst/>
                <a:latin typeface="Söhne"/>
              </a:rPr>
              <a:t>Job Details</a:t>
            </a:r>
            <a:r>
              <a:rPr lang="en-US" sz="2000" b="0" i="0" dirty="0">
                <a:solidFill>
                  <a:schemeClr val="tx1"/>
                </a:solidFill>
                <a:effectLst/>
                <a:latin typeface="Söhne"/>
              </a:rPr>
              <a:t>: This entity stores job details for employees, including department ID, job ID, account number, department name, and opening date. It establishes the relationship between employees and their job roles within different departments.</a:t>
            </a:r>
          </a:p>
          <a:p>
            <a:pPr algn="l">
              <a:buFont typeface="+mj-lt"/>
              <a:buAutoNum type="arabicPeriod"/>
            </a:pPr>
            <a:r>
              <a:rPr lang="en-US" sz="2000" b="1" i="0" dirty="0">
                <a:solidFill>
                  <a:schemeClr val="tx1"/>
                </a:solidFill>
                <a:effectLst/>
                <a:latin typeface="Söhne"/>
              </a:rPr>
              <a:t>Account Type</a:t>
            </a:r>
            <a:r>
              <a:rPr lang="en-US" sz="2000" b="0" i="0" dirty="0">
                <a:solidFill>
                  <a:schemeClr val="tx1"/>
                </a:solidFill>
                <a:effectLst/>
                <a:latin typeface="Söhne"/>
              </a:rPr>
              <a:t>: Account types offered by the bank are represented by this entity. It includes account number, account type, manager ID, department name, and opening date. It establishes the relationship between job details and account types.</a:t>
            </a:r>
          </a:p>
        </p:txBody>
      </p:sp>
    </p:spTree>
    <p:extLst>
      <p:ext uri="{BB962C8B-B14F-4D97-AF65-F5344CB8AC3E}">
        <p14:creationId xmlns:p14="http://schemas.microsoft.com/office/powerpoint/2010/main" val="303093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0103C9B-8885-7748-A339-50A901E7F7F7}"/>
              </a:ext>
            </a:extLst>
          </p:cNvPr>
          <p:cNvSpPr/>
          <p:nvPr/>
        </p:nvSpPr>
        <p:spPr>
          <a:xfrm>
            <a:off x="228600" y="121920"/>
            <a:ext cx="12192000" cy="948055"/>
          </a:xfrm>
          <a:custGeom>
            <a:avLst/>
            <a:gdLst/>
            <a:ahLst/>
            <a:cxnLst/>
            <a:rect l="l" t="t" r="r" b="b"/>
            <a:pathLst>
              <a:path w="12192000" h="948055">
                <a:moveTo>
                  <a:pt x="12192000" y="0"/>
                </a:moveTo>
                <a:lnTo>
                  <a:pt x="0" y="0"/>
                </a:lnTo>
                <a:lnTo>
                  <a:pt x="0" y="947927"/>
                </a:lnTo>
                <a:lnTo>
                  <a:pt x="12192000" y="947927"/>
                </a:lnTo>
                <a:lnTo>
                  <a:pt x="12192000" y="0"/>
                </a:lnTo>
                <a:close/>
              </a:path>
            </a:pathLst>
          </a:custGeom>
          <a:solidFill>
            <a:srgbClr val="FF6A0D"/>
          </a:solidFill>
        </p:spPr>
        <p:txBody>
          <a:bodyPr wrap="square" lIns="0" tIns="0" rIns="0" bIns="0" rtlCol="0"/>
          <a:lstStyle/>
          <a:p>
            <a:endParaRPr dirty="0"/>
          </a:p>
        </p:txBody>
      </p:sp>
      <p:sp>
        <p:nvSpPr>
          <p:cNvPr id="3" name="object 3">
            <a:extLst>
              <a:ext uri="{FF2B5EF4-FFF2-40B4-BE49-F238E27FC236}">
                <a16:creationId xmlns:a16="http://schemas.microsoft.com/office/drawing/2014/main" id="{9F1556BA-DE45-9C5F-6DA3-C9952CA768FC}"/>
              </a:ext>
            </a:extLst>
          </p:cNvPr>
          <p:cNvSpPr txBox="1">
            <a:spLocks/>
          </p:cNvSpPr>
          <p:nvPr/>
        </p:nvSpPr>
        <p:spPr>
          <a:xfrm>
            <a:off x="696264" y="282067"/>
            <a:ext cx="11343336" cy="695061"/>
          </a:xfrm>
          <a:prstGeom prst="rect">
            <a:avLst/>
          </a:prstGeom>
        </p:spPr>
        <p:txBody>
          <a:bodyPr vert="horz" wrap="square" lIns="0" tIns="139699" rIns="0" bIns="0" rtlCol="0">
            <a:spAutoFit/>
          </a:bodyPr>
          <a:lstStyle>
            <a:lvl1pPr>
              <a:defRPr>
                <a:latin typeface="+mj-lt"/>
                <a:ea typeface="+mj-ea"/>
                <a:cs typeface="+mj-cs"/>
              </a:defRPr>
            </a:lvl1pPr>
          </a:lstStyle>
          <a:p>
            <a:pPr marL="26034" algn="ctr">
              <a:spcBef>
                <a:spcPts val="95"/>
              </a:spcBef>
            </a:pPr>
            <a:r>
              <a:rPr lang="en-IN" sz="3600" b="1" spc="-75" dirty="0">
                <a:solidFill>
                  <a:schemeClr val="bg1"/>
                </a:solidFill>
              </a:rPr>
              <a:t>Relationships</a:t>
            </a:r>
            <a:r>
              <a:rPr lang="en-IN" spc="-75" dirty="0"/>
              <a:t> </a:t>
            </a:r>
            <a:endParaRPr lang="en-IN" spc="-60" dirty="0"/>
          </a:p>
        </p:txBody>
      </p:sp>
      <p:sp>
        <p:nvSpPr>
          <p:cNvPr id="4" name="object 4">
            <a:extLst>
              <a:ext uri="{FF2B5EF4-FFF2-40B4-BE49-F238E27FC236}">
                <a16:creationId xmlns:a16="http://schemas.microsoft.com/office/drawing/2014/main" id="{61595C3C-B749-2236-D2CB-2E7AB0C4DEF0}"/>
              </a:ext>
            </a:extLst>
          </p:cNvPr>
          <p:cNvSpPr txBox="1"/>
          <p:nvPr/>
        </p:nvSpPr>
        <p:spPr>
          <a:xfrm>
            <a:off x="463232" y="1263492"/>
            <a:ext cx="11265535" cy="4444807"/>
          </a:xfrm>
          <a:prstGeom prst="rect">
            <a:avLst/>
          </a:prstGeom>
        </p:spPr>
        <p:txBody>
          <a:bodyPr vert="horz" wrap="square" lIns="0" tIns="12700" rIns="0" bIns="0" rtlCol="0">
            <a:spAutoFit/>
          </a:bodyPr>
          <a:lstStyle/>
          <a:p>
            <a:pPr algn="l">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Bank Details - Department: One bank branch can have multiple departments, forming a one-to-many relationship.</a:t>
            </a:r>
          </a:p>
          <a:p>
            <a:pPr algn="l">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Employees - Department: Multiple employees can belong to one department, forming a many-to-one relationship.</a:t>
            </a:r>
          </a:p>
          <a:p>
            <a:pPr algn="l">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Employees – Job Details: One employee can have multiple job details, forming a one-to-many relationship.</a:t>
            </a:r>
          </a:p>
          <a:p>
            <a:pPr algn="l">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Customer – Bank Details: Multiple customers can be associated with one bank branch, forming a many-to-one relationship.</a:t>
            </a:r>
          </a:p>
          <a:p>
            <a:pPr algn="l">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Customer - Employees: Multiple customers can be served by one employee, forming a many-to-one relationship.</a:t>
            </a:r>
          </a:p>
          <a:p>
            <a:pPr algn="l">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Job Details – Account Type: One job detail can be associated with multiple account types, forming a one-to-many relationship.</a:t>
            </a:r>
          </a:p>
        </p:txBody>
      </p:sp>
      <p:grpSp>
        <p:nvGrpSpPr>
          <p:cNvPr id="5" name="object 5">
            <a:extLst>
              <a:ext uri="{FF2B5EF4-FFF2-40B4-BE49-F238E27FC236}">
                <a16:creationId xmlns:a16="http://schemas.microsoft.com/office/drawing/2014/main" id="{C3CF1CEA-4835-1DA2-2586-B5C6F7A1BEC0}"/>
              </a:ext>
            </a:extLst>
          </p:cNvPr>
          <p:cNvGrpSpPr/>
          <p:nvPr/>
        </p:nvGrpSpPr>
        <p:grpSpPr>
          <a:xfrm>
            <a:off x="0" y="6400798"/>
            <a:ext cx="12192000" cy="361315"/>
            <a:chOff x="0" y="6400798"/>
            <a:chExt cx="12192000" cy="361315"/>
          </a:xfrm>
        </p:grpSpPr>
        <p:sp>
          <p:nvSpPr>
            <p:cNvPr id="6" name="object 6">
              <a:extLst>
                <a:ext uri="{FF2B5EF4-FFF2-40B4-BE49-F238E27FC236}">
                  <a16:creationId xmlns:a16="http://schemas.microsoft.com/office/drawing/2014/main" id="{6035C48A-ADF1-D7D3-3F35-9B4FAF2DA445}"/>
                </a:ext>
              </a:extLst>
            </p:cNvPr>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7" name="object 7">
              <a:extLst>
                <a:ext uri="{FF2B5EF4-FFF2-40B4-BE49-F238E27FC236}">
                  <a16:creationId xmlns:a16="http://schemas.microsoft.com/office/drawing/2014/main" id="{B4D3CF8A-91F9-6FB4-A360-DB1F5D49EB0E}"/>
                </a:ext>
              </a:extLst>
            </p:cNvPr>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8" name="object 8">
            <a:extLst>
              <a:ext uri="{FF2B5EF4-FFF2-40B4-BE49-F238E27FC236}">
                <a16:creationId xmlns:a16="http://schemas.microsoft.com/office/drawing/2014/main" id="{1D004254-9F89-8BD4-E806-78A5DFC58802}"/>
              </a:ext>
            </a:extLst>
          </p:cNvPr>
          <p:cNvSpPr/>
          <p:nvPr/>
        </p:nvSpPr>
        <p:spPr>
          <a:xfrm>
            <a:off x="11516868" y="131063"/>
            <a:ext cx="675640" cy="754380"/>
          </a:xfrm>
          <a:custGeom>
            <a:avLst/>
            <a:gdLst/>
            <a:ahLst/>
            <a:cxnLst/>
            <a:rect l="l" t="t" r="r" b="b"/>
            <a:pathLst>
              <a:path w="675640" h="754380">
                <a:moveTo>
                  <a:pt x="675131" y="0"/>
                </a:moveTo>
                <a:lnTo>
                  <a:pt x="0" y="0"/>
                </a:lnTo>
                <a:lnTo>
                  <a:pt x="675131" y="754379"/>
                </a:lnTo>
                <a:lnTo>
                  <a:pt x="675131" y="0"/>
                </a:lnTo>
                <a:close/>
              </a:path>
            </a:pathLst>
          </a:custGeom>
          <a:solidFill>
            <a:srgbClr val="FF9900"/>
          </a:solidFill>
        </p:spPr>
        <p:txBody>
          <a:bodyPr wrap="square" lIns="0" tIns="0" rIns="0" bIns="0" rtlCol="0"/>
          <a:lstStyle/>
          <a:p>
            <a:endParaRPr/>
          </a:p>
        </p:txBody>
      </p:sp>
      <p:sp>
        <p:nvSpPr>
          <p:cNvPr id="9" name="object 9">
            <a:extLst>
              <a:ext uri="{FF2B5EF4-FFF2-40B4-BE49-F238E27FC236}">
                <a16:creationId xmlns:a16="http://schemas.microsoft.com/office/drawing/2014/main" id="{7E87D46D-8D9F-0230-0FCC-CEE8E99389AD}"/>
              </a:ext>
            </a:extLst>
          </p:cNvPr>
          <p:cNvSpPr txBox="1">
            <a:spLocks noGrp="1"/>
          </p:cNvSpPr>
          <p:nvPr>
            <p:ph type="ftr" sz="quarter" idx="5"/>
          </p:nvPr>
        </p:nvSpPr>
        <p:spPr>
          <a:xfrm>
            <a:off x="6791706" y="6453344"/>
            <a:ext cx="5057140" cy="263525"/>
          </a:xfrm>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Tree>
    <p:extLst>
      <p:ext uri="{BB962C8B-B14F-4D97-AF65-F5344CB8AC3E}">
        <p14:creationId xmlns:p14="http://schemas.microsoft.com/office/powerpoint/2010/main" val="332062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191"/>
            <a:ext cx="12178665" cy="990600"/>
          </a:xfrm>
          <a:custGeom>
            <a:avLst/>
            <a:gdLst/>
            <a:ahLst/>
            <a:cxnLst/>
            <a:rect l="l" t="t" r="r" b="b"/>
            <a:pathLst>
              <a:path w="12178665" h="990600">
                <a:moveTo>
                  <a:pt x="12178284" y="0"/>
                </a:moveTo>
                <a:lnTo>
                  <a:pt x="0" y="0"/>
                </a:lnTo>
                <a:lnTo>
                  <a:pt x="0" y="990599"/>
                </a:lnTo>
                <a:lnTo>
                  <a:pt x="12178284" y="990599"/>
                </a:lnTo>
                <a:lnTo>
                  <a:pt x="12178284" y="0"/>
                </a:lnTo>
                <a:close/>
              </a:path>
            </a:pathLst>
          </a:custGeom>
          <a:solidFill>
            <a:srgbClr val="FF6A0D"/>
          </a:solidFill>
        </p:spPr>
        <p:txBody>
          <a:bodyPr wrap="square" lIns="0" tIns="0" rIns="0" bIns="0" rtlCol="0"/>
          <a:lstStyle/>
          <a:p>
            <a:endParaRPr/>
          </a:p>
        </p:txBody>
      </p:sp>
      <p:sp>
        <p:nvSpPr>
          <p:cNvPr id="3" name="object 3"/>
          <p:cNvSpPr txBox="1">
            <a:spLocks noGrp="1"/>
          </p:cNvSpPr>
          <p:nvPr>
            <p:ph type="title"/>
          </p:nvPr>
        </p:nvSpPr>
        <p:spPr>
          <a:xfrm>
            <a:off x="696264" y="282067"/>
            <a:ext cx="9743136" cy="627736"/>
          </a:xfrm>
          <a:prstGeom prst="rect">
            <a:avLst/>
          </a:prstGeom>
        </p:spPr>
        <p:txBody>
          <a:bodyPr vert="horz" wrap="square" lIns="0" tIns="12065" rIns="0" bIns="0" rtlCol="0">
            <a:spAutoFit/>
          </a:bodyPr>
          <a:lstStyle/>
          <a:p>
            <a:pPr marL="12700" algn="ctr">
              <a:lnSpc>
                <a:spcPct val="100000"/>
              </a:lnSpc>
              <a:spcBef>
                <a:spcPts val="95"/>
              </a:spcBef>
            </a:pPr>
            <a:r>
              <a:rPr spc="-10" dirty="0"/>
              <a:t>Proposed</a:t>
            </a:r>
            <a:r>
              <a:rPr spc="-285" dirty="0"/>
              <a:t> </a:t>
            </a:r>
            <a:r>
              <a:rPr spc="-20" dirty="0"/>
              <a:t>Solution</a:t>
            </a:r>
            <a:r>
              <a:rPr lang="en-IN" spc="-20" dirty="0"/>
              <a:t>  </a:t>
            </a:r>
            <a:endParaRPr spc="-20" dirty="0"/>
          </a:p>
        </p:txBody>
      </p:sp>
      <p:sp>
        <p:nvSpPr>
          <p:cNvPr id="4" name="object 4"/>
          <p:cNvSpPr txBox="1"/>
          <p:nvPr/>
        </p:nvSpPr>
        <p:spPr>
          <a:xfrm>
            <a:off x="339648" y="1455242"/>
            <a:ext cx="10998835" cy="3141566"/>
          </a:xfrm>
          <a:prstGeom prst="rect">
            <a:avLst/>
          </a:prstGeom>
        </p:spPr>
        <p:txBody>
          <a:bodyPr vert="horz" wrap="square" lIns="0" tIns="13970" rIns="0" bIns="0" rtlCol="0">
            <a:spAutoFit/>
          </a:bodyPr>
          <a:lstStyle/>
          <a:p>
            <a:pPr marL="12700" marR="5080" indent="429259">
              <a:lnSpc>
                <a:spcPct val="99900"/>
              </a:lnSpc>
              <a:spcBef>
                <a:spcPts val="110"/>
              </a:spcBef>
              <a:buFont typeface="Arial"/>
              <a:buChar char="•"/>
              <a:tabLst>
                <a:tab pos="441959" algn="l"/>
              </a:tabLst>
            </a:pPr>
            <a:r>
              <a:rPr sz="2800" dirty="0">
                <a:latin typeface="Arial" panose="020B0604020202020204" pitchFamily="34" charset="0"/>
                <a:cs typeface="Arial" panose="020B0604020202020204" pitchFamily="34" charset="0"/>
              </a:rPr>
              <a:t>SQL(Structured</a:t>
            </a:r>
            <a:r>
              <a:rPr sz="2800" spc="-85" dirty="0">
                <a:latin typeface="Arial" panose="020B0604020202020204" pitchFamily="34" charset="0"/>
                <a:cs typeface="Arial" panose="020B0604020202020204" pitchFamily="34" charset="0"/>
              </a:rPr>
              <a:t> </a:t>
            </a:r>
            <a:r>
              <a:rPr sz="2800" spc="-60" dirty="0">
                <a:latin typeface="Arial" panose="020B0604020202020204" pitchFamily="34" charset="0"/>
                <a:cs typeface="Arial" panose="020B0604020202020204" pitchFamily="34" charset="0"/>
              </a:rPr>
              <a:t>Query</a:t>
            </a:r>
            <a:r>
              <a:rPr sz="2800" spc="-8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Language)</a:t>
            </a:r>
            <a:r>
              <a:rPr sz="2800" spc="-110" dirty="0">
                <a:latin typeface="Arial" panose="020B0604020202020204" pitchFamily="34" charset="0"/>
                <a:cs typeface="Arial" panose="020B0604020202020204" pitchFamily="34" charset="0"/>
              </a:rPr>
              <a:t> </a:t>
            </a:r>
            <a:r>
              <a:rPr sz="2800" spc="105" dirty="0">
                <a:latin typeface="Arial" panose="020B0604020202020204" pitchFamily="34" charset="0"/>
                <a:cs typeface="Arial" panose="020B0604020202020204" pitchFamily="34" charset="0"/>
              </a:rPr>
              <a:t>is</a:t>
            </a:r>
            <a:r>
              <a:rPr sz="2800" spc="-85" dirty="0">
                <a:latin typeface="Arial" panose="020B0604020202020204" pitchFamily="34" charset="0"/>
                <a:cs typeface="Arial" panose="020B0604020202020204" pitchFamily="34" charset="0"/>
              </a:rPr>
              <a:t> </a:t>
            </a:r>
            <a:r>
              <a:rPr sz="2800" spc="50" dirty="0">
                <a:latin typeface="Arial" panose="020B0604020202020204" pitchFamily="34" charset="0"/>
                <a:cs typeface="Arial" panose="020B0604020202020204" pitchFamily="34" charset="0"/>
              </a:rPr>
              <a:t>a</a:t>
            </a:r>
            <a:r>
              <a:rPr sz="2800" spc="-8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standardized </a:t>
            </a:r>
            <a:r>
              <a:rPr sz="2800" dirty="0">
                <a:latin typeface="Arial" panose="020B0604020202020204" pitchFamily="34" charset="0"/>
                <a:cs typeface="Arial" panose="020B0604020202020204" pitchFamily="34" charset="0"/>
              </a:rPr>
              <a:t>Programming</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language</a:t>
            </a:r>
            <a:r>
              <a:rPr sz="2800" spc="-40" dirty="0">
                <a:latin typeface="Arial" panose="020B0604020202020204" pitchFamily="34" charset="0"/>
                <a:cs typeface="Arial" panose="020B0604020202020204" pitchFamily="34" charset="0"/>
              </a:rPr>
              <a:t> </a:t>
            </a:r>
            <a:r>
              <a:rPr sz="2800" spc="65" dirty="0">
                <a:latin typeface="Arial" panose="020B0604020202020204" pitchFamily="34" charset="0"/>
                <a:cs typeface="Arial" panose="020B0604020202020204" pitchFamily="34" charset="0"/>
              </a:rPr>
              <a:t>used</a:t>
            </a:r>
            <a:r>
              <a:rPr sz="2800" spc="-45" dirty="0">
                <a:latin typeface="Arial" panose="020B0604020202020204" pitchFamily="34" charset="0"/>
                <a:cs typeface="Arial" panose="020B0604020202020204" pitchFamily="34" charset="0"/>
              </a:rPr>
              <a:t> </a:t>
            </a:r>
            <a:r>
              <a:rPr sz="2800" spc="-35" dirty="0">
                <a:latin typeface="Arial" panose="020B0604020202020204" pitchFamily="34" charset="0"/>
                <a:cs typeface="Arial" panose="020B0604020202020204" pitchFamily="34" charset="0"/>
              </a:rPr>
              <a:t>for </a:t>
            </a:r>
            <a:r>
              <a:rPr sz="2800" spc="55" dirty="0">
                <a:latin typeface="Arial" panose="020B0604020202020204" pitchFamily="34" charset="0"/>
                <a:cs typeface="Arial" panose="020B0604020202020204" pitchFamily="34" charset="0"/>
              </a:rPr>
              <a:t>managing</a:t>
            </a:r>
            <a:r>
              <a:rPr sz="2800" spc="-3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and</a:t>
            </a:r>
            <a:r>
              <a:rPr sz="2800" spc="-50"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Manipulating </a:t>
            </a:r>
            <a:r>
              <a:rPr sz="2800" spc="-85" dirty="0">
                <a:latin typeface="Arial" panose="020B0604020202020204" pitchFamily="34" charset="0"/>
                <a:cs typeface="Arial" panose="020B0604020202020204" pitchFamily="34" charset="0"/>
              </a:rPr>
              <a:t>relational</a:t>
            </a:r>
            <a:r>
              <a:rPr sz="2800" spc="-1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databases.</a:t>
            </a:r>
            <a:r>
              <a:rPr sz="2800" spc="-130" dirty="0">
                <a:latin typeface="Arial" panose="020B0604020202020204" pitchFamily="34" charset="0"/>
                <a:cs typeface="Arial" panose="020B0604020202020204" pitchFamily="34" charset="0"/>
              </a:rPr>
              <a:t> </a:t>
            </a:r>
            <a:r>
              <a:rPr sz="2800" spc="-140" dirty="0">
                <a:latin typeface="Arial" panose="020B0604020202020204" pitchFamily="34" charset="0"/>
                <a:cs typeface="Arial" panose="020B0604020202020204" pitchFamily="34" charset="0"/>
              </a:rPr>
              <a:t>It</a:t>
            </a:r>
            <a:r>
              <a:rPr sz="2800" spc="-10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provides</a:t>
            </a:r>
            <a:r>
              <a:rPr sz="2800" spc="-125" dirty="0">
                <a:latin typeface="Arial" panose="020B0604020202020204" pitchFamily="34" charset="0"/>
                <a:cs typeface="Arial" panose="020B0604020202020204" pitchFamily="34" charset="0"/>
              </a:rPr>
              <a:t> </a:t>
            </a:r>
            <a:r>
              <a:rPr sz="2800" spc="50" dirty="0">
                <a:latin typeface="Arial" panose="020B0604020202020204" pitchFamily="34" charset="0"/>
                <a:cs typeface="Arial" panose="020B0604020202020204" pitchFamily="34" charset="0"/>
              </a:rPr>
              <a:t>a</a:t>
            </a:r>
            <a:r>
              <a:rPr sz="2800" spc="-1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set</a:t>
            </a:r>
            <a:r>
              <a:rPr sz="2800" spc="-1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of</a:t>
            </a:r>
            <a:r>
              <a:rPr sz="2800" spc="-114" dirty="0">
                <a:latin typeface="Arial" panose="020B0604020202020204" pitchFamily="34" charset="0"/>
                <a:cs typeface="Arial" panose="020B0604020202020204" pitchFamily="34" charset="0"/>
              </a:rPr>
              <a:t> </a:t>
            </a:r>
            <a:r>
              <a:rPr sz="2800" spc="114" dirty="0">
                <a:latin typeface="Arial" panose="020B0604020202020204" pitchFamily="34" charset="0"/>
                <a:cs typeface="Arial" panose="020B0604020202020204" pitchFamily="34" charset="0"/>
              </a:rPr>
              <a:t>Commands</a:t>
            </a:r>
            <a:r>
              <a:rPr sz="2800" spc="-110"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or </a:t>
            </a:r>
            <a:r>
              <a:rPr sz="2800" dirty="0">
                <a:latin typeface="Arial" panose="020B0604020202020204" pitchFamily="34" charset="0"/>
                <a:cs typeface="Arial" panose="020B0604020202020204" pitchFamily="34" charset="0"/>
              </a:rPr>
              <a:t>statements</a:t>
            </a:r>
            <a:r>
              <a:rPr sz="2800" spc="-170" dirty="0">
                <a:latin typeface="Arial" panose="020B0604020202020204" pitchFamily="34" charset="0"/>
                <a:cs typeface="Arial" panose="020B0604020202020204" pitchFamily="34" charset="0"/>
              </a:rPr>
              <a:t> </a:t>
            </a:r>
            <a:r>
              <a:rPr sz="2800" spc="-35" dirty="0">
                <a:latin typeface="Arial" panose="020B0604020202020204" pitchFamily="34" charset="0"/>
                <a:cs typeface="Arial" panose="020B0604020202020204" pitchFamily="34" charset="0"/>
              </a:rPr>
              <a:t>for</a:t>
            </a:r>
            <a:r>
              <a:rPr sz="2800" spc="-165" dirty="0">
                <a:latin typeface="Arial" panose="020B0604020202020204" pitchFamily="34" charset="0"/>
                <a:cs typeface="Arial" panose="020B0604020202020204" pitchFamily="34" charset="0"/>
              </a:rPr>
              <a:t> </a:t>
            </a:r>
            <a:r>
              <a:rPr sz="2800" spc="-55" dirty="0">
                <a:latin typeface="Arial" panose="020B0604020202020204" pitchFamily="34" charset="0"/>
                <a:cs typeface="Arial" panose="020B0604020202020204" pitchFamily="34" charset="0"/>
              </a:rPr>
              <a:t>interacting</a:t>
            </a:r>
            <a:r>
              <a:rPr sz="2800" spc="-185" dirty="0">
                <a:latin typeface="Arial" panose="020B0604020202020204" pitchFamily="34" charset="0"/>
                <a:cs typeface="Arial" panose="020B0604020202020204" pitchFamily="34" charset="0"/>
              </a:rPr>
              <a:t> </a:t>
            </a:r>
            <a:r>
              <a:rPr sz="2800" spc="-100" dirty="0">
                <a:latin typeface="Arial" panose="020B0604020202020204" pitchFamily="34" charset="0"/>
                <a:cs typeface="Arial" panose="020B0604020202020204" pitchFamily="34" charset="0"/>
              </a:rPr>
              <a:t>with</a:t>
            </a:r>
            <a:r>
              <a:rPr sz="2800" spc="-16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databases,</a:t>
            </a:r>
            <a:r>
              <a:rPr sz="2800" spc="-165" dirty="0">
                <a:latin typeface="Arial" panose="020B0604020202020204" pitchFamily="34" charset="0"/>
                <a:cs typeface="Arial" panose="020B0604020202020204" pitchFamily="34" charset="0"/>
              </a:rPr>
              <a:t> </a:t>
            </a:r>
            <a:r>
              <a:rPr sz="2800" spc="-20" dirty="0">
                <a:latin typeface="Arial" panose="020B0604020202020204" pitchFamily="34" charset="0"/>
                <a:cs typeface="Arial" panose="020B0604020202020204" pitchFamily="34" charset="0"/>
              </a:rPr>
              <a:t>allowing</a:t>
            </a:r>
            <a:r>
              <a:rPr sz="2800" spc="-204" dirty="0">
                <a:latin typeface="Arial" panose="020B0604020202020204" pitchFamily="34" charset="0"/>
                <a:cs typeface="Arial" panose="020B0604020202020204" pitchFamily="34" charset="0"/>
              </a:rPr>
              <a:t> </a:t>
            </a:r>
            <a:r>
              <a:rPr sz="2800" spc="80" dirty="0">
                <a:latin typeface="Arial" panose="020B0604020202020204" pitchFamily="34" charset="0"/>
                <a:cs typeface="Arial" panose="020B0604020202020204" pitchFamily="34" charset="0"/>
              </a:rPr>
              <a:t>users</a:t>
            </a:r>
            <a:r>
              <a:rPr sz="2800" spc="-165"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to </a:t>
            </a:r>
            <a:r>
              <a:rPr sz="2800" spc="-105" dirty="0">
                <a:latin typeface="Arial" panose="020B0604020202020204" pitchFamily="34" charset="0"/>
                <a:cs typeface="Arial" panose="020B0604020202020204" pitchFamily="34" charset="0"/>
              </a:rPr>
              <a:t>store,</a:t>
            </a:r>
            <a:r>
              <a:rPr sz="2800" spc="-135" dirty="0">
                <a:latin typeface="Arial" panose="020B0604020202020204" pitchFamily="34" charset="0"/>
                <a:cs typeface="Arial" panose="020B0604020202020204" pitchFamily="34" charset="0"/>
              </a:rPr>
              <a:t> </a:t>
            </a:r>
            <a:r>
              <a:rPr sz="2800" spc="-165" dirty="0">
                <a:latin typeface="Arial" panose="020B0604020202020204" pitchFamily="34" charset="0"/>
                <a:cs typeface="Arial" panose="020B0604020202020204" pitchFamily="34" charset="0"/>
              </a:rPr>
              <a:t>retrieve,</a:t>
            </a:r>
            <a:r>
              <a:rPr sz="2800" spc="-130" dirty="0">
                <a:latin typeface="Arial" panose="020B0604020202020204" pitchFamily="34" charset="0"/>
                <a:cs typeface="Arial" panose="020B0604020202020204" pitchFamily="34" charset="0"/>
              </a:rPr>
              <a:t> </a:t>
            </a:r>
            <a:r>
              <a:rPr sz="2800" spc="-85" dirty="0">
                <a:latin typeface="Arial" panose="020B0604020202020204" pitchFamily="34" charset="0"/>
                <a:cs typeface="Arial" panose="020B0604020202020204" pitchFamily="34" charset="0"/>
              </a:rPr>
              <a:t>modify,</a:t>
            </a:r>
            <a:r>
              <a:rPr sz="2800" spc="-13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and</a:t>
            </a:r>
            <a:r>
              <a:rPr sz="2800" spc="-150" dirty="0">
                <a:latin typeface="Arial" panose="020B0604020202020204" pitchFamily="34" charset="0"/>
                <a:cs typeface="Arial" panose="020B0604020202020204" pitchFamily="34" charset="0"/>
              </a:rPr>
              <a:t> </a:t>
            </a:r>
            <a:r>
              <a:rPr sz="2800" spc="-100" dirty="0">
                <a:latin typeface="Arial" panose="020B0604020202020204" pitchFamily="34" charset="0"/>
                <a:cs typeface="Arial" panose="020B0604020202020204" pitchFamily="34" charset="0"/>
              </a:rPr>
              <a:t>delete</a:t>
            </a:r>
            <a:r>
              <a:rPr sz="2800" spc="-13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data.</a:t>
            </a:r>
            <a:endParaRPr sz="2800" dirty="0">
              <a:latin typeface="Arial" panose="020B0604020202020204" pitchFamily="34" charset="0"/>
              <a:cs typeface="Arial" panose="020B0604020202020204" pitchFamily="34" charset="0"/>
            </a:endParaRPr>
          </a:p>
          <a:p>
            <a:pPr>
              <a:lnSpc>
                <a:spcPct val="100000"/>
              </a:lnSpc>
              <a:spcBef>
                <a:spcPts val="310"/>
              </a:spcBef>
            </a:pPr>
            <a:endParaRPr sz="2800" dirty="0">
              <a:latin typeface="Arial" panose="020B0604020202020204" pitchFamily="34" charset="0"/>
              <a:cs typeface="Arial" panose="020B0604020202020204" pitchFamily="34" charset="0"/>
            </a:endParaRPr>
          </a:p>
          <a:p>
            <a:pPr marL="12700" marR="90170" indent="548005">
              <a:lnSpc>
                <a:spcPts val="3779"/>
              </a:lnSpc>
              <a:buFont typeface="Arial"/>
              <a:buChar char="•"/>
              <a:tabLst>
                <a:tab pos="560705" algn="l"/>
              </a:tabLst>
            </a:pPr>
            <a:r>
              <a:rPr sz="2800" spc="-70" dirty="0">
                <a:latin typeface="Arial" panose="020B0604020202020204" pitchFamily="34" charset="0"/>
                <a:cs typeface="Arial" panose="020B0604020202020204" pitchFamily="34" charset="0"/>
              </a:rPr>
              <a:t>With</a:t>
            </a:r>
            <a:r>
              <a:rPr sz="2800" spc="-145" dirty="0">
                <a:latin typeface="Arial" panose="020B0604020202020204" pitchFamily="34" charset="0"/>
                <a:cs typeface="Arial" panose="020B0604020202020204" pitchFamily="34" charset="0"/>
              </a:rPr>
              <a:t> </a:t>
            </a:r>
            <a:r>
              <a:rPr sz="2800" spc="-105" dirty="0">
                <a:latin typeface="Arial" panose="020B0604020202020204" pitchFamily="34" charset="0"/>
                <a:cs typeface="Arial" panose="020B0604020202020204" pitchFamily="34" charset="0"/>
              </a:rPr>
              <a:t>the</a:t>
            </a:r>
            <a:r>
              <a:rPr sz="2800" spc="-135" dirty="0">
                <a:latin typeface="Arial" panose="020B0604020202020204" pitchFamily="34" charset="0"/>
                <a:cs typeface="Arial" panose="020B0604020202020204" pitchFamily="34" charset="0"/>
              </a:rPr>
              <a:t> </a:t>
            </a:r>
            <a:r>
              <a:rPr sz="2800" spc="-60" dirty="0">
                <a:latin typeface="Arial" panose="020B0604020202020204" pitchFamily="34" charset="0"/>
                <a:cs typeface="Arial" panose="020B0604020202020204" pitchFamily="34" charset="0"/>
              </a:rPr>
              <a:t>help</a:t>
            </a:r>
            <a:r>
              <a:rPr sz="2800" spc="-13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of</a:t>
            </a:r>
            <a:r>
              <a:rPr sz="2800" spc="-135" dirty="0">
                <a:latin typeface="Arial" panose="020B0604020202020204" pitchFamily="34" charset="0"/>
                <a:cs typeface="Arial" panose="020B0604020202020204" pitchFamily="34" charset="0"/>
              </a:rPr>
              <a:t> </a:t>
            </a:r>
            <a:r>
              <a:rPr sz="2800" spc="155" dirty="0">
                <a:latin typeface="Arial" panose="020B0604020202020204" pitchFamily="34" charset="0"/>
                <a:cs typeface="Arial" panose="020B0604020202020204" pitchFamily="34" charset="0"/>
              </a:rPr>
              <a:t>SQL</a:t>
            </a:r>
            <a:r>
              <a:rPr sz="2800" spc="-13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we</a:t>
            </a:r>
            <a:r>
              <a:rPr sz="2800" spc="-135" dirty="0">
                <a:latin typeface="Arial" panose="020B0604020202020204" pitchFamily="34" charset="0"/>
                <a:cs typeface="Arial" panose="020B0604020202020204" pitchFamily="34" charset="0"/>
              </a:rPr>
              <a:t> </a:t>
            </a:r>
            <a:r>
              <a:rPr sz="2800" spc="-130" dirty="0">
                <a:latin typeface="Arial" panose="020B0604020202020204" pitchFamily="34" charset="0"/>
                <a:cs typeface="Arial" panose="020B0604020202020204" pitchFamily="34" charset="0"/>
              </a:rPr>
              <a:t>will</a:t>
            </a:r>
            <a:r>
              <a:rPr sz="2800" spc="-165" dirty="0">
                <a:latin typeface="Arial" panose="020B0604020202020204" pitchFamily="34" charset="0"/>
                <a:cs typeface="Arial" panose="020B0604020202020204" pitchFamily="34" charset="0"/>
              </a:rPr>
              <a:t> </a:t>
            </a:r>
            <a:r>
              <a:rPr sz="2800" spc="-70" dirty="0">
                <a:latin typeface="Arial" panose="020B0604020202020204" pitchFamily="34" charset="0"/>
                <a:cs typeface="Arial" panose="020B0604020202020204" pitchFamily="34" charset="0"/>
              </a:rPr>
              <a:t>create</a:t>
            </a:r>
            <a:r>
              <a:rPr sz="2800" spc="-135" dirty="0">
                <a:latin typeface="Arial" panose="020B0604020202020204" pitchFamily="34" charset="0"/>
                <a:cs typeface="Arial" panose="020B0604020202020204" pitchFamily="34" charset="0"/>
              </a:rPr>
              <a:t> </a:t>
            </a:r>
            <a:r>
              <a:rPr sz="2800" spc="-105" dirty="0">
                <a:latin typeface="Arial" panose="020B0604020202020204" pitchFamily="34" charset="0"/>
                <a:cs typeface="Arial" panose="020B0604020202020204" pitchFamily="34" charset="0"/>
              </a:rPr>
              <a:t>the</a:t>
            </a:r>
            <a:r>
              <a:rPr sz="2800" spc="-13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database</a:t>
            </a:r>
            <a:r>
              <a:rPr sz="2800" spc="-16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and</a:t>
            </a:r>
            <a:r>
              <a:rPr sz="2800" spc="-135" dirty="0">
                <a:latin typeface="Arial" panose="020B0604020202020204" pitchFamily="34" charset="0"/>
                <a:cs typeface="Arial" panose="020B0604020202020204" pitchFamily="34" charset="0"/>
              </a:rPr>
              <a:t> </a:t>
            </a:r>
            <a:r>
              <a:rPr sz="2800" spc="-20" dirty="0">
                <a:latin typeface="Arial" panose="020B0604020202020204" pitchFamily="34" charset="0"/>
                <a:cs typeface="Arial" panose="020B0604020202020204" pitchFamily="34" charset="0"/>
              </a:rPr>
              <a:t>help </a:t>
            </a:r>
            <a:r>
              <a:rPr sz="2800" spc="-105" dirty="0">
                <a:latin typeface="Arial" panose="020B0604020202020204" pitchFamily="34" charset="0"/>
                <a:cs typeface="Arial" panose="020B0604020202020204" pitchFamily="34" charset="0"/>
              </a:rPr>
              <a:t>the</a:t>
            </a:r>
            <a:r>
              <a:rPr sz="2800" spc="-14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bank</a:t>
            </a:r>
            <a:r>
              <a:rPr sz="2800" spc="-165" dirty="0">
                <a:latin typeface="Arial" panose="020B0604020202020204" pitchFamily="34" charset="0"/>
                <a:cs typeface="Arial" panose="020B0604020202020204" pitchFamily="34" charset="0"/>
              </a:rPr>
              <a:t> </a:t>
            </a:r>
            <a:r>
              <a:rPr sz="2800" spc="-50" dirty="0">
                <a:latin typeface="Arial" panose="020B0604020202020204" pitchFamily="34" charset="0"/>
                <a:cs typeface="Arial" panose="020B0604020202020204" pitchFamily="34" charset="0"/>
              </a:rPr>
              <a:t>to</a:t>
            </a:r>
            <a:r>
              <a:rPr sz="2800" spc="-145" dirty="0">
                <a:latin typeface="Arial" panose="020B0604020202020204" pitchFamily="34" charset="0"/>
                <a:cs typeface="Arial" panose="020B0604020202020204" pitchFamily="34" charset="0"/>
              </a:rPr>
              <a:t> </a:t>
            </a:r>
            <a:r>
              <a:rPr sz="2800" spc="-125" dirty="0">
                <a:latin typeface="Arial" panose="020B0604020202020204" pitchFamily="34" charset="0"/>
                <a:cs typeface="Arial" panose="020B0604020202020204" pitchFamily="34" charset="0"/>
              </a:rPr>
              <a:t>retrieve</a:t>
            </a:r>
            <a:r>
              <a:rPr sz="2800" spc="-145" dirty="0">
                <a:latin typeface="Arial" panose="020B0604020202020204" pitchFamily="34" charset="0"/>
                <a:cs typeface="Arial" panose="020B0604020202020204" pitchFamily="34" charset="0"/>
              </a:rPr>
              <a:t> </a:t>
            </a:r>
            <a:r>
              <a:rPr sz="2800" spc="-105" dirty="0">
                <a:latin typeface="Arial" panose="020B0604020202020204" pitchFamily="34" charset="0"/>
                <a:cs typeface="Arial" panose="020B0604020202020204" pitchFamily="34" charset="0"/>
              </a:rPr>
              <a:t>the</a:t>
            </a:r>
            <a:r>
              <a:rPr sz="2800" spc="-145"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data</a:t>
            </a:r>
            <a:r>
              <a:rPr sz="2800" spc="-175" dirty="0">
                <a:latin typeface="Arial" panose="020B0604020202020204" pitchFamily="34" charset="0"/>
                <a:cs typeface="Arial" panose="020B0604020202020204" pitchFamily="34" charset="0"/>
              </a:rPr>
              <a:t> </a:t>
            </a:r>
            <a:r>
              <a:rPr sz="2800" spc="-70" dirty="0">
                <a:latin typeface="Arial" panose="020B0604020202020204" pitchFamily="34" charset="0"/>
                <a:cs typeface="Arial" panose="020B0604020202020204" pitchFamily="34" charset="0"/>
              </a:rPr>
              <a:t>in</a:t>
            </a:r>
            <a:r>
              <a:rPr sz="2800" spc="-15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one</a:t>
            </a:r>
            <a:r>
              <a:rPr sz="2800" spc="-13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click.</a:t>
            </a:r>
            <a:endParaRPr sz="2800" dirty="0">
              <a:latin typeface="Arial" panose="020B0604020202020204" pitchFamily="34" charset="0"/>
              <a:cs typeface="Arial" panose="020B0604020202020204" pitchFamily="34" charset="0"/>
            </a:endParaRPr>
          </a:p>
        </p:txBody>
      </p:sp>
      <p:grpSp>
        <p:nvGrpSpPr>
          <p:cNvPr id="5" name="object 5"/>
          <p:cNvGrpSpPr/>
          <p:nvPr/>
        </p:nvGrpSpPr>
        <p:grpSpPr>
          <a:xfrm>
            <a:off x="0" y="6400798"/>
            <a:ext cx="12192000" cy="361315"/>
            <a:chOff x="0" y="6400798"/>
            <a:chExt cx="12192000" cy="361315"/>
          </a:xfrm>
        </p:grpSpPr>
        <p:sp>
          <p:nvSpPr>
            <p:cNvPr id="6" name="object 6"/>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7" name="object 7"/>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8" name="object 8"/>
          <p:cNvSpPr/>
          <p:nvPr/>
        </p:nvSpPr>
        <p:spPr>
          <a:xfrm>
            <a:off x="11516868" y="131063"/>
            <a:ext cx="675640" cy="754380"/>
          </a:xfrm>
          <a:custGeom>
            <a:avLst/>
            <a:gdLst/>
            <a:ahLst/>
            <a:cxnLst/>
            <a:rect l="l" t="t" r="r" b="b"/>
            <a:pathLst>
              <a:path w="675640" h="754380">
                <a:moveTo>
                  <a:pt x="675131" y="0"/>
                </a:moveTo>
                <a:lnTo>
                  <a:pt x="0" y="0"/>
                </a:lnTo>
                <a:lnTo>
                  <a:pt x="675131" y="754379"/>
                </a:lnTo>
                <a:lnTo>
                  <a:pt x="675131" y="0"/>
                </a:lnTo>
                <a:close/>
              </a:path>
            </a:pathLst>
          </a:custGeom>
          <a:solidFill>
            <a:srgbClr val="FF9900"/>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851" y="397383"/>
            <a:ext cx="567690" cy="559435"/>
          </a:xfrm>
          <a:prstGeom prst="rect">
            <a:avLst/>
          </a:prstGeom>
        </p:spPr>
        <p:txBody>
          <a:bodyPr vert="horz" wrap="square" lIns="0" tIns="0" rIns="0" bIns="0" rtlCol="0">
            <a:spAutoFit/>
          </a:bodyPr>
          <a:lstStyle/>
          <a:p>
            <a:pPr>
              <a:lnSpc>
                <a:spcPts val="4185"/>
              </a:lnSpc>
            </a:pPr>
            <a:r>
              <a:rPr sz="4400" b="0" spc="-25" dirty="0">
                <a:latin typeface="Calibri Light"/>
                <a:cs typeface="Calibri Light"/>
              </a:rPr>
              <a:t>ne</a:t>
            </a:r>
            <a:endParaRPr sz="4400">
              <a:latin typeface="Calibri Light"/>
              <a:cs typeface="Calibri Light"/>
            </a:endParaRPr>
          </a:p>
        </p:txBody>
      </p:sp>
      <p:sp>
        <p:nvSpPr>
          <p:cNvPr id="3" name="object 3"/>
          <p:cNvSpPr txBox="1"/>
          <p:nvPr/>
        </p:nvSpPr>
        <p:spPr>
          <a:xfrm>
            <a:off x="826719" y="1804796"/>
            <a:ext cx="8751570" cy="2449388"/>
          </a:xfrm>
          <a:prstGeom prst="rect">
            <a:avLst/>
          </a:prstGeom>
        </p:spPr>
        <p:txBody>
          <a:bodyPr vert="horz" wrap="square" lIns="0" tIns="12700" rIns="0" bIns="0" rtlCol="0">
            <a:spAutoFit/>
          </a:bodyPr>
          <a:lstStyle/>
          <a:p>
            <a:pPr marL="461645" indent="-448945">
              <a:lnSpc>
                <a:spcPct val="100000"/>
              </a:lnSpc>
              <a:spcBef>
                <a:spcPts val="100"/>
              </a:spcBef>
              <a:buAutoNum type="arabicPeriod"/>
              <a:tabLst>
                <a:tab pos="461645" algn="l"/>
              </a:tabLst>
            </a:pPr>
            <a:r>
              <a:rPr sz="2800" i="1" dirty="0">
                <a:latin typeface="Arial" panose="020B0604020202020204" pitchFamily="34" charset="0"/>
                <a:cs typeface="Arial" panose="020B0604020202020204" pitchFamily="34" charset="0"/>
              </a:rPr>
              <a:t>Organize</a:t>
            </a:r>
            <a:r>
              <a:rPr sz="2800" i="1" spc="-50"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the</a:t>
            </a:r>
            <a:r>
              <a:rPr sz="2800" i="1" spc="-45"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Data</a:t>
            </a:r>
            <a:r>
              <a:rPr sz="2800" i="1" spc="-60"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in</a:t>
            </a:r>
            <a:r>
              <a:rPr sz="2800" i="1" spc="-50" dirty="0">
                <a:latin typeface="Arial" panose="020B0604020202020204" pitchFamily="34" charset="0"/>
                <a:cs typeface="Arial" panose="020B0604020202020204" pitchFamily="34" charset="0"/>
              </a:rPr>
              <a:t> </a:t>
            </a:r>
            <a:r>
              <a:rPr sz="2800" i="1" spc="-10" dirty="0">
                <a:latin typeface="Arial" panose="020B0604020202020204" pitchFamily="34" charset="0"/>
                <a:cs typeface="Arial" panose="020B0604020202020204" pitchFamily="34" charset="0"/>
              </a:rPr>
              <a:t>Database.</a:t>
            </a:r>
            <a:endParaRPr sz="2800" dirty="0">
              <a:latin typeface="Arial" panose="020B0604020202020204" pitchFamily="34" charset="0"/>
              <a:cs typeface="Arial" panose="020B0604020202020204" pitchFamily="34" charset="0"/>
            </a:endParaRPr>
          </a:p>
          <a:p>
            <a:pPr>
              <a:lnSpc>
                <a:spcPct val="100000"/>
              </a:lnSpc>
              <a:spcBef>
                <a:spcPts val="1065"/>
              </a:spcBef>
              <a:buFont typeface="Calibri"/>
              <a:buAutoNum type="arabicPeriod"/>
            </a:pPr>
            <a:endParaRPr sz="2800" dirty="0">
              <a:latin typeface="Arial" panose="020B0604020202020204" pitchFamily="34" charset="0"/>
              <a:cs typeface="Arial" panose="020B0604020202020204" pitchFamily="34" charset="0"/>
            </a:endParaRPr>
          </a:p>
          <a:p>
            <a:pPr marL="461645" indent="-448945">
              <a:lnSpc>
                <a:spcPct val="100000"/>
              </a:lnSpc>
              <a:buAutoNum type="arabicPeriod"/>
              <a:tabLst>
                <a:tab pos="461645" algn="l"/>
              </a:tabLst>
            </a:pPr>
            <a:r>
              <a:rPr sz="2800" i="1" dirty="0">
                <a:latin typeface="Arial" panose="020B0604020202020204" pitchFamily="34" charset="0"/>
                <a:cs typeface="Arial" panose="020B0604020202020204" pitchFamily="34" charset="0"/>
              </a:rPr>
              <a:t>Establish</a:t>
            </a:r>
            <a:r>
              <a:rPr sz="2800" i="1" spc="-135"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Connection</a:t>
            </a:r>
            <a:r>
              <a:rPr sz="2800" i="1" spc="-130"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between</a:t>
            </a:r>
            <a:r>
              <a:rPr sz="2800" i="1" spc="-110" dirty="0">
                <a:latin typeface="Arial" panose="020B0604020202020204" pitchFamily="34" charset="0"/>
                <a:cs typeface="Arial" panose="020B0604020202020204" pitchFamily="34" charset="0"/>
              </a:rPr>
              <a:t> </a:t>
            </a:r>
            <a:r>
              <a:rPr sz="2800" i="1" spc="-20" dirty="0">
                <a:latin typeface="Arial" panose="020B0604020202020204" pitchFamily="34" charset="0"/>
                <a:cs typeface="Arial" panose="020B0604020202020204" pitchFamily="34" charset="0"/>
              </a:rPr>
              <a:t>Various</a:t>
            </a:r>
            <a:r>
              <a:rPr sz="2800" i="1" spc="-135" dirty="0">
                <a:latin typeface="Arial" panose="020B0604020202020204" pitchFamily="34" charset="0"/>
                <a:cs typeface="Arial" panose="020B0604020202020204" pitchFamily="34" charset="0"/>
              </a:rPr>
              <a:t> </a:t>
            </a:r>
            <a:r>
              <a:rPr sz="2800" i="1" spc="-10" dirty="0">
                <a:latin typeface="Arial" panose="020B0604020202020204" pitchFamily="34" charset="0"/>
                <a:cs typeface="Arial" panose="020B0604020202020204" pitchFamily="34" charset="0"/>
              </a:rPr>
              <a:t>Fields.</a:t>
            </a:r>
            <a:endParaRPr sz="2800" dirty="0">
              <a:latin typeface="Arial" panose="020B0604020202020204" pitchFamily="34" charset="0"/>
              <a:cs typeface="Arial" panose="020B0604020202020204" pitchFamily="34" charset="0"/>
            </a:endParaRPr>
          </a:p>
          <a:p>
            <a:pPr>
              <a:lnSpc>
                <a:spcPct val="100000"/>
              </a:lnSpc>
              <a:spcBef>
                <a:spcPts val="1055"/>
              </a:spcBef>
              <a:buFont typeface="Calibri"/>
              <a:buAutoNum type="arabicPeriod"/>
            </a:pPr>
            <a:endParaRPr sz="2800" dirty="0">
              <a:latin typeface="Arial" panose="020B0604020202020204" pitchFamily="34" charset="0"/>
              <a:cs typeface="Arial" panose="020B0604020202020204" pitchFamily="34" charset="0"/>
            </a:endParaRPr>
          </a:p>
          <a:p>
            <a:pPr marL="461645" indent="-448945">
              <a:lnSpc>
                <a:spcPct val="100000"/>
              </a:lnSpc>
              <a:buAutoNum type="arabicPeriod"/>
              <a:tabLst>
                <a:tab pos="461645" algn="l"/>
              </a:tabLst>
            </a:pPr>
            <a:r>
              <a:rPr sz="2800" i="1" dirty="0">
                <a:latin typeface="Arial" panose="020B0604020202020204" pitchFamily="34" charset="0"/>
                <a:cs typeface="Arial" panose="020B0604020202020204" pitchFamily="34" charset="0"/>
              </a:rPr>
              <a:t>Creating</a:t>
            </a:r>
            <a:r>
              <a:rPr sz="2800" i="1" spc="-60"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Views</a:t>
            </a:r>
            <a:r>
              <a:rPr sz="2800" i="1" spc="-60"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to</a:t>
            </a:r>
            <a:r>
              <a:rPr sz="2800" i="1" spc="-60"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easily</a:t>
            </a:r>
            <a:r>
              <a:rPr sz="2800" i="1" spc="-60"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access</a:t>
            </a:r>
            <a:r>
              <a:rPr sz="2800" i="1" spc="-55" dirty="0">
                <a:latin typeface="Arial" panose="020B0604020202020204" pitchFamily="34" charset="0"/>
                <a:cs typeface="Arial" panose="020B0604020202020204" pitchFamily="34" charset="0"/>
              </a:rPr>
              <a:t> </a:t>
            </a:r>
            <a:r>
              <a:rPr sz="2800" i="1" dirty="0">
                <a:latin typeface="Arial" panose="020B0604020202020204" pitchFamily="34" charset="0"/>
                <a:cs typeface="Arial" panose="020B0604020202020204" pitchFamily="34" charset="0"/>
              </a:rPr>
              <a:t>the</a:t>
            </a:r>
            <a:r>
              <a:rPr sz="2800" i="1" spc="-60" dirty="0">
                <a:latin typeface="Arial" panose="020B0604020202020204" pitchFamily="34" charset="0"/>
                <a:cs typeface="Arial" panose="020B0604020202020204" pitchFamily="34" charset="0"/>
              </a:rPr>
              <a:t> </a:t>
            </a:r>
            <a:r>
              <a:rPr sz="2800" i="1" spc="-10" dirty="0">
                <a:latin typeface="Arial" panose="020B0604020202020204" pitchFamily="34" charset="0"/>
                <a:cs typeface="Arial" panose="020B0604020202020204" pitchFamily="34" charset="0"/>
              </a:rPr>
              <a:t>data.</a:t>
            </a:r>
            <a:endParaRPr sz="2800" dirty="0">
              <a:latin typeface="Arial" panose="020B0604020202020204" pitchFamily="34" charset="0"/>
              <a:cs typeface="Arial" panose="020B0604020202020204" pitchFamily="34" charset="0"/>
            </a:endParaRPr>
          </a:p>
        </p:txBody>
      </p:sp>
      <p:sp>
        <p:nvSpPr>
          <p:cNvPr id="4" name="object 4"/>
          <p:cNvSpPr/>
          <p:nvPr/>
        </p:nvSpPr>
        <p:spPr>
          <a:xfrm>
            <a:off x="0" y="36576"/>
            <a:ext cx="12178665" cy="1126490"/>
          </a:xfrm>
          <a:custGeom>
            <a:avLst/>
            <a:gdLst/>
            <a:ahLst/>
            <a:cxnLst/>
            <a:rect l="l" t="t" r="r" b="b"/>
            <a:pathLst>
              <a:path w="12178665" h="1126490">
                <a:moveTo>
                  <a:pt x="12178284" y="0"/>
                </a:moveTo>
                <a:lnTo>
                  <a:pt x="0" y="0"/>
                </a:lnTo>
                <a:lnTo>
                  <a:pt x="0" y="1126236"/>
                </a:lnTo>
                <a:lnTo>
                  <a:pt x="12178284" y="1126236"/>
                </a:lnTo>
                <a:lnTo>
                  <a:pt x="12178284" y="0"/>
                </a:lnTo>
                <a:close/>
              </a:path>
            </a:pathLst>
          </a:custGeom>
          <a:solidFill>
            <a:srgbClr val="FF6A0D"/>
          </a:solidFill>
        </p:spPr>
        <p:txBody>
          <a:bodyPr wrap="square" lIns="0" tIns="0" rIns="0" bIns="0" rtlCol="0"/>
          <a:lstStyle/>
          <a:p>
            <a:endParaRPr/>
          </a:p>
        </p:txBody>
      </p:sp>
      <p:sp>
        <p:nvSpPr>
          <p:cNvPr id="5" name="object 5"/>
          <p:cNvSpPr txBox="1">
            <a:spLocks noGrp="1"/>
          </p:cNvSpPr>
          <p:nvPr>
            <p:ph type="title"/>
          </p:nvPr>
        </p:nvSpPr>
        <p:spPr>
          <a:xfrm>
            <a:off x="696264" y="282067"/>
            <a:ext cx="11267136" cy="671080"/>
          </a:xfrm>
          <a:prstGeom prst="rect">
            <a:avLst/>
          </a:prstGeom>
        </p:spPr>
        <p:txBody>
          <a:bodyPr vert="horz" wrap="square" lIns="0" tIns="54990" rIns="0" bIns="0" rtlCol="0">
            <a:spAutoFit/>
          </a:bodyPr>
          <a:lstStyle/>
          <a:p>
            <a:pPr marL="12700" algn="ctr">
              <a:lnSpc>
                <a:spcPct val="100000"/>
              </a:lnSpc>
              <a:spcBef>
                <a:spcPts val="95"/>
              </a:spcBef>
            </a:pPr>
            <a:r>
              <a:rPr spc="-10" dirty="0"/>
              <a:t>Proposed</a:t>
            </a:r>
            <a:r>
              <a:rPr spc="-285" dirty="0"/>
              <a:t> </a:t>
            </a:r>
            <a:r>
              <a:rPr spc="-20" dirty="0"/>
              <a:t>Solution</a:t>
            </a:r>
          </a:p>
        </p:txBody>
      </p:sp>
      <p:grpSp>
        <p:nvGrpSpPr>
          <p:cNvPr id="6" name="object 6"/>
          <p:cNvGrpSpPr/>
          <p:nvPr/>
        </p:nvGrpSpPr>
        <p:grpSpPr>
          <a:xfrm>
            <a:off x="0" y="6400798"/>
            <a:ext cx="12192000" cy="361315"/>
            <a:chOff x="0" y="6400798"/>
            <a:chExt cx="12192000" cy="361315"/>
          </a:xfrm>
        </p:grpSpPr>
        <p:sp>
          <p:nvSpPr>
            <p:cNvPr id="7" name="object 7"/>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8" name="object 8"/>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9" name="object 9"/>
          <p:cNvSpPr/>
          <p:nvPr/>
        </p:nvSpPr>
        <p:spPr>
          <a:xfrm>
            <a:off x="11516868" y="131063"/>
            <a:ext cx="675640" cy="754380"/>
          </a:xfrm>
          <a:custGeom>
            <a:avLst/>
            <a:gdLst/>
            <a:ahLst/>
            <a:cxnLst/>
            <a:rect l="l" t="t" r="r" b="b"/>
            <a:pathLst>
              <a:path w="675640" h="754380">
                <a:moveTo>
                  <a:pt x="675131" y="0"/>
                </a:moveTo>
                <a:lnTo>
                  <a:pt x="0" y="0"/>
                </a:lnTo>
                <a:lnTo>
                  <a:pt x="675131" y="754379"/>
                </a:lnTo>
                <a:lnTo>
                  <a:pt x="675131" y="0"/>
                </a:lnTo>
                <a:close/>
              </a:path>
            </a:pathLst>
          </a:custGeom>
          <a:solidFill>
            <a:srgbClr val="FF9900"/>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4762"/>
            <a:ext cx="12197080" cy="994410"/>
            <a:chOff x="-4762" y="-4762"/>
            <a:chExt cx="12197080" cy="994410"/>
          </a:xfrm>
        </p:grpSpPr>
        <p:sp>
          <p:nvSpPr>
            <p:cNvPr id="3" name="object 3"/>
            <p:cNvSpPr/>
            <p:nvPr/>
          </p:nvSpPr>
          <p:spPr>
            <a:xfrm>
              <a:off x="0" y="0"/>
              <a:ext cx="12192000" cy="984885"/>
            </a:xfrm>
            <a:custGeom>
              <a:avLst/>
              <a:gdLst/>
              <a:ahLst/>
              <a:cxnLst/>
              <a:rect l="l" t="t" r="r" b="b"/>
              <a:pathLst>
                <a:path w="12192000" h="984885">
                  <a:moveTo>
                    <a:pt x="0" y="984503"/>
                  </a:moveTo>
                  <a:lnTo>
                    <a:pt x="12192000" y="984503"/>
                  </a:lnTo>
                  <a:lnTo>
                    <a:pt x="12192000" y="0"/>
                  </a:lnTo>
                  <a:lnTo>
                    <a:pt x="0" y="0"/>
                  </a:lnTo>
                  <a:lnTo>
                    <a:pt x="0" y="984503"/>
                  </a:lnTo>
                  <a:close/>
                </a:path>
              </a:pathLst>
            </a:custGeom>
            <a:solidFill>
              <a:srgbClr val="FF6A0D"/>
            </a:solidFill>
          </p:spPr>
          <p:txBody>
            <a:bodyPr wrap="square" lIns="0" tIns="0" rIns="0" bIns="0" rtlCol="0"/>
            <a:lstStyle/>
            <a:p>
              <a:endParaRPr/>
            </a:p>
          </p:txBody>
        </p:sp>
        <p:sp>
          <p:nvSpPr>
            <p:cNvPr id="4" name="object 4"/>
            <p:cNvSpPr/>
            <p:nvPr/>
          </p:nvSpPr>
          <p:spPr>
            <a:xfrm>
              <a:off x="0" y="0"/>
              <a:ext cx="0" cy="984885"/>
            </a:xfrm>
            <a:custGeom>
              <a:avLst/>
              <a:gdLst/>
              <a:ahLst/>
              <a:cxnLst/>
              <a:rect l="l" t="t" r="r" b="b"/>
              <a:pathLst>
                <a:path h="984885">
                  <a:moveTo>
                    <a:pt x="0" y="0"/>
                  </a:moveTo>
                  <a:lnTo>
                    <a:pt x="0" y="984503"/>
                  </a:lnTo>
                </a:path>
              </a:pathLst>
            </a:custGeom>
            <a:ln w="9525">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696263" y="282067"/>
            <a:ext cx="11412845" cy="627736"/>
          </a:xfrm>
          <a:prstGeom prst="rect">
            <a:avLst/>
          </a:prstGeom>
        </p:spPr>
        <p:txBody>
          <a:bodyPr vert="horz" wrap="square" lIns="0" tIns="12065" rIns="0" bIns="0" rtlCol="0">
            <a:spAutoFit/>
          </a:bodyPr>
          <a:lstStyle/>
          <a:p>
            <a:pPr marL="26034" algn="ctr">
              <a:lnSpc>
                <a:spcPct val="100000"/>
              </a:lnSpc>
              <a:spcBef>
                <a:spcPts val="95"/>
              </a:spcBef>
            </a:pPr>
            <a:r>
              <a:rPr spc="-10" dirty="0"/>
              <a:t>Conclusion</a:t>
            </a:r>
          </a:p>
        </p:txBody>
      </p:sp>
      <p:sp>
        <p:nvSpPr>
          <p:cNvPr id="6" name="object 6"/>
          <p:cNvSpPr txBox="1"/>
          <p:nvPr/>
        </p:nvSpPr>
        <p:spPr>
          <a:xfrm>
            <a:off x="366471" y="1319530"/>
            <a:ext cx="11412855" cy="5090817"/>
          </a:xfrm>
          <a:prstGeom prst="rect">
            <a:avLst/>
          </a:prstGeom>
        </p:spPr>
        <p:txBody>
          <a:bodyPr vert="horz" wrap="square" lIns="0" tIns="13970" rIns="0" bIns="0" rtlCol="0">
            <a:spAutoFit/>
          </a:bodyPr>
          <a:lstStyle/>
          <a:p>
            <a:pPr marL="12700" marR="5080" indent="368300">
              <a:lnSpc>
                <a:spcPct val="99800"/>
              </a:lnSpc>
              <a:spcBef>
                <a:spcPts val="110"/>
              </a:spcBef>
              <a:buFont typeface="Arial"/>
              <a:buChar char="•"/>
              <a:tabLst>
                <a:tab pos="381000" algn="l"/>
              </a:tabLst>
            </a:pPr>
            <a:r>
              <a:rPr sz="2800" spc="155" dirty="0">
                <a:latin typeface="Arial" panose="020B0604020202020204" pitchFamily="34" charset="0"/>
                <a:cs typeface="Arial" panose="020B0604020202020204" pitchFamily="34" charset="0"/>
              </a:rPr>
              <a:t>SQL</a:t>
            </a:r>
            <a:r>
              <a:rPr sz="2800" spc="-1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empowers</a:t>
            </a:r>
            <a:r>
              <a:rPr sz="2800" spc="-125" dirty="0">
                <a:latin typeface="Arial" panose="020B0604020202020204" pitchFamily="34" charset="0"/>
                <a:cs typeface="Arial" panose="020B0604020202020204" pitchFamily="34" charset="0"/>
              </a:rPr>
              <a:t> </a:t>
            </a:r>
            <a:r>
              <a:rPr sz="2800" spc="80" dirty="0">
                <a:latin typeface="Arial" panose="020B0604020202020204" pitchFamily="34" charset="0"/>
                <a:cs typeface="Arial" panose="020B0604020202020204" pitchFamily="34" charset="0"/>
              </a:rPr>
              <a:t>banks</a:t>
            </a:r>
            <a:r>
              <a:rPr sz="2800" spc="-114" dirty="0">
                <a:latin typeface="Arial" panose="020B0604020202020204" pitchFamily="34" charset="0"/>
                <a:cs typeface="Arial" panose="020B0604020202020204" pitchFamily="34" charset="0"/>
              </a:rPr>
              <a:t> </a:t>
            </a:r>
            <a:r>
              <a:rPr sz="2800" spc="-60" dirty="0">
                <a:latin typeface="Arial" panose="020B0604020202020204" pitchFamily="34" charset="0"/>
                <a:cs typeface="Arial" panose="020B0604020202020204" pitchFamily="34" charset="0"/>
              </a:rPr>
              <a:t>to</a:t>
            </a:r>
            <a:r>
              <a:rPr sz="2800" spc="-120" dirty="0">
                <a:latin typeface="Arial" panose="020B0604020202020204" pitchFamily="34" charset="0"/>
                <a:cs typeface="Arial" panose="020B0604020202020204" pitchFamily="34" charset="0"/>
              </a:rPr>
              <a:t> </a:t>
            </a:r>
            <a:r>
              <a:rPr sz="2800" spc="-90" dirty="0">
                <a:latin typeface="Arial" panose="020B0604020202020204" pitchFamily="34" charset="0"/>
                <a:cs typeface="Arial" panose="020B0604020202020204" pitchFamily="34" charset="0"/>
              </a:rPr>
              <a:t>efficiently</a:t>
            </a:r>
            <a:r>
              <a:rPr sz="2800" spc="-160" dirty="0">
                <a:latin typeface="Arial" panose="020B0604020202020204" pitchFamily="34" charset="0"/>
                <a:cs typeface="Arial" panose="020B0604020202020204" pitchFamily="34" charset="0"/>
              </a:rPr>
              <a:t> </a:t>
            </a:r>
            <a:r>
              <a:rPr sz="2800" spc="-105" dirty="0">
                <a:latin typeface="Arial" panose="020B0604020202020204" pitchFamily="34" charset="0"/>
                <a:cs typeface="Arial" panose="020B0604020202020204" pitchFamily="34" charset="0"/>
              </a:rPr>
              <a:t>store,</a:t>
            </a:r>
            <a:r>
              <a:rPr sz="2800" spc="-120" dirty="0">
                <a:latin typeface="Arial" panose="020B0604020202020204" pitchFamily="34" charset="0"/>
                <a:cs typeface="Arial" panose="020B0604020202020204" pitchFamily="34" charset="0"/>
              </a:rPr>
              <a:t> </a:t>
            </a:r>
            <a:r>
              <a:rPr sz="2800" spc="-165" dirty="0">
                <a:latin typeface="Arial" panose="020B0604020202020204" pitchFamily="34" charset="0"/>
                <a:cs typeface="Arial" panose="020B0604020202020204" pitchFamily="34" charset="0"/>
              </a:rPr>
              <a:t>retrieve,</a:t>
            </a:r>
            <a:r>
              <a:rPr sz="2800" spc="-114"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analyze </a:t>
            </a:r>
            <a:r>
              <a:rPr sz="2800" dirty="0">
                <a:latin typeface="Arial" panose="020B0604020202020204" pitchFamily="34" charset="0"/>
                <a:cs typeface="Arial" panose="020B0604020202020204" pitchFamily="34" charset="0"/>
              </a:rPr>
              <a:t>and</a:t>
            </a:r>
            <a:r>
              <a:rPr sz="2800" spc="-1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manage</a:t>
            </a:r>
            <a:r>
              <a:rPr sz="2800" spc="-95" dirty="0">
                <a:latin typeface="Arial" panose="020B0604020202020204" pitchFamily="34" charset="0"/>
                <a:cs typeface="Arial" panose="020B0604020202020204" pitchFamily="34" charset="0"/>
              </a:rPr>
              <a:t> </a:t>
            </a:r>
            <a:r>
              <a:rPr sz="2800" spc="-50" dirty="0">
                <a:latin typeface="Arial" panose="020B0604020202020204" pitchFamily="34" charset="0"/>
                <a:cs typeface="Arial" panose="020B0604020202020204" pitchFamily="34" charset="0"/>
              </a:rPr>
              <a:t>financial</a:t>
            </a:r>
            <a:r>
              <a:rPr sz="2800" spc="-130" dirty="0">
                <a:latin typeface="Arial" panose="020B0604020202020204" pitchFamily="34" charset="0"/>
                <a:cs typeface="Arial" panose="020B0604020202020204" pitchFamily="34" charset="0"/>
              </a:rPr>
              <a:t> </a:t>
            </a:r>
            <a:r>
              <a:rPr sz="2800" spc="-30" dirty="0">
                <a:latin typeface="Arial" panose="020B0604020202020204" pitchFamily="34" charset="0"/>
                <a:cs typeface="Arial" panose="020B0604020202020204" pitchFamily="34" charset="0"/>
              </a:rPr>
              <a:t>data</a:t>
            </a:r>
            <a:r>
              <a:rPr sz="2800" spc="-120"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enabling</a:t>
            </a:r>
            <a:r>
              <a:rPr sz="2800" spc="-105" dirty="0">
                <a:latin typeface="Arial" panose="020B0604020202020204" pitchFamily="34" charset="0"/>
                <a:cs typeface="Arial" panose="020B0604020202020204" pitchFamily="34" charset="0"/>
              </a:rPr>
              <a:t> </a:t>
            </a:r>
            <a:r>
              <a:rPr sz="2800" spc="-90" dirty="0">
                <a:latin typeface="Arial" panose="020B0604020202020204" pitchFamily="34" charset="0"/>
                <a:cs typeface="Arial" panose="020B0604020202020204" pitchFamily="34" charset="0"/>
              </a:rPr>
              <a:t>critical</a:t>
            </a:r>
            <a:r>
              <a:rPr sz="2800" spc="-10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banking</a:t>
            </a:r>
            <a:r>
              <a:rPr sz="2800" spc="-90"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operations, </a:t>
            </a:r>
            <a:r>
              <a:rPr sz="2800" dirty="0">
                <a:latin typeface="Arial" panose="020B0604020202020204" pitchFamily="34" charset="0"/>
                <a:cs typeface="Arial" panose="020B0604020202020204" pitchFamily="34" charset="0"/>
              </a:rPr>
              <a:t>risk</a:t>
            </a:r>
            <a:r>
              <a:rPr sz="2800" spc="-3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management</a:t>
            </a:r>
            <a:r>
              <a:rPr sz="2800" spc="-45" dirty="0">
                <a:latin typeface="Arial" panose="020B0604020202020204" pitchFamily="34" charset="0"/>
                <a:cs typeface="Arial" panose="020B0604020202020204" pitchFamily="34" charset="0"/>
              </a:rPr>
              <a:t> </a:t>
            </a:r>
            <a:r>
              <a:rPr sz="2800" spc="-100" dirty="0">
                <a:latin typeface="Arial" panose="020B0604020202020204" pitchFamily="34" charset="0"/>
                <a:cs typeface="Arial" panose="020B0604020202020204" pitchFamily="34" charset="0"/>
              </a:rPr>
              <a:t>,compliance,</a:t>
            </a:r>
            <a:r>
              <a:rPr sz="2800" spc="-7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customer</a:t>
            </a:r>
            <a:r>
              <a:rPr sz="2800" spc="-3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relationship </a:t>
            </a:r>
            <a:r>
              <a:rPr sz="2800" spc="-35" dirty="0">
                <a:latin typeface="Arial" panose="020B0604020202020204" pitchFamily="34" charset="0"/>
                <a:cs typeface="Arial" panose="020B0604020202020204" pitchFamily="34" charset="0"/>
              </a:rPr>
              <a:t>management,</a:t>
            </a:r>
            <a:r>
              <a:rPr sz="2800" spc="-5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and</a:t>
            </a:r>
            <a:r>
              <a:rPr sz="2800" spc="-65" dirty="0">
                <a:latin typeface="Arial" panose="020B0604020202020204" pitchFamily="34" charset="0"/>
                <a:cs typeface="Arial" panose="020B0604020202020204" pitchFamily="34" charset="0"/>
              </a:rPr>
              <a:t> </a:t>
            </a:r>
            <a:r>
              <a:rPr sz="2800" spc="-20" dirty="0">
                <a:latin typeface="Arial" panose="020B0604020202020204" pitchFamily="34" charset="0"/>
                <a:cs typeface="Arial" panose="020B0604020202020204" pitchFamily="34" charset="0"/>
              </a:rPr>
              <a:t>decision-</a:t>
            </a:r>
            <a:r>
              <a:rPr sz="2800" dirty="0">
                <a:latin typeface="Arial" panose="020B0604020202020204" pitchFamily="34" charset="0"/>
                <a:cs typeface="Arial" panose="020B0604020202020204" pitchFamily="34" charset="0"/>
              </a:rPr>
              <a:t>making</a:t>
            </a:r>
            <a:r>
              <a:rPr sz="2800" spc="-80" dirty="0">
                <a:latin typeface="Arial" panose="020B0604020202020204" pitchFamily="34" charset="0"/>
                <a:cs typeface="Arial" panose="020B0604020202020204" pitchFamily="34" charset="0"/>
              </a:rPr>
              <a:t> </a:t>
            </a:r>
            <a:r>
              <a:rPr sz="2800" spc="45" dirty="0">
                <a:latin typeface="Arial" panose="020B0604020202020204" pitchFamily="34" charset="0"/>
                <a:cs typeface="Arial" panose="020B0604020202020204" pitchFamily="34" charset="0"/>
              </a:rPr>
              <a:t>processes.</a:t>
            </a:r>
            <a:endParaRPr sz="2800" dirty="0">
              <a:latin typeface="Arial" panose="020B0604020202020204" pitchFamily="34" charset="0"/>
              <a:cs typeface="Arial" panose="020B0604020202020204" pitchFamily="34" charset="0"/>
            </a:endParaRPr>
          </a:p>
          <a:p>
            <a:pPr>
              <a:lnSpc>
                <a:spcPct val="100000"/>
              </a:lnSpc>
              <a:spcBef>
                <a:spcPts val="295"/>
              </a:spcBef>
              <a:buFont typeface="Arial"/>
              <a:buChar char="•"/>
            </a:pPr>
            <a:endParaRPr sz="2800" dirty="0">
              <a:latin typeface="Arial" panose="020B0604020202020204" pitchFamily="34" charset="0"/>
              <a:cs typeface="Arial" panose="020B0604020202020204" pitchFamily="34" charset="0"/>
            </a:endParaRPr>
          </a:p>
          <a:p>
            <a:pPr marL="12700" marR="433705" indent="368300">
              <a:lnSpc>
                <a:spcPts val="3820"/>
              </a:lnSpc>
              <a:buFont typeface="Arial"/>
              <a:buChar char="•"/>
              <a:tabLst>
                <a:tab pos="381000" algn="l"/>
              </a:tabLst>
            </a:pPr>
            <a:r>
              <a:rPr sz="2800" spc="155" dirty="0">
                <a:latin typeface="Arial" panose="020B0604020202020204" pitchFamily="34" charset="0"/>
                <a:cs typeface="Arial" panose="020B0604020202020204" pitchFamily="34" charset="0"/>
              </a:rPr>
              <a:t>SQL</a:t>
            </a:r>
            <a:r>
              <a:rPr sz="2800" spc="-1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plays</a:t>
            </a:r>
            <a:r>
              <a:rPr sz="2800" spc="-13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an</a:t>
            </a:r>
            <a:r>
              <a:rPr sz="2800" spc="-125"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significant</a:t>
            </a:r>
            <a:r>
              <a:rPr sz="2800" spc="-150" dirty="0">
                <a:latin typeface="Arial" panose="020B0604020202020204" pitchFamily="34" charset="0"/>
                <a:cs typeface="Arial" panose="020B0604020202020204" pitchFamily="34" charset="0"/>
              </a:rPr>
              <a:t> </a:t>
            </a:r>
            <a:r>
              <a:rPr sz="2800" spc="-80" dirty="0">
                <a:latin typeface="Arial" panose="020B0604020202020204" pitchFamily="34" charset="0"/>
                <a:cs typeface="Arial" panose="020B0604020202020204" pitchFamily="34" charset="0"/>
              </a:rPr>
              <a:t>role</a:t>
            </a:r>
            <a:r>
              <a:rPr sz="2800" spc="-125" dirty="0">
                <a:latin typeface="Arial" panose="020B0604020202020204" pitchFamily="34" charset="0"/>
                <a:cs typeface="Arial" panose="020B0604020202020204" pitchFamily="34" charset="0"/>
              </a:rPr>
              <a:t> </a:t>
            </a:r>
            <a:r>
              <a:rPr sz="2800" spc="-50" dirty="0">
                <a:latin typeface="Arial" panose="020B0604020202020204" pitchFamily="34" charset="0"/>
                <a:cs typeface="Arial" panose="020B0604020202020204" pitchFamily="34" charset="0"/>
              </a:rPr>
              <a:t>in</a:t>
            </a:r>
            <a:r>
              <a:rPr sz="2800" spc="-125" dirty="0">
                <a:latin typeface="Arial" panose="020B0604020202020204" pitchFamily="34" charset="0"/>
                <a:cs typeface="Arial" panose="020B0604020202020204" pitchFamily="34" charset="0"/>
              </a:rPr>
              <a:t> </a:t>
            </a:r>
            <a:r>
              <a:rPr sz="2800" spc="-114" dirty="0">
                <a:latin typeface="Arial" panose="020B0604020202020204" pitchFamily="34" charset="0"/>
                <a:cs typeface="Arial" panose="020B0604020202020204" pitchFamily="34" charset="0"/>
              </a:rPr>
              <a:t>the</a:t>
            </a:r>
            <a:r>
              <a:rPr sz="2800" spc="-12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banking</a:t>
            </a:r>
            <a:r>
              <a:rPr sz="2800" spc="-12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sector</a:t>
            </a:r>
            <a:r>
              <a:rPr sz="2800" spc="-130" dirty="0">
                <a:latin typeface="Arial" panose="020B0604020202020204" pitchFamily="34" charset="0"/>
                <a:cs typeface="Arial" panose="020B0604020202020204" pitchFamily="34" charset="0"/>
              </a:rPr>
              <a:t> </a:t>
            </a:r>
            <a:r>
              <a:rPr sz="2800" spc="-45" dirty="0">
                <a:latin typeface="Arial" panose="020B0604020202020204" pitchFamily="34" charset="0"/>
                <a:cs typeface="Arial" panose="020B0604020202020204" pitchFamily="34" charset="0"/>
              </a:rPr>
              <a:t>,offering </a:t>
            </a:r>
            <a:r>
              <a:rPr sz="2800" dirty="0">
                <a:latin typeface="Arial" panose="020B0604020202020204" pitchFamily="34" charset="0"/>
                <a:cs typeface="Arial" panose="020B0604020202020204" pitchFamily="34" charset="0"/>
              </a:rPr>
              <a:t>various</a:t>
            </a:r>
            <a:r>
              <a:rPr sz="2800" spc="-10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applications</a:t>
            </a:r>
            <a:r>
              <a:rPr sz="2800" spc="-114" dirty="0">
                <a:latin typeface="Arial" panose="020B0604020202020204" pitchFamily="34" charset="0"/>
                <a:cs typeface="Arial" panose="020B0604020202020204" pitchFamily="34" charset="0"/>
              </a:rPr>
              <a:t> </a:t>
            </a:r>
            <a:r>
              <a:rPr sz="2800" spc="-25" dirty="0">
                <a:latin typeface="Arial" panose="020B0604020202020204" pitchFamily="34" charset="0"/>
                <a:cs typeface="Arial" panose="020B0604020202020204" pitchFamily="34" charset="0"/>
              </a:rPr>
              <a:t>and</a:t>
            </a:r>
            <a:r>
              <a:rPr lang="en-IN" sz="2800" dirty="0">
                <a:latin typeface="Arial" panose="020B0604020202020204" pitchFamily="34" charset="0"/>
                <a:cs typeface="Arial" panose="020B0604020202020204" pitchFamily="34" charset="0"/>
              </a:rPr>
              <a:t> </a:t>
            </a:r>
            <a:r>
              <a:rPr sz="2800" spc="-10" dirty="0">
                <a:latin typeface="Arial" panose="020B0604020202020204" pitchFamily="34" charset="0"/>
                <a:cs typeface="Arial" panose="020B0604020202020204" pitchFamily="34" charset="0"/>
              </a:rPr>
              <a:t>capabilities.</a:t>
            </a:r>
            <a:r>
              <a:rPr lang="en-US" sz="2800" b="0" i="0" dirty="0">
                <a:solidFill>
                  <a:schemeClr val="tx1"/>
                </a:solidFill>
                <a:effectLst/>
                <a:latin typeface="Arial" panose="020B0604020202020204" pitchFamily="34" charset="0"/>
                <a:cs typeface="Arial" panose="020B0604020202020204" pitchFamily="34" charset="0"/>
              </a:rPr>
              <a:t> With this system in place, banks can effectively handle tasks such as managing bank branches, tracking employee details, maintaining customer accounts, assigning employees to customers, and overseeing different job roles and account types</a:t>
            </a:r>
            <a:endParaRPr sz="2800" dirty="0">
              <a:solidFill>
                <a:schemeClr val="tx1"/>
              </a:solidFill>
              <a:latin typeface="Arial" panose="020B0604020202020204" pitchFamily="34" charset="0"/>
              <a:cs typeface="Arial" panose="020B0604020202020204" pitchFamily="34" charset="0"/>
            </a:endParaRPr>
          </a:p>
        </p:txBody>
      </p:sp>
      <p:grpSp>
        <p:nvGrpSpPr>
          <p:cNvPr id="7" name="object 7"/>
          <p:cNvGrpSpPr/>
          <p:nvPr/>
        </p:nvGrpSpPr>
        <p:grpSpPr>
          <a:xfrm>
            <a:off x="0" y="6400798"/>
            <a:ext cx="12192000" cy="361315"/>
            <a:chOff x="0" y="6400798"/>
            <a:chExt cx="12192000" cy="361315"/>
          </a:xfrm>
        </p:grpSpPr>
        <p:sp>
          <p:nvSpPr>
            <p:cNvPr id="8" name="object 8"/>
            <p:cNvSpPr/>
            <p:nvPr/>
          </p:nvSpPr>
          <p:spPr>
            <a:xfrm>
              <a:off x="0" y="6400798"/>
              <a:ext cx="12192000" cy="361315"/>
            </a:xfrm>
            <a:custGeom>
              <a:avLst/>
              <a:gdLst/>
              <a:ahLst/>
              <a:cxnLst/>
              <a:rect l="l" t="t" r="r" b="b"/>
              <a:pathLst>
                <a:path w="12192000" h="361315">
                  <a:moveTo>
                    <a:pt x="0" y="0"/>
                  </a:moveTo>
                  <a:lnTo>
                    <a:pt x="0" y="361187"/>
                  </a:lnTo>
                  <a:lnTo>
                    <a:pt x="12192000" y="361187"/>
                  </a:lnTo>
                  <a:lnTo>
                    <a:pt x="12192000" y="0"/>
                  </a:lnTo>
                  <a:lnTo>
                    <a:pt x="0" y="0"/>
                  </a:lnTo>
                  <a:close/>
                </a:path>
              </a:pathLst>
            </a:custGeom>
            <a:solidFill>
              <a:srgbClr val="FF6A0D"/>
            </a:solidFill>
          </p:spPr>
          <p:txBody>
            <a:bodyPr wrap="square" lIns="0" tIns="0" rIns="0" bIns="0" rtlCol="0"/>
            <a:lstStyle/>
            <a:p>
              <a:endParaRPr/>
            </a:p>
          </p:txBody>
        </p:sp>
        <p:sp>
          <p:nvSpPr>
            <p:cNvPr id="9" name="object 9"/>
            <p:cNvSpPr/>
            <p:nvPr/>
          </p:nvSpPr>
          <p:spPr>
            <a:xfrm>
              <a:off x="0" y="6400800"/>
              <a:ext cx="436245" cy="361315"/>
            </a:xfrm>
            <a:custGeom>
              <a:avLst/>
              <a:gdLst/>
              <a:ahLst/>
              <a:cxnLst/>
              <a:rect l="l" t="t" r="r" b="b"/>
              <a:pathLst>
                <a:path w="436245" h="361315">
                  <a:moveTo>
                    <a:pt x="0" y="0"/>
                  </a:moveTo>
                  <a:lnTo>
                    <a:pt x="0" y="361186"/>
                  </a:lnTo>
                  <a:lnTo>
                    <a:pt x="435864" y="361186"/>
                  </a:lnTo>
                  <a:lnTo>
                    <a:pt x="0" y="0"/>
                  </a:lnTo>
                  <a:close/>
                </a:path>
              </a:pathLst>
            </a:custGeom>
            <a:solidFill>
              <a:srgbClr val="FF9900"/>
            </a:solidFill>
          </p:spPr>
          <p:txBody>
            <a:bodyPr wrap="square" lIns="0" tIns="0" rIns="0" bIns="0" rtlCol="0"/>
            <a:lstStyle/>
            <a:p>
              <a:endParaRPr/>
            </a:p>
          </p:txBody>
        </p:sp>
      </p:grpSp>
      <p:sp>
        <p:nvSpPr>
          <p:cNvPr id="10" name="object 10"/>
          <p:cNvSpPr/>
          <p:nvPr/>
        </p:nvSpPr>
        <p:spPr>
          <a:xfrm>
            <a:off x="11516868" y="131063"/>
            <a:ext cx="675640" cy="754380"/>
          </a:xfrm>
          <a:custGeom>
            <a:avLst/>
            <a:gdLst/>
            <a:ahLst/>
            <a:cxnLst/>
            <a:rect l="l" t="t" r="r" b="b"/>
            <a:pathLst>
              <a:path w="675640" h="754380">
                <a:moveTo>
                  <a:pt x="675131" y="0"/>
                </a:moveTo>
                <a:lnTo>
                  <a:pt x="0" y="0"/>
                </a:lnTo>
                <a:lnTo>
                  <a:pt x="675131" y="754379"/>
                </a:lnTo>
                <a:lnTo>
                  <a:pt x="675131" y="0"/>
                </a:lnTo>
                <a:close/>
              </a:path>
            </a:pathLst>
          </a:custGeom>
          <a:solidFill>
            <a:srgbClr val="FF9900"/>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900"/>
              </a:lnSpc>
            </a:pPr>
            <a:r>
              <a:rPr spc="110" dirty="0"/>
              <a:t>©</a:t>
            </a:r>
            <a:r>
              <a:rPr spc="-50" dirty="0"/>
              <a:t> </a:t>
            </a:r>
            <a:r>
              <a:rPr spc="-40" dirty="0"/>
              <a:t>All</a:t>
            </a:r>
            <a:r>
              <a:rPr spc="-70" dirty="0"/>
              <a:t> </a:t>
            </a:r>
            <a:r>
              <a:rPr dirty="0"/>
              <a:t>rights</a:t>
            </a:r>
            <a:r>
              <a:rPr spc="-55" dirty="0"/>
              <a:t> </a:t>
            </a:r>
            <a:r>
              <a:rPr spc="-20" dirty="0"/>
              <a:t>reserved</a:t>
            </a:r>
            <a:r>
              <a:rPr spc="-70" dirty="0"/>
              <a:t> </a:t>
            </a:r>
            <a:r>
              <a:rPr spc="-10" dirty="0"/>
              <a:t>by</a:t>
            </a:r>
            <a:r>
              <a:rPr spc="-70" dirty="0"/>
              <a:t> </a:t>
            </a:r>
            <a:r>
              <a:rPr spc="-25" dirty="0"/>
              <a:t>Fireblaze</a:t>
            </a:r>
            <a:r>
              <a:rPr spc="-40" dirty="0"/>
              <a:t> </a:t>
            </a:r>
            <a:r>
              <a:rPr dirty="0"/>
              <a:t>Technologies</a:t>
            </a:r>
            <a:r>
              <a:rPr spc="-30" dirty="0"/>
              <a:t> </a:t>
            </a:r>
            <a:r>
              <a:rPr spc="-55" dirty="0"/>
              <a:t>Pvt. </a:t>
            </a:r>
            <a:r>
              <a:rPr spc="-20" dirty="0"/>
              <a:t>Ltd.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TotalTime>
  <Words>1001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Trebuchet MS</vt:lpstr>
      <vt:lpstr>Office Theme</vt:lpstr>
      <vt:lpstr>ICIC BANK MANAGEMENT</vt:lpstr>
      <vt:lpstr>PowerPoint Presentation</vt:lpstr>
      <vt:lpstr>Problem Statement</vt:lpstr>
      <vt:lpstr>ER Model</vt:lpstr>
      <vt:lpstr>PowerPoint Presentation</vt:lpstr>
      <vt:lpstr>PowerPoint Presentation</vt:lpstr>
      <vt:lpstr>Proposed Solution  </vt:lpstr>
      <vt:lpstr>Proposed Solution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Zebion</dc:creator>
  <cp:lastModifiedBy>sujit bawanthade</cp:lastModifiedBy>
  <cp:revision>2</cp:revision>
  <dcterms:created xsi:type="dcterms:W3CDTF">2024-03-05T05:58:17Z</dcterms:created>
  <dcterms:modified xsi:type="dcterms:W3CDTF">2024-03-05T13:52:25Z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2023-11-02T00:00:00Z</vt:filetime>
  </property>
  <property fmtid="{D5CDD505-2E9C-101B-9397-08002B2CF9AE}" pid="3" name="Creator">
    <vt:lpwstr>Microsoft® PowerPoint® 2021</vt:lpwstr>
  </property>
  <property fmtid="{D5CDD505-2E9C-101B-9397-08002B2CF9AE}" pid="4" name="LastSaved">
    <vt:filetime>2024-03-05T00:00:00Z</vt:filetime>
  </property>
  <property fmtid="{D5CDD505-2E9C-101B-9397-08002B2CF9AE}" pid="5" name="Producer">
    <vt:lpwstr>Microsoft® PowerPoint® 2021</vt:lpwstr>
  </property>
</Properties>
</file>