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1" r:id="rId1"/>
    <p:sldMasterId id="2147484381" r:id="rId2"/>
    <p:sldMasterId id="2147484393" r:id="rId3"/>
  </p:sldMasterIdLst>
  <p:notesMasterIdLst>
    <p:notesMasterId r:id="rId21"/>
  </p:notesMasterIdLst>
  <p:handoutMasterIdLst>
    <p:handoutMasterId r:id="rId22"/>
  </p:handoutMasterIdLst>
  <p:sldIdLst>
    <p:sldId id="744" r:id="rId4"/>
    <p:sldId id="838" r:id="rId5"/>
    <p:sldId id="839" r:id="rId6"/>
    <p:sldId id="840" r:id="rId7"/>
    <p:sldId id="2712" r:id="rId8"/>
    <p:sldId id="842" r:id="rId9"/>
    <p:sldId id="843" r:id="rId10"/>
    <p:sldId id="844" r:id="rId11"/>
    <p:sldId id="2722" r:id="rId12"/>
    <p:sldId id="2713" r:id="rId13"/>
    <p:sldId id="2715" r:id="rId14"/>
    <p:sldId id="2717" r:id="rId15"/>
    <p:sldId id="2718" r:id="rId16"/>
    <p:sldId id="2719" r:id="rId17"/>
    <p:sldId id="2720" r:id="rId18"/>
    <p:sldId id="2721" r:id="rId19"/>
    <p:sldId id="845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230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205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  <p15:guide id="8" pos="1664" userDrawn="1">
          <p15:clr>
            <a:srgbClr val="A4A3A4"/>
          </p15:clr>
        </p15:guide>
        <p15:guide id="9" pos="256" userDrawn="1">
          <p15:clr>
            <a:srgbClr val="A4A3A4"/>
          </p15:clr>
        </p15:guide>
        <p15:guide id="10" pos="3520" userDrawn="1">
          <p15:clr>
            <a:srgbClr val="A4A3A4"/>
          </p15:clr>
        </p15:guide>
        <p15:guide id="11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BHAV KOTHARI" initials="AK [3]" lastIdx="1" clrIdx="0"/>
  <p:cmAuthor id="2" name="JOAN ROBINSON" initials="JR" lastIdx="2" clrIdx="1">
    <p:extLst/>
  </p:cmAuthor>
  <p:cmAuthor id="3" name="JOAN ROBINSON" initials="JR [2]" lastIdx="1" clrIdx="2">
    <p:extLst/>
  </p:cmAuthor>
  <p:cmAuthor id="4" name="JOAN ROBINSON" initials="JR [3]" lastIdx="1" clrIdx="3">
    <p:extLst/>
  </p:cmAuthor>
  <p:cmAuthor id="5" name="JOAN ROBINSON" initials="JR [4]" lastIdx="1" clrIdx="4">
    <p:extLst/>
  </p:cmAuthor>
  <p:cmAuthor id="6" name="JOAN ROBINSON" initials="JR [5]" lastIdx="1" clrIdx="5">
    <p:extLst/>
  </p:cmAuthor>
  <p:cmAuthor id="7" name="JOAN ROBINSON" initials="JR [6]" lastIdx="1" clrIdx="6">
    <p:extLst/>
  </p:cmAuthor>
  <p:cmAuthor id="8" name="JOAN ROBINSON" initials="JR [7]" lastIdx="1" clrIdx="7">
    <p:extLst/>
  </p:cmAuthor>
  <p:cmAuthor id="9" name="JOAN ROBINSON" initials="JR [8]" lastIdx="1" clrIdx="8">
    <p:extLst/>
  </p:cmAuthor>
  <p:cmAuthor id="10" name="JOAN ROBINSON" initials="JR [9]" lastIdx="1" clrIdx="9">
    <p:extLst/>
  </p:cmAuthor>
  <p:cmAuthor id="11" name="JOAN ROBINSON" initials="JR [10]" lastIdx="1" clrIdx="10">
    <p:extLst/>
  </p:cmAuthor>
  <p:cmAuthor id="12" name="JOAN ROBINSON" initials="JR [11]" lastIdx="1" clrIdx="11">
    <p:extLst/>
  </p:cmAuthor>
  <p:cmAuthor id="13" name="JOAN ROBINSON" initials="JR [12]" lastIdx="1" clrIdx="12">
    <p:extLst/>
  </p:cmAuthor>
  <p:cmAuthor id="14" name="JOAN ROBINSON" initials="JR [13]" lastIdx="1" clrIdx="13">
    <p:extLst/>
  </p:cmAuthor>
  <p:cmAuthor id="15" name="JOAN ROBINSON" initials="JR [14]" lastIdx="1" clrIdx="14">
    <p:extLst/>
  </p:cmAuthor>
  <p:cmAuthor id="16" name="JOAN ROBINSON" initials="JR [15]" lastIdx="1" clrIdx="15">
    <p:extLst/>
  </p:cmAuthor>
  <p:cmAuthor id="17" name="JOAN ROBINSON" initials="JR [16]" lastIdx="1" clrIdx="16">
    <p:extLst/>
  </p:cmAuthor>
  <p:cmAuthor id="18" name="JOAN ROBINSON" initials="JR [17]" lastIdx="1" clrIdx="17">
    <p:extLst/>
  </p:cmAuthor>
  <p:cmAuthor id="19" name="JOAN ROBINSON" initials="JR [18]" lastIdx="1" clrIdx="18">
    <p:extLst/>
  </p:cmAuthor>
  <p:cmAuthor id="20" name="JOAN ROBINSON" initials="JR [19]" lastIdx="1" clrIdx="19">
    <p:extLst/>
  </p:cmAuthor>
  <p:cmAuthor id="21" name="JOAN ROBINSON" initials="JR [20]" lastIdx="1" clrIdx="20">
    <p:extLst/>
  </p:cmAuthor>
  <p:cmAuthor id="22" name="JOAN ROBINSON" initials="JR [21]" lastIdx="1" clrIdx="21">
    <p:extLst/>
  </p:cmAuthor>
  <p:cmAuthor id="23" name="JOAN ROBINSON" initials="JR [22]" lastIdx="1" clrIdx="22">
    <p:extLst/>
  </p:cmAuthor>
  <p:cmAuthor id="24" name="JOAN ROBINSON" initials="JR [23]" lastIdx="1" clrIdx="23">
    <p:extLst/>
  </p:cmAuthor>
  <p:cmAuthor id="25" name="JOAN ROBINSON" initials="JR [24]" lastIdx="1" clrIdx="24">
    <p:extLst/>
  </p:cmAuthor>
  <p:cmAuthor id="26" name="JOAN ROBINSON" initials="JR [25]" lastIdx="1" clrIdx="25">
    <p:extLst/>
  </p:cmAuthor>
  <p:cmAuthor id="27" name="JOAN ROBINSON" initials="JR [26]" lastIdx="1" clrIdx="26">
    <p:extLst/>
  </p:cmAuthor>
  <p:cmAuthor id="28" name="JOAN ROBINSON" initials="JR [27]" lastIdx="1" clrIdx="27">
    <p:extLst/>
  </p:cmAuthor>
  <p:cmAuthor id="29" name="JOAN ROBINSON" initials="JR [28]" lastIdx="1" clrIdx="28">
    <p:extLst/>
  </p:cmAuthor>
  <p:cmAuthor id="30" name="JOAN ROBINSON" initials="JR [29]" lastIdx="1" clrIdx="29">
    <p:extLst/>
  </p:cmAuthor>
  <p:cmAuthor id="31" name="JOAN ROBINSON" initials="JR [30]" lastIdx="1" clrIdx="30">
    <p:extLst/>
  </p:cmAuthor>
  <p:cmAuthor id="32" name="JOAN ROBINSON" initials="JR [31]" lastIdx="1" clrIdx="31">
    <p:extLst/>
  </p:cmAuthor>
  <p:cmAuthor id="33" name="JOAN ROBINSON" initials="JR [32]" lastIdx="1" clrIdx="32">
    <p:extLst/>
  </p:cmAuthor>
  <p:cmAuthor id="34" name="JOAN ROBINSON" initials="JR [33]" lastIdx="1" clrIdx="33">
    <p:extLst/>
  </p:cmAuthor>
  <p:cmAuthor id="35" name="JOAN ROBINSON" initials="JR [34]" lastIdx="1" clrIdx="34">
    <p:extLst/>
  </p:cmAuthor>
  <p:cmAuthor id="36" name="JOAN ROBINSON" initials="JR [35]" lastIdx="1" clrIdx="35">
    <p:extLst/>
  </p:cmAuthor>
  <p:cmAuthor id="37" name="JOAN ROBINSON" initials="JR [36]" lastIdx="1" clrIdx="36">
    <p:extLst/>
  </p:cmAuthor>
  <p:cmAuthor id="38" name="ADMINIBM" initials="A" lastIdx="39" clrIdx="37">
    <p:extLst/>
  </p:cmAuthor>
  <p:cmAuthor id="39" name="LK Swift" initials="LS [6]" lastIdx="1" clrIdx="38"/>
  <p:cmAuthor id="40" name="LK Swift" initials="LS [7]" lastIdx="1" clrIdx="39"/>
  <p:cmAuthor id="41" name="LK Swift" initials="LS [8]" lastIdx="1" clrIdx="40"/>
  <p:cmAuthor id="42" name="TANMOY DAS MAHAPATRA" initials="TDM" lastIdx="1" clrIdx="41">
    <p:extLst>
      <p:ext uri="{19B8F6BF-5375-455C-9EA6-DF929625EA0E}">
        <p15:presenceInfo xmlns:p15="http://schemas.microsoft.com/office/powerpoint/2012/main" userId="S-1-12-1-2764835942-1213971603-2691136133-9163095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211"/>
    <a:srgbClr val="E2F7FF"/>
    <a:srgbClr val="FFCC99"/>
    <a:srgbClr val="CFEF92"/>
    <a:srgbClr val="2E6214"/>
    <a:srgbClr val="00642D"/>
    <a:srgbClr val="007635"/>
    <a:srgbClr val="00602B"/>
    <a:srgbClr val="88B66A"/>
    <a:srgbClr val="40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776" autoAdjust="0"/>
  </p:normalViewPr>
  <p:slideViewPr>
    <p:cSldViewPr>
      <p:cViewPr varScale="1">
        <p:scale>
          <a:sx n="64" d="100"/>
          <a:sy n="64" d="100"/>
        </p:scale>
        <p:origin x="68" y="124"/>
      </p:cViewPr>
      <p:guideLst>
        <p:guide orient="horz" pos="1392"/>
        <p:guide orient="horz" pos="1008"/>
        <p:guide orient="horz" pos="672"/>
        <p:guide orient="horz" pos="230"/>
        <p:guide orient="horz" pos="3888"/>
        <p:guide orient="horz" pos="4205"/>
        <p:guide orient="horz" pos="2880"/>
        <p:guide pos="1664"/>
        <p:guide pos="256"/>
        <p:guide pos="3520"/>
        <p:guide pos="7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088" y="-20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9F195-3D82-4102-8ECB-4C2145533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94228-CA52-4F48-93AB-D6341FCAB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D6CA-0728-41B8-B269-06464F35E95C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E674D-EFCC-4340-81AD-54BAEF8A4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C204E-FDA0-47E9-8011-89237FB087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991B-12CF-48E5-B440-396383DB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2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D82855-2EA6-4E64-86E8-DBA4C3544393}" type="datetimeFigureOut">
              <a:rPr lang="en-US" smtClean="0"/>
              <a:pPr>
                <a:defRPr/>
              </a:pPr>
              <a:t>7/16/2019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9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7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3" y="292101"/>
            <a:ext cx="11166825" cy="369397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8150" y="1128891"/>
            <a:ext cx="11166828" cy="523804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152" y="292101"/>
            <a:ext cx="11334749" cy="443199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18434" y="1828800"/>
            <a:ext cx="7554468" cy="4114800"/>
          </a:xfrm>
        </p:spPr>
        <p:txBody>
          <a:bodyPr tIns="9144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38912" y="1828800"/>
            <a:ext cx="3657600" cy="41148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1" y="5252422"/>
            <a:ext cx="11338560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8912" y="5801061"/>
            <a:ext cx="11338560" cy="73152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628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1" y="5302957"/>
            <a:ext cx="11285220" cy="221599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80" y="5532120"/>
            <a:ext cx="9753600" cy="9144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2" y="1827214"/>
            <a:ext cx="5572124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775" y="1827214"/>
            <a:ext cx="5572125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1" y="1535113"/>
            <a:ext cx="5577417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1" y="2174875"/>
            <a:ext cx="5577417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579532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579532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261123" cy="4339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11261123" cy="1359796"/>
          </a:xfr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3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" y="0"/>
            <a:ext cx="12183921" cy="68579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13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3"/>
            <a:ext cx="12191999" cy="686254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8560" y="6054328"/>
            <a:ext cx="7856389" cy="338554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if needed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847931" y="5120640"/>
            <a:ext cx="7856389" cy="868680"/>
          </a:xfrm>
        </p:spPr>
        <p:txBody>
          <a:bodyPr anchor="b" anchorCtr="0"/>
          <a:lstStyle>
            <a:lvl1pPr>
              <a:defRPr sz="24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Course title comes here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black">
          <a:xfrm>
            <a:off x="7620000" y="6400801"/>
            <a:ext cx="438912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2016  |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448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120_G137_B251-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4" y="223839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 noGrp="1"/>
          </p:cNvSpPr>
          <p:nvPr/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5FDA6C3-119B-4ED6-80EB-B5B088831523}" type="slidenum">
              <a:rPr lang="en-US" altLang="en-US" sz="800" b="0" smtClean="0">
                <a:solidFill>
                  <a:schemeClr val="tx1"/>
                </a:solidFill>
                <a:cs typeface="Arial" charset="0"/>
              </a:rPr>
              <a:pPr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/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00" b="0" dirty="0">
                <a:solidFill>
                  <a:schemeClr val="tx1"/>
                </a:solidFill>
                <a:ea typeface="+mn-ea"/>
              </a:rPr>
              <a:t>MWSPC and IBM Confidential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</a:rPr>
              <a:t>© 2019 IBM Corporation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66185" y="7715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757556"/>
            <a:ext cx="115824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7" y="1543368"/>
            <a:ext cx="11582400" cy="1359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61D8C-E404-474C-BE3B-6ABB4C507C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" y="165165"/>
            <a:ext cx="1765080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45151" y="2567517"/>
            <a:ext cx="901700" cy="86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567600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loud app_v2.1reprod2lo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1893"/>
            <a:ext cx="12192000" cy="24927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</a:pPr>
            <a:endParaRPr lang="en-US" sz="2667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38152" y="6544734"/>
            <a:ext cx="781049" cy="2180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defRPr/>
            </a:pPr>
            <a:fld id="{1B3DDAC6-EFC3-4C9D-BF99-D7E44960CFFD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10"/>
          <p:cNvPicPr>
            <a:picLocks noChangeAspect="1"/>
          </p:cNvPicPr>
          <p:nvPr/>
        </p:nvPicPr>
        <p:blipFill>
          <a:blip r:embed="rId3"/>
          <a:srcRect t="37547" r="7143"/>
          <a:stretch>
            <a:fillRect/>
          </a:stretch>
        </p:blipFill>
        <p:spPr bwMode="auto">
          <a:xfrm>
            <a:off x="11722100" y="6032501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1828800"/>
            <a:ext cx="11338560" cy="338328"/>
          </a:xfr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133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28600" y="1444978"/>
            <a:ext cx="11338560" cy="332399"/>
          </a:xfrm>
        </p:spPr>
        <p:txBody>
          <a:bodyPr anchor="b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9101" y="3048000"/>
            <a:ext cx="11407140" cy="1371600"/>
          </a:xfrm>
        </p:spPr>
        <p:txBody>
          <a:bodyPr/>
          <a:lstStyle>
            <a:lvl1pPr marL="171446" marR="0" indent="-171446" algn="l" defTabSz="121917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 sz="1600"/>
            </a:lvl1pPr>
            <a:lvl2pPr marL="507987" marR="0" indent="-16298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–"/>
              <a:tabLst/>
              <a:defRPr/>
            </a:lvl2pPr>
            <a:lvl3pPr marL="855112" marR="0" indent="-171446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/>
            </a:lvl3pPr>
            <a:lvl4pPr marL="1202237" marR="0" indent="-171446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lvl4pPr>
            <a:lvl5pPr marL="1538779" marR="0" indent="-16298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Page Slide 2">
    <p:bg>
      <p:bgPr>
        <a:gradFill rotWithShape="1">
          <a:gsLst>
            <a:gs pos="0">
              <a:srgbClr val="055176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262802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7477" y="234660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6553199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7476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13947" y="685800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921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92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6240" y="323057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6239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553199"/>
            <a:ext cx="396239" cy="2989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fld id="{8A4849EB-BA21-4298-A4A9-7A04BF0DA3E2}" type="slidenum">
              <a:rPr lang="en-US" altLang="en-US" sz="94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altLang="en-US" sz="94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567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408" r:id="rId2"/>
    <p:sldLayoutId id="2147484411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191919">
              <a:lumMod val="50000"/>
              <a:lumOff val="50000"/>
            </a:srgbClr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10"/>
          <p:cNvPicPr>
            <a:picLocks noChangeAspect="1"/>
          </p:cNvPicPr>
          <p:nvPr/>
        </p:nvPicPr>
        <p:blipFill>
          <a:blip r:embed="rId11"/>
          <a:srcRect t="37547" r="7143"/>
          <a:stretch>
            <a:fillRect/>
          </a:stretch>
        </p:blipFill>
        <p:spPr bwMode="auto">
          <a:xfrm>
            <a:off x="11722100" y="5638800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1" y="993423"/>
            <a:ext cx="11220449" cy="52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04173" y="419208"/>
            <a:ext cx="112839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0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>
              <a:lumMod val="50000"/>
              <a:lumOff val="50000"/>
            </a:schemeClr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1446" indent="-171446" algn="l" rtl="0" eaLnBrk="1" fontAlgn="base" hangingPunct="1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marL="507987" indent="-162980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pitchFamily="34" charset="0"/>
        <a:buChar char="–"/>
        <a:defRPr sz="1467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2pPr>
      <a:lvl3pPr marL="855112" indent="-171446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333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3pPr>
      <a:lvl4pPr marL="1202237" indent="-17144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4pPr>
      <a:lvl5pPr marL="1538779" indent="-16298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5pPr>
      <a:lvl6pPr marL="1997025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28E9E-F26E-47FA-B95B-A652AFAD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66"/>
            <a:ext cx="12192001" cy="5005634"/>
          </a:xfrm>
          <a:prstGeom prst="rect">
            <a:avLst/>
          </a:prstGeom>
        </p:spPr>
      </p:pic>
      <p:pic>
        <p:nvPicPr>
          <p:cNvPr id="9" name="Picture 8" descr="01-04.jpg">
            <a:extLst>
              <a:ext uri="{FF2B5EF4-FFF2-40B4-BE49-F238E27FC236}">
                <a16:creationId xmlns:a16="http://schemas.microsoft.com/office/drawing/2014/main" id="{141B4227-0AA7-4AB6-AB46-9C4F3F8D79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29200"/>
            <a:ext cx="12192000" cy="18288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D913-4A2C-4454-BA9D-89506CD56C00}"/>
              </a:ext>
            </a:extLst>
          </p:cNvPr>
          <p:cNvSpPr txBox="1"/>
          <p:nvPr/>
        </p:nvSpPr>
        <p:spPr>
          <a:xfrm>
            <a:off x="113015" y="5231794"/>
            <a:ext cx="830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GB" sz="2400" dirty="0">
                <a:solidFill>
                  <a:schemeClr val="bg1"/>
                </a:solidFill>
                <a:cs typeface="Gotham-book"/>
              </a:rPr>
              <a:t>Oracle Application Testing Suit Project </a:t>
            </a:r>
          </a:p>
          <a:p>
            <a:pPr fontAlgn="b"/>
            <a:r>
              <a:rPr lang="en-GB" sz="1600" dirty="0">
                <a:solidFill>
                  <a:schemeClr val="bg1"/>
                </a:solidFill>
                <a:cs typeface="Gotham-book"/>
              </a:rPr>
              <a:t>Kick-Off</a:t>
            </a:r>
          </a:p>
          <a:p>
            <a:pPr fontAlgn="b"/>
            <a:r>
              <a:rPr lang="en-GB" sz="1400" b="1" dirty="0">
                <a:solidFill>
                  <a:schemeClr val="bg1"/>
                </a:solidFill>
                <a:cs typeface="Gotham-book"/>
              </a:rPr>
              <a:t>July 15</a:t>
            </a:r>
            <a:r>
              <a:rPr lang="en-GB" sz="1400" b="1" baseline="30000" dirty="0">
                <a:solidFill>
                  <a:schemeClr val="bg1"/>
                </a:solidFill>
                <a:cs typeface="Gotham-book"/>
              </a:rPr>
              <a:t>th </a:t>
            </a:r>
            <a:r>
              <a:rPr lang="en-GB" sz="1400" b="1" dirty="0">
                <a:solidFill>
                  <a:schemeClr val="bg1"/>
                </a:solidFill>
                <a:cs typeface="Gotham-book"/>
              </a:rPr>
              <a:t> </a:t>
            </a:r>
            <a:r>
              <a:rPr lang="en-GB" sz="1400" b="1" dirty="0">
                <a:solidFill>
                  <a:schemeClr val="bg1"/>
                </a:solidFill>
                <a:cs typeface="Gotham-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952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A926AF-D510-4250-843E-A28DE2D8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058400" cy="5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19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44528-3A35-4922-91AF-F3AD34BE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10229850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64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C546D-80CC-4B80-8B56-A326BDBF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16831"/>
            <a:ext cx="9005888" cy="55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7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E41A7-BD0E-4767-BB04-0DB51E54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762000"/>
            <a:ext cx="873442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45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8C184-4F9E-4C21-B199-2B7F16F1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38200"/>
            <a:ext cx="9096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3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528F-9349-4573-9CEF-6E0075A6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42975"/>
            <a:ext cx="9105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74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6D6C2-D440-4E91-A509-E58E68E0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43000"/>
            <a:ext cx="9525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65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1BA5B-6538-40B6-8643-CE4D011A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4097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858077"/>
            <a:ext cx="7859486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800600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Execution Approach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High Level Plan &amp; Current Status 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Next Action &amp; Support Required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98760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918480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Introduction: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382275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endParaRPr lang="en-US" altLang="en-US" sz="20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25EF5-AEDD-4680-AC53-280E4B38AD4A}"/>
              </a:ext>
            </a:extLst>
          </p:cNvPr>
          <p:cNvSpPr txBox="1">
            <a:spLocks noChangeArrowheads="1"/>
          </p:cNvSpPr>
          <p:nvPr/>
        </p:nvSpPr>
        <p:spPr>
          <a:xfrm>
            <a:off x="439994" y="1434886"/>
            <a:ext cx="10439400" cy="4485727"/>
          </a:xfrm>
          <a:prstGeom prst="rect">
            <a:avLst/>
          </a:prstGeom>
        </p:spPr>
        <p:txBody>
          <a:bodyPr/>
          <a:lstStyle>
            <a:lvl1pPr marL="163131" marR="0" indent="-163131" algn="l" defTabSz="86204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710" baseline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80413" marR="0" indent="-15415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Calibri" panose="020F0502020204030204" pitchFamily="34" charset="0"/>
              <a:buChar char="–"/>
              <a:tabLst/>
              <a:defRPr sz="1539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806674" marR="0" indent="-16313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368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134432" indent="-16313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51714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2738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6pPr>
            <a:lvl7pPr marL="2313762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7pPr>
            <a:lvl8pPr marL="2744786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8pPr>
            <a:lvl9pPr marL="3175811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 err="1"/>
              <a:t>Subhasis</a:t>
            </a:r>
            <a:r>
              <a:rPr lang="en-US" altLang="en-US" sz="1500" kern="0" dirty="0"/>
              <a:t> Jana - Project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Sujit Swain– Oracle application testing suite consultant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Functional Leads (IBM)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Business Process Owners (</a:t>
            </a:r>
            <a:r>
              <a:rPr lang="en-US" altLang="en-US" sz="1500" kern="0" dirty="0" err="1"/>
              <a:t>Ma’aden</a:t>
            </a:r>
            <a:r>
              <a:rPr lang="en-US" altLang="en-US" sz="1500" kern="0" dirty="0"/>
              <a:t>)</a:t>
            </a:r>
          </a:p>
          <a:p>
            <a:endParaRPr lang="en-US" altLang="en-US" sz="1500" kern="0" dirty="0"/>
          </a:p>
        </p:txBody>
      </p:sp>
    </p:spTree>
    <p:extLst>
      <p:ext uri="{BB962C8B-B14F-4D97-AF65-F5344CB8AC3E}">
        <p14:creationId xmlns:p14="http://schemas.microsoft.com/office/powerpoint/2010/main" val="2564055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5DD7ABE-4181-4603-84BC-B611238F1382}"/>
              </a:ext>
            </a:extLst>
          </p:cNvPr>
          <p:cNvSpPr txBox="1"/>
          <p:nvPr/>
        </p:nvSpPr>
        <p:spPr>
          <a:xfrm>
            <a:off x="533400" y="1219200"/>
            <a:ext cx="1120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present no tools available in the project to automate testing of functional/technical changes for Oracle EBS</a:t>
            </a:r>
            <a:r>
              <a:rPr lang="en-US" sz="1400" dirty="0">
                <a:ea typeface="ＭＳ Ｐゴシック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400" dirty="0"/>
          </a:p>
          <a:p>
            <a:r>
              <a:rPr lang="en-AU" sz="1400" b="1" dirty="0"/>
              <a:t>Implementation Scope: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Setup Oracle application testing suite to fulfil  the test requirements of Oracle EBS through Oracle Test Manager functionality.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Target to automate 20 Test Cases for this project.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Perform test automation by automating repeatable, reusable tests cases using tools and enabling execution.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400" dirty="0"/>
          </a:p>
          <a:p>
            <a:r>
              <a:rPr lang="en-AU" sz="1400" b="1" dirty="0"/>
              <a:t>Benefit:</a:t>
            </a:r>
            <a:endParaRPr lang="en-AU" sz="1400" dirty="0"/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/>
              <a:t>OATS will help to  reduce testing time and efforts and increase efficiency and productivity in testing cycle.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OATS will help to plan, organize, document, and manage the entire application testing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Track defects and manage test requirements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Web-based test management 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8BA632A-5D6E-40A2-8F16-D578E7A0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72299"/>
            <a:ext cx="9279923" cy="3590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Project Scope:</a:t>
            </a:r>
            <a:endParaRPr lang="en-US" kern="1200" dirty="0">
              <a:solidFill>
                <a:schemeClr val="tx1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4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980641-E477-4385-B2E8-63B992CB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838200"/>
            <a:ext cx="10972801" cy="639763"/>
          </a:xfrm>
        </p:spPr>
        <p:txBody>
          <a:bodyPr/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Oracle Test Manager Flow</a:t>
            </a:r>
            <a:r>
              <a:rPr lang="en-IN" i="1" kern="1200" dirty="0">
                <a:solidFill>
                  <a:schemeClr val="tx1"/>
                </a:solidFill>
                <a:ea typeface="MS PGothic" charset="0"/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0D196-6347-4F75-8169-3030BBE66F19}"/>
              </a:ext>
            </a:extLst>
          </p:cNvPr>
          <p:cNvSpPr/>
          <p:nvPr/>
        </p:nvSpPr>
        <p:spPr>
          <a:xfrm>
            <a:off x="2209801" y="1701225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rial" panose="020B0604020202020204" pitchFamily="34" charset="0"/>
              </a:rPr>
              <a:t>Integrated test modules provide </a:t>
            </a:r>
            <a:r>
              <a:rPr lang="en-IN" sz="1400" b="1" dirty="0">
                <a:cs typeface="Arial" panose="020B0604020202020204" pitchFamily="34" charset="0"/>
              </a:rPr>
              <a:t>complete test process management.</a:t>
            </a:r>
          </a:p>
          <a:p>
            <a:r>
              <a:rPr lang="en-US" sz="1400" dirty="0">
                <a:cs typeface="Arial" panose="020B0604020202020204" pitchFamily="34" charset="0"/>
              </a:rPr>
              <a:t>Test Plan, Test Requirements, Test Cases, Test Execution and Issues </a:t>
            </a:r>
            <a:r>
              <a:rPr lang="en-IN" sz="1400" dirty="0">
                <a:cs typeface="Arial" panose="020B0604020202020204" pitchFamily="34" charset="0"/>
              </a:rPr>
              <a:t>(Defects), Dashboard</a:t>
            </a:r>
            <a:r>
              <a:rPr lang="en-IN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5EB47AE-A820-466F-814C-F8F27A51C7D4}"/>
              </a:ext>
            </a:extLst>
          </p:cNvPr>
          <p:cNvSpPr/>
          <p:nvPr/>
        </p:nvSpPr>
        <p:spPr bwMode="auto">
          <a:xfrm>
            <a:off x="3048000" y="2581645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Document Test Requirement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C149BAF4-A5E9-4FBE-BD06-10CD359FA51D}"/>
              </a:ext>
            </a:extLst>
          </p:cNvPr>
          <p:cNvSpPr/>
          <p:nvPr/>
        </p:nvSpPr>
        <p:spPr bwMode="auto">
          <a:xfrm>
            <a:off x="41148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Test Plan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68E75962-B3D2-4F32-BC9A-F2B7D26C680A}"/>
              </a:ext>
            </a:extLst>
          </p:cNvPr>
          <p:cNvSpPr/>
          <p:nvPr/>
        </p:nvSpPr>
        <p:spPr bwMode="auto">
          <a:xfrm>
            <a:off x="5209221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Write Test Cases</a:t>
            </a: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857D9886-2503-4847-AEE7-79E0FC09E869}"/>
              </a:ext>
            </a:extLst>
          </p:cNvPr>
          <p:cNvSpPr/>
          <p:nvPr/>
        </p:nvSpPr>
        <p:spPr bwMode="auto">
          <a:xfrm>
            <a:off x="6324600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Execute Test Cases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37BA86C7-1F27-45A8-A357-7047F3180340}"/>
              </a:ext>
            </a:extLst>
          </p:cNvPr>
          <p:cNvSpPr/>
          <p:nvPr/>
        </p:nvSpPr>
        <p:spPr bwMode="auto">
          <a:xfrm>
            <a:off x="73914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File Defects Found By Test 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D40E8-6B72-4D16-8ADB-EDC9F001EE1A}"/>
              </a:ext>
            </a:extLst>
          </p:cNvPr>
          <p:cNvSpPr/>
          <p:nvPr/>
        </p:nvSpPr>
        <p:spPr bwMode="auto">
          <a:xfrm>
            <a:off x="8458200" y="2581645"/>
            <a:ext cx="685800" cy="3361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View Reports &amp; Dashboard</a:t>
            </a:r>
          </a:p>
        </p:txBody>
      </p:sp>
    </p:spTree>
    <p:extLst>
      <p:ext uri="{BB962C8B-B14F-4D97-AF65-F5344CB8AC3E}">
        <p14:creationId xmlns:p14="http://schemas.microsoft.com/office/powerpoint/2010/main" val="14171154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39125-FB33-4479-A92F-55BAFB28E822}"/>
              </a:ext>
            </a:extLst>
          </p:cNvPr>
          <p:cNvSpPr txBox="1"/>
          <p:nvPr/>
        </p:nvSpPr>
        <p:spPr>
          <a:xfrm>
            <a:off x="304800" y="1143000"/>
            <a:ext cx="11213880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50" b="1" u="sng" dirty="0"/>
              <a:t>Inception (Planning):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Kick-Off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On-board Project team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Finalize pre-requisite infrastructure for OATS, EBS application and Licenses</a:t>
            </a:r>
            <a:endParaRPr lang="en-US" sz="1150" dirty="0">
              <a:highlight>
                <a:srgbClr val="FFFF00"/>
              </a:highlight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Detailing Project Plan &amp; Tracker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Elaboration &amp; Construction  (Design &amp; Build):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Installation and configuration of OATS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functional, system test plans and schedules</a:t>
            </a:r>
            <a:endParaRPr lang="en-IN" sz="115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150" dirty="0"/>
              <a:t>Setup Oracle Applications Test Manager for Test Case Management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Record and report test results to Ma'aden &amp; Complete test documentation</a:t>
            </a:r>
            <a:endParaRPr lang="en-IN" sz="115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Verify compliance with Ma'aden's testing specifications and requirements</a:t>
            </a:r>
            <a:endParaRPr lang="en-US" sz="1150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Automated Test script as part of the Testing using OATS Tool.</a:t>
            </a:r>
            <a:endParaRPr lang="en-IN" sz="115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Unit 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Transition (Testing):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>
                <a:sym typeface="Wingdings" panose="05000000000000000000" pitchFamily="2" charset="2"/>
              </a:rPr>
              <a:t>Prepare </a:t>
            </a:r>
            <a:r>
              <a:rPr lang="en-AU" sz="1150" dirty="0"/>
              <a:t>up to 20 scripts</a:t>
            </a:r>
            <a:endParaRPr lang="en-US" sz="1150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>
                <a:sym typeface="Wingdings" panose="05000000000000000000" pitchFamily="2" charset="2"/>
              </a:rPr>
              <a:t>Conduct UAT and Sign-Off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>
              <a:sym typeface="Wingdings" panose="05000000000000000000" pitchFamily="2" charset="2"/>
            </a:endParaRPr>
          </a:p>
          <a:p>
            <a:pPr lvl="1"/>
            <a:r>
              <a:rPr lang="en-US" sz="1150" b="1" u="sng" dirty="0">
                <a:sym typeface="Wingdings" panose="05000000000000000000" pitchFamily="2" charset="2"/>
              </a:rPr>
              <a:t>Sign Off Criteria:</a:t>
            </a: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en-US" sz="1150" dirty="0"/>
              <a:t>IBM to submit Implementation Completion report to Ma'aden.</a:t>
            </a:r>
            <a:r>
              <a:rPr lang="en-IN" sz="1150" dirty="0"/>
              <a:t> OATS Implementation Completion report deliverable </a:t>
            </a:r>
            <a:r>
              <a:rPr lang="en-US" sz="1150" dirty="0"/>
              <a:t>consists of: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/>
              <a:t>Test Automation Process 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>
                <a:sym typeface="Wingdings" panose="05000000000000000000" pitchFamily="2" charset="2"/>
              </a:rPr>
              <a:t>Implementation Completion Report</a:t>
            </a:r>
            <a:endParaRPr lang="en-US" sz="1150" dirty="0"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69598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Execution Approach: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8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7620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High Level Project Plan: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16B15-12E9-4D0C-B2D1-9BF0204DAF75}"/>
              </a:ext>
            </a:extLst>
          </p:cNvPr>
          <p:cNvSpPr/>
          <p:nvPr/>
        </p:nvSpPr>
        <p:spPr>
          <a:xfrm>
            <a:off x="-76200" y="1292423"/>
            <a:ext cx="11201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Overall Project Plan is 10 weeks out of which 2 weeks are for Planning, 4 weeks for Design &amp; Build and 4 weeks for Testing.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48F92-500D-4BA9-BDE7-FB210F7584BF}"/>
              </a:ext>
            </a:extLst>
          </p:cNvPr>
          <p:cNvSpPr/>
          <p:nvPr/>
        </p:nvSpPr>
        <p:spPr>
          <a:xfrm>
            <a:off x="397477" y="388620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Progress so-far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2F225-3123-4367-B764-0DA05FDB3385}"/>
              </a:ext>
            </a:extLst>
          </p:cNvPr>
          <p:cNvSpPr txBox="1"/>
          <p:nvPr/>
        </p:nvSpPr>
        <p:spPr>
          <a:xfrm>
            <a:off x="390103" y="4309646"/>
            <a:ext cx="1028300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Kick Off -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Obtain Server &amp; OATS license 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Onboard IBM Project team to proceed with Inception phase  – 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Infrastructures readiness for OATS system Installation –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Identify Business Stakeholders 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1F31B-9DE1-4147-A9DD-F4804A104758}"/>
              </a:ext>
            </a:extLst>
          </p:cNvPr>
          <p:cNvSpPr/>
          <p:nvPr/>
        </p:nvSpPr>
        <p:spPr>
          <a:xfrm>
            <a:off x="397477" y="3301557"/>
            <a:ext cx="8746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Implementation Completion report  </a:t>
            </a:r>
            <a:r>
              <a:rPr lang="en-US" altLang="en-US" sz="1400" kern="0" dirty="0"/>
              <a:t>to be 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kern="0" dirty="0"/>
              <a:t>Weekly updates to be published in weekly review. </a:t>
            </a:r>
            <a:endParaRPr lang="en-US" alt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6F4D5-94E5-4BE8-96E5-2EFEC8B4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09938"/>
            <a:ext cx="11887200" cy="13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7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228600" y="838200"/>
            <a:ext cx="9757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Next Action </a:t>
            </a:r>
            <a:r>
              <a:rPr lang="en-GB" sz="2000" b="1" dirty="0">
                <a:ea typeface="MS PGothic" charset="0"/>
              </a:rPr>
              <a:t>(Commence Inception Phase)</a:t>
            </a:r>
            <a:r>
              <a:rPr lang="en-US" sz="2000" b="1" dirty="0">
                <a:solidFill>
                  <a:srgbClr val="336699"/>
                </a:solidFill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solidFill>
                <a:srgbClr val="336699"/>
              </a:solidFill>
              <a:ea typeface="MS PGothic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A5059-75DD-4337-A79C-78B2FA0EE59F}"/>
              </a:ext>
            </a:extLst>
          </p:cNvPr>
          <p:cNvSpPr/>
          <p:nvPr/>
        </p:nvSpPr>
        <p:spPr>
          <a:xfrm>
            <a:off x="-304800" y="1268849"/>
            <a:ext cx="10832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Kick Off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On boarded Project team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Finalize pre-requisite infrastructure  for OATS and EBS and License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Detailing Project Plan &amp; Tracker</a:t>
            </a:r>
            <a:endParaRPr lang="en-US" dirty="0">
              <a:solidFill>
                <a:srgbClr val="00B0F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304800" y="3581400"/>
            <a:ext cx="9529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Support Required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ea typeface="MS PGothic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37FCC-3F07-4807-903C-1B709FA90DF8}"/>
              </a:ext>
            </a:extLst>
          </p:cNvPr>
          <p:cNvSpPr/>
          <p:nvPr/>
        </p:nvSpPr>
        <p:spPr>
          <a:xfrm>
            <a:off x="-304800" y="4038600"/>
            <a:ext cx="1083288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Finalize Infrastructure &amp; License</a:t>
            </a:r>
          </a:p>
        </p:txBody>
      </p:sp>
    </p:spTree>
    <p:extLst>
      <p:ext uri="{BB962C8B-B14F-4D97-AF65-F5344CB8AC3E}">
        <p14:creationId xmlns:p14="http://schemas.microsoft.com/office/powerpoint/2010/main" val="19541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914400" y="2895600"/>
            <a:ext cx="9601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ea typeface="MS PGothic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502736850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BM Presentation 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 Application Services_Template2" id="{654B6E18-9443-DA40-A617-045451FCCE7B}" vid="{B1212CA4-EBCD-9043-A716-5F7BA246715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59418</TotalTime>
  <Words>473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Gotham-book</vt:lpstr>
      <vt:lpstr>Gotham-light</vt:lpstr>
      <vt:lpstr>HelveticaNeueLT Std</vt:lpstr>
      <vt:lpstr>HelvNeue Light for IBM</vt:lpstr>
      <vt:lpstr>Times New Roman</vt:lpstr>
      <vt:lpstr>Verdana</vt:lpstr>
      <vt:lpstr>Wingdings</vt:lpstr>
      <vt:lpstr>1_10 September 2009</vt:lpstr>
      <vt:lpstr>2_10 September 2009</vt:lpstr>
      <vt:lpstr>1_IBM Presentation Template</vt:lpstr>
      <vt:lpstr>PowerPoint Presentation</vt:lpstr>
      <vt:lpstr>Agenda</vt:lpstr>
      <vt:lpstr>Introduction:</vt:lpstr>
      <vt:lpstr>Project Scope:</vt:lpstr>
      <vt:lpstr>Oracle Test Manager 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IBM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Satish Deshpande</dc:creator>
  <cp:keywords/>
  <dc:description/>
  <cp:lastModifiedBy>SUJIT SWAIN</cp:lastModifiedBy>
  <cp:revision>3165</cp:revision>
  <cp:lastPrinted>2016-12-16T15:52:37Z</cp:lastPrinted>
  <dcterms:created xsi:type="dcterms:W3CDTF">2015-01-21T20:04:39Z</dcterms:created>
  <dcterms:modified xsi:type="dcterms:W3CDTF">2019-07-17T06:40:13Z</dcterms:modified>
  <cp:category/>
</cp:coreProperties>
</file>