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60" r:id="rId5"/>
    <p:sldId id="266" r:id="rId6"/>
    <p:sldId id="267" r:id="rId7"/>
    <p:sldId id="268" r:id="rId8"/>
    <p:sldId id="259" r:id="rId9"/>
    <p:sldId id="261" r:id="rId10"/>
    <p:sldId id="262" r:id="rId11"/>
    <p:sldId id="263" r:id="rId12"/>
    <p:sldId id="264" r:id="rId13"/>
    <p:sldId id="269" r:id="rId14"/>
    <p:sldId id="271"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A361F-8830-446C-8194-DEA04109CBC8}" type="datetimeFigureOut">
              <a:rPr lang="en-US" smtClean="0"/>
              <a:pPr/>
              <a:t>4/9/2022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DF90-8004-4764-B0D0-7E07A74114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1DF90-8004-4764-B0D0-7E07A74114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4/9/2022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4/9/2022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4/9/2022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4/9/2022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10200" y="5715000"/>
            <a:ext cx="3733800" cy="685800"/>
          </a:xfrm>
        </p:spPr>
        <p:txBody>
          <a:bodyPr>
            <a:normAutofit/>
          </a:bodyPr>
          <a:lstStyle/>
          <a:p>
            <a:r>
              <a:rPr lang="en-US" dirty="0" smtClean="0">
                <a:solidFill>
                  <a:schemeClr val="tx1"/>
                </a:solidFill>
                <a:latin typeface="Felix Titling" pitchFamily="82" charset="0"/>
              </a:rPr>
              <a:t>Submitted By-</a:t>
            </a:r>
          </a:p>
          <a:p>
            <a:r>
              <a:rPr lang="en-IN" dirty="0" smtClean="0">
                <a:solidFill>
                  <a:schemeClr val="tx1"/>
                </a:solidFill>
                <a:latin typeface="Felix Titling" pitchFamily="82" charset="0"/>
              </a:rPr>
              <a:t>SUJIT KUMAR</a:t>
            </a:r>
            <a:endParaRPr lang="en-US" dirty="0" smtClean="0">
              <a:solidFill>
                <a:schemeClr val="tx1"/>
              </a:solidFill>
              <a:latin typeface="Felix Titling" pitchFamily="82" charset="0"/>
            </a:endParaRPr>
          </a:p>
        </p:txBody>
      </p:sp>
      <p:sp>
        <p:nvSpPr>
          <p:cNvPr id="2" name="Title 1"/>
          <p:cNvSpPr>
            <a:spLocks noGrp="1"/>
          </p:cNvSpPr>
          <p:nvPr>
            <p:ph type="ctrTitle"/>
          </p:nvPr>
        </p:nvSpPr>
        <p:spPr>
          <a:xfrm>
            <a:off x="609600" y="609600"/>
            <a:ext cx="8153400" cy="1447800"/>
          </a:xfrm>
        </p:spPr>
        <p:txBody>
          <a:bodyPr>
            <a:normAutofit/>
          </a:bodyPr>
          <a:lstStyle/>
          <a:p>
            <a:r>
              <a:rPr lang="en-US" b="1" dirty="0" smtClean="0"/>
              <a:t>Image Scraping </a:t>
            </a:r>
            <a:r>
              <a:rPr lang="en-US" b="1" dirty="0" smtClean="0"/>
              <a:t>A</a:t>
            </a:r>
            <a:r>
              <a:rPr lang="en-US" b="1" dirty="0" smtClean="0"/>
              <a:t>nd </a:t>
            </a:r>
            <a:r>
              <a:rPr lang="en-US" b="1" dirty="0" smtClean="0"/>
              <a:t>Classification Project</a:t>
            </a:r>
            <a:endParaRPr lang="en-US" b="1"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2286000" cy="1600200"/>
          </a:xfrm>
          <a:prstGeom prst="rect">
            <a:avLst/>
          </a:prstGeom>
          <a:noFill/>
          <a:ln>
            <a:noFill/>
          </a:ln>
        </p:spPr>
      </p:pic>
      <p:pic>
        <p:nvPicPr>
          <p:cNvPr id="4098" name="Picture 2" descr="C:\Users\HP\Downloads\1122.png"/>
          <p:cNvPicPr>
            <a:picLocks noChangeAspect="1" noChangeArrowheads="1"/>
          </p:cNvPicPr>
          <p:nvPr/>
        </p:nvPicPr>
        <p:blipFill>
          <a:blip r:embed="rId3"/>
          <a:srcRect/>
          <a:stretch>
            <a:fillRect/>
          </a:stretch>
        </p:blipFill>
        <p:spPr bwMode="auto">
          <a:xfrm>
            <a:off x="228600" y="2743200"/>
            <a:ext cx="6019800" cy="353942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4525963"/>
          </a:xfrm>
        </p:spPr>
        <p:txBody>
          <a:bodyPr>
            <a:normAutofit/>
          </a:bodyPr>
          <a:lstStyle/>
          <a:p>
            <a:pPr>
              <a:buNone/>
            </a:pPr>
            <a:r>
              <a:rPr lang="en-US" sz="2000" dirty="0" smtClean="0"/>
              <a:t> </a:t>
            </a:r>
            <a:r>
              <a:rPr lang="en-US" sz="2000" b="1" dirty="0" smtClean="0">
                <a:solidFill>
                  <a:schemeClr val="tx2"/>
                </a:solidFill>
              </a:rPr>
              <a:t>C</a:t>
            </a:r>
            <a:r>
              <a:rPr lang="en-US" sz="2000" b="1" dirty="0" smtClean="0">
                <a:solidFill>
                  <a:schemeClr val="tx2"/>
                </a:solidFill>
              </a:rPr>
              <a:t>reated </a:t>
            </a:r>
            <a:r>
              <a:rPr lang="en-US" sz="2000" b="1" dirty="0" smtClean="0">
                <a:solidFill>
                  <a:schemeClr val="tx2"/>
                </a:solidFill>
              </a:rPr>
              <a:t>A</a:t>
            </a:r>
            <a:r>
              <a:rPr lang="en-US" sz="2000" b="1" dirty="0" smtClean="0">
                <a:solidFill>
                  <a:schemeClr val="tx2"/>
                </a:solidFill>
              </a:rPr>
              <a:t> </a:t>
            </a:r>
            <a:r>
              <a:rPr lang="en-US" sz="2000" b="1" dirty="0" smtClean="0">
                <a:solidFill>
                  <a:schemeClr val="tx2"/>
                </a:solidFill>
              </a:rPr>
              <a:t>M</a:t>
            </a:r>
            <a:r>
              <a:rPr lang="en-US" sz="2000" b="1" dirty="0" smtClean="0">
                <a:solidFill>
                  <a:schemeClr val="tx2"/>
                </a:solidFill>
              </a:rPr>
              <a:t>odel </a:t>
            </a:r>
            <a:r>
              <a:rPr lang="en-US" sz="2000" b="1" dirty="0" smtClean="0">
                <a:solidFill>
                  <a:schemeClr val="tx2"/>
                </a:solidFill>
              </a:rPr>
              <a:t>U</a:t>
            </a:r>
            <a:r>
              <a:rPr lang="en-US" sz="2000" b="1" dirty="0" smtClean="0">
                <a:solidFill>
                  <a:schemeClr val="tx2"/>
                </a:solidFill>
              </a:rPr>
              <a:t>sing </a:t>
            </a:r>
            <a:r>
              <a:rPr lang="en-US" sz="2000" b="1" dirty="0" smtClean="0">
                <a:solidFill>
                  <a:schemeClr val="tx2"/>
                </a:solidFill>
              </a:rPr>
              <a:t>Convolution Neural Network</a:t>
            </a:r>
            <a:endParaRPr lang="en-US" sz="2000" b="1" dirty="0">
              <a:solidFill>
                <a:schemeClr val="tx2"/>
              </a:solidFill>
            </a:endParaRPr>
          </a:p>
        </p:txBody>
      </p:sp>
      <p:pic>
        <p:nvPicPr>
          <p:cNvPr id="4" name="Picture 3"/>
          <p:cNvPicPr/>
          <p:nvPr/>
        </p:nvPicPr>
        <p:blipFill>
          <a:blip r:embed="rId2"/>
          <a:srcRect l="23237" t="25641" r="37340" b="5983"/>
          <a:stretch>
            <a:fillRect/>
          </a:stretch>
        </p:blipFill>
        <p:spPr bwMode="auto">
          <a:xfrm>
            <a:off x="304800" y="1600200"/>
            <a:ext cx="8458200" cy="4724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229600" cy="4830763"/>
          </a:xfrm>
        </p:spPr>
        <p:txBody>
          <a:bodyPr/>
          <a:lstStyle/>
          <a:p>
            <a:pPr>
              <a:buNone/>
            </a:pPr>
            <a:endParaRPr lang="en-US" sz="1800" dirty="0" smtClean="0"/>
          </a:p>
          <a:p>
            <a:pPr>
              <a:buNone/>
            </a:pPr>
            <a:r>
              <a:rPr lang="en-US" sz="1800" b="1" dirty="0" smtClean="0">
                <a:solidFill>
                  <a:schemeClr val="bg2">
                    <a:lumMod val="75000"/>
                  </a:schemeClr>
                </a:solidFill>
              </a:rPr>
              <a:t>Now </a:t>
            </a:r>
            <a:r>
              <a:rPr lang="en-US" sz="1800" b="1" dirty="0" smtClean="0">
                <a:solidFill>
                  <a:schemeClr val="bg2">
                    <a:lumMod val="75000"/>
                  </a:schemeClr>
                </a:solidFill>
              </a:rPr>
              <a:t>we will define early stop criteria and model check point further saving the model as </a:t>
            </a:r>
            <a:r>
              <a:rPr lang="en-US" sz="1800" dirty="0" smtClean="0">
                <a:solidFill>
                  <a:schemeClr val="bg2">
                    <a:lumMod val="75000"/>
                  </a:schemeClr>
                </a:solidFill>
              </a:rPr>
              <a:t>“</a:t>
            </a:r>
            <a:r>
              <a:rPr lang="en-US" sz="1800" dirty="0" smtClean="0"/>
              <a:t>best_model.h5</a:t>
            </a:r>
            <a:r>
              <a:rPr lang="en-US" sz="1800" dirty="0" smtClean="0">
                <a:solidFill>
                  <a:schemeClr val="bg2">
                    <a:lumMod val="75000"/>
                  </a:schemeClr>
                </a:solidFill>
              </a:rPr>
              <a:t>”.</a:t>
            </a:r>
          </a:p>
          <a:p>
            <a:endParaRPr lang="en-US" dirty="0"/>
          </a:p>
        </p:txBody>
      </p:sp>
      <p:pic>
        <p:nvPicPr>
          <p:cNvPr id="4" name="Picture 3"/>
          <p:cNvPicPr/>
          <p:nvPr/>
        </p:nvPicPr>
        <p:blipFill>
          <a:blip r:embed="rId2"/>
          <a:srcRect l="22916" t="28775" r="28268" b="41736"/>
          <a:stretch>
            <a:fillRect/>
          </a:stretch>
        </p:blipFill>
        <p:spPr bwMode="auto">
          <a:xfrm>
            <a:off x="304800" y="1447800"/>
            <a:ext cx="6559517" cy="2228850"/>
          </a:xfrm>
          <a:prstGeom prst="rect">
            <a:avLst/>
          </a:prstGeom>
          <a:noFill/>
          <a:ln w="9525">
            <a:noFill/>
            <a:miter lim="800000"/>
            <a:headEnd/>
            <a:tailEnd/>
          </a:ln>
        </p:spPr>
      </p:pic>
      <p:pic>
        <p:nvPicPr>
          <p:cNvPr id="5" name="Picture 4"/>
          <p:cNvPicPr/>
          <p:nvPr/>
        </p:nvPicPr>
        <p:blipFill>
          <a:blip r:embed="rId3"/>
          <a:srcRect l="23077" t="37322" r="38782" b="13955"/>
          <a:stretch>
            <a:fillRect/>
          </a:stretch>
        </p:blipFill>
        <p:spPr bwMode="auto">
          <a:xfrm>
            <a:off x="3810000" y="2895600"/>
            <a:ext cx="5029200" cy="3352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609600"/>
            <a:ext cx="2438400" cy="381000"/>
          </a:xfrm>
        </p:spPr>
        <p:txBody>
          <a:bodyPr anchor="b">
            <a:normAutofit fontScale="25000" lnSpcReduction="20000"/>
          </a:bodyPr>
          <a:lstStyle/>
          <a:p>
            <a:endParaRPr lang="en-US" dirty="0" smtClean="0"/>
          </a:p>
          <a:p>
            <a:endParaRPr lang="en-US" dirty="0" smtClean="0"/>
          </a:p>
          <a:p>
            <a:endParaRPr lang="en-US" dirty="0" smtClean="0"/>
          </a:p>
          <a:p>
            <a:endParaRPr lang="en-US" dirty="0" smtClean="0"/>
          </a:p>
          <a:p>
            <a:pPr>
              <a:buNone/>
            </a:pPr>
            <a:endParaRPr lang="en-IN" sz="12800" b="1" dirty="0" smtClean="0"/>
          </a:p>
          <a:p>
            <a:pPr>
              <a:buNone/>
            </a:pPr>
            <a:r>
              <a:rPr lang="en-IN" sz="11200" b="1" dirty="0" smtClean="0">
                <a:solidFill>
                  <a:schemeClr val="bg2">
                    <a:lumMod val="75000"/>
                  </a:schemeClr>
                </a:solidFill>
              </a:rPr>
              <a:t>Prediction</a:t>
            </a:r>
            <a:endParaRPr lang="en-US" sz="11200" b="1" dirty="0" smtClean="0">
              <a:solidFill>
                <a:schemeClr val="bg2">
                  <a:lumMod val="75000"/>
                </a:schemeClr>
              </a:solidFill>
            </a:endParaRPr>
          </a:p>
          <a:p>
            <a:pPr>
              <a:buNone/>
            </a:pPr>
            <a:r>
              <a:rPr lang="en-IN" dirty="0" smtClean="0"/>
              <a:t> </a:t>
            </a:r>
            <a:endParaRPr lang="en-US" dirty="0" smtClean="0"/>
          </a:p>
          <a:p>
            <a:pPr>
              <a:buNone/>
            </a:pPr>
            <a:endParaRPr lang="en-US" dirty="0"/>
          </a:p>
        </p:txBody>
      </p:sp>
      <p:pic>
        <p:nvPicPr>
          <p:cNvPr id="3074" name="Picture 2" descr="C:\Users\HP\Downloads\WhatsApp Image 2022-04-09 at 00.54.16.jpeg"/>
          <p:cNvPicPr>
            <a:picLocks noChangeAspect="1" noChangeArrowheads="1"/>
          </p:cNvPicPr>
          <p:nvPr/>
        </p:nvPicPr>
        <p:blipFill>
          <a:blip r:embed="rId2"/>
          <a:srcRect/>
          <a:stretch>
            <a:fillRect/>
          </a:stretch>
        </p:blipFill>
        <p:spPr bwMode="auto">
          <a:xfrm>
            <a:off x="838200" y="1752600"/>
            <a:ext cx="7029450" cy="440687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6355" t="32291" r="34993" b="25001"/>
          <a:stretch>
            <a:fillRect/>
          </a:stretch>
        </p:blipFill>
        <p:spPr bwMode="auto">
          <a:xfrm>
            <a:off x="4114800" y="457200"/>
            <a:ext cx="4572000" cy="284018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9502" t="40625" r="36530" b="21875"/>
          <a:stretch>
            <a:fillRect/>
          </a:stretch>
        </p:blipFill>
        <p:spPr bwMode="auto">
          <a:xfrm>
            <a:off x="381000" y="2286000"/>
            <a:ext cx="3733800" cy="3505200"/>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l="28111" t="40625" r="29722" b="21875"/>
          <a:stretch>
            <a:fillRect/>
          </a:stretch>
        </p:blipFill>
        <p:spPr bwMode="auto">
          <a:xfrm>
            <a:off x="4191000" y="3657600"/>
            <a:ext cx="4648200" cy="2667000"/>
          </a:xfrm>
          <a:prstGeom prst="rect">
            <a:avLst/>
          </a:prstGeom>
          <a:noFill/>
          <a:ln w="9525">
            <a:noFill/>
            <a:miter lim="800000"/>
            <a:headEnd/>
            <a:tailEnd/>
          </a:ln>
          <a:effectLst/>
        </p:spPr>
      </p:pic>
      <p:sp>
        <p:nvSpPr>
          <p:cNvPr id="5" name="Title 4"/>
          <p:cNvSpPr>
            <a:spLocks noGrp="1"/>
          </p:cNvSpPr>
          <p:nvPr>
            <p:ph type="ctrTitle" idx="4294967295"/>
          </p:nvPr>
        </p:nvSpPr>
        <p:spPr>
          <a:xfrm>
            <a:off x="304800" y="914400"/>
            <a:ext cx="3276600" cy="685800"/>
          </a:xfrm>
        </p:spPr>
        <p:txBody>
          <a:bodyPr>
            <a:normAutofit/>
          </a:bodyPr>
          <a:lstStyle/>
          <a:p>
            <a:r>
              <a:rPr lang="en-IN" b="1" dirty="0" smtClean="0"/>
              <a:t>Results</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Conclusion</a:t>
            </a:r>
            <a:endParaRPr lang="en-US" sz="3600" b="1" dirty="0"/>
          </a:p>
        </p:txBody>
      </p:sp>
      <p:sp>
        <p:nvSpPr>
          <p:cNvPr id="3" name="Content Placeholder 2"/>
          <p:cNvSpPr>
            <a:spLocks noGrp="1"/>
          </p:cNvSpPr>
          <p:nvPr>
            <p:ph sz="quarter" idx="1"/>
          </p:nvPr>
        </p:nvSpPr>
        <p:spPr>
          <a:xfrm>
            <a:off x="301752" y="2133600"/>
            <a:ext cx="8503920" cy="3965448"/>
          </a:xfrm>
        </p:spPr>
        <p:txBody>
          <a:bodyPr>
            <a:normAutofit fontScale="77500" lnSpcReduction="20000"/>
          </a:bodyPr>
          <a:lstStyle/>
          <a:p>
            <a:pPr>
              <a:buNone/>
            </a:pPr>
            <a:r>
              <a:rPr lang="en-US" b="1" dirty="0" smtClean="0"/>
              <a:t>KEY FINDINGS AND CONCLUSIONS OF THE STUDY</a:t>
            </a:r>
            <a:r>
              <a:rPr lang="en-US" dirty="0" smtClean="0"/>
              <a:t>  </a:t>
            </a:r>
          </a:p>
          <a:p>
            <a:r>
              <a:rPr lang="en-US" dirty="0" smtClean="0"/>
              <a:t>In conclusion, this project is about image classification by using deep learning via framework </a:t>
            </a:r>
            <a:r>
              <a:rPr lang="en-US" dirty="0" err="1" smtClean="0"/>
              <a:t>TensorFlow</a:t>
            </a:r>
            <a:r>
              <a:rPr lang="en-US" dirty="0" smtClean="0"/>
              <a:t>. The roles of epochs in </a:t>
            </a:r>
            <a:endParaRPr lang="en-US" dirty="0" smtClean="0"/>
          </a:p>
          <a:p>
            <a:endParaRPr lang="en-US" dirty="0" smtClean="0"/>
          </a:p>
          <a:p>
            <a:r>
              <a:rPr lang="en-US" dirty="0" smtClean="0"/>
              <a:t>CNN was able to control accuracy and also prevent any problems such as </a:t>
            </a:r>
            <a:r>
              <a:rPr lang="en-US" dirty="0" err="1" smtClean="0"/>
              <a:t>overfitting</a:t>
            </a:r>
            <a:r>
              <a:rPr lang="en-US" dirty="0" smtClean="0"/>
              <a:t>. Thus we were able to classify the three categories of images with an accuracy of 86.4%.</a:t>
            </a:r>
          </a:p>
          <a:p>
            <a:endParaRPr lang="en-US" dirty="0" smtClean="0"/>
          </a:p>
          <a:p>
            <a:pPr>
              <a:buNone/>
            </a:pPr>
            <a:r>
              <a:rPr lang="en-US" b="1" dirty="0" smtClean="0"/>
              <a:t>LEARNING OUTCOMES OF THE STUDY IN RESPECT OF DATA SCIENCE</a:t>
            </a:r>
            <a:endParaRPr lang="en-US" dirty="0" smtClean="0"/>
          </a:p>
          <a:p>
            <a:r>
              <a:rPr lang="en-US" dirty="0" smtClean="0"/>
              <a:t>In this project I was able to learn about Deep Neural Networks and </a:t>
            </a:r>
            <a:r>
              <a:rPr lang="en-US" dirty="0" err="1" smtClean="0"/>
              <a:t>Convulation</a:t>
            </a:r>
            <a:r>
              <a:rPr lang="en-US" dirty="0" smtClean="0"/>
              <a:t> Neural Network. I also learned techniques to scrap and download images in the specified directory using code.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905000"/>
            <a:ext cx="7315200" cy="4221163"/>
          </a:xfrm>
        </p:spPr>
        <p:txBody>
          <a:bodyPr>
            <a:normAutofit fontScale="77500" lnSpcReduction="20000"/>
          </a:bodyPr>
          <a:lstStyle/>
          <a:p>
            <a:r>
              <a:rPr lang="en-US" dirty="0" smtClean="0"/>
              <a:t>While </a:t>
            </a:r>
            <a:r>
              <a:rPr lang="en-US" dirty="0" smtClean="0"/>
              <a:t>we couldn’t reach out goal of 100% accuracy in image classification, we did end up creating a system that can with enough time and data get very close to that goal. As with any project there is room for improvement here. </a:t>
            </a:r>
          </a:p>
          <a:p>
            <a:endParaRPr lang="en-US" dirty="0" smtClean="0"/>
          </a:p>
          <a:p>
            <a:r>
              <a:rPr lang="en-US" dirty="0" smtClean="0"/>
              <a:t>This model can further be improved with the addition of more algorithms into it. However, the output of these algorithms needs to be in the same format as the others. </a:t>
            </a:r>
          </a:p>
          <a:p>
            <a:endParaRPr lang="en-US" dirty="0" smtClean="0"/>
          </a:p>
          <a:p>
            <a:r>
              <a:rPr lang="en-US" dirty="0" smtClean="0"/>
              <a:t>Once that condition is satisfied, the modules are easy to add as done in the code. This provides a great degree of modularity and </a:t>
            </a:r>
            <a:r>
              <a:rPr lang="en-US" dirty="0" err="1" smtClean="0"/>
              <a:t>vesatility</a:t>
            </a:r>
            <a:r>
              <a:rPr lang="en-US" dirty="0" smtClean="0"/>
              <a:t> to the project.</a:t>
            </a:r>
          </a:p>
          <a:p>
            <a:endParaRPr lang="en-US" dirty="0"/>
          </a:p>
        </p:txBody>
      </p:sp>
      <p:sp>
        <p:nvSpPr>
          <p:cNvPr id="4" name="Rectangle 3"/>
          <p:cNvSpPr/>
          <p:nvPr/>
        </p:nvSpPr>
        <p:spPr>
          <a:xfrm>
            <a:off x="304800" y="228601"/>
            <a:ext cx="6553200" cy="830997"/>
          </a:xfrm>
          <a:prstGeom prst="rect">
            <a:avLst/>
          </a:prstGeom>
        </p:spPr>
        <p:txBody>
          <a:bodyPr wrap="square">
            <a:spAutoFit/>
          </a:bodyPr>
          <a:lstStyle/>
          <a:p>
            <a:pPr>
              <a:buNone/>
            </a:pPr>
            <a:r>
              <a:rPr lang="en-US" sz="2400" b="1" dirty="0" smtClean="0">
                <a:solidFill>
                  <a:schemeClr val="bg2">
                    <a:lumMod val="75000"/>
                  </a:schemeClr>
                </a:solidFill>
              </a:rPr>
              <a:t>LIMITATIONS OF THIS WORK </a:t>
            </a:r>
            <a:endParaRPr lang="en-US" sz="2400" b="1" dirty="0" smtClean="0">
              <a:solidFill>
                <a:schemeClr val="bg2">
                  <a:lumMod val="75000"/>
                </a:schemeClr>
              </a:solidFill>
            </a:endParaRPr>
          </a:p>
          <a:p>
            <a:pPr>
              <a:buNone/>
            </a:pPr>
            <a:r>
              <a:rPr lang="en-US" sz="2400" b="1" dirty="0" smtClean="0">
                <a:solidFill>
                  <a:schemeClr val="bg2">
                    <a:lumMod val="75000"/>
                  </a:schemeClr>
                </a:solidFill>
              </a:rPr>
              <a:t>AND </a:t>
            </a:r>
            <a:r>
              <a:rPr lang="en-US" sz="2400" b="1" dirty="0" smtClean="0">
                <a:solidFill>
                  <a:schemeClr val="bg2">
                    <a:lumMod val="75000"/>
                  </a:schemeClr>
                </a:solidFill>
              </a:rPr>
              <a:t>SCOPE FOR FUTURE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ownloads\22222222.jpg"/>
          <p:cNvPicPr>
            <a:picLocks noChangeAspect="1" noChangeArrowheads="1"/>
          </p:cNvPicPr>
          <p:nvPr/>
        </p:nvPicPr>
        <p:blipFill>
          <a:blip r:embed="rId2"/>
          <a:srcRect/>
          <a:stretch>
            <a:fillRect/>
          </a:stretch>
        </p:blipFill>
        <p:spPr bwMode="auto">
          <a:xfrm>
            <a:off x="304800" y="304800"/>
            <a:ext cx="8610600" cy="5943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normAutofit fontScale="77500" lnSpcReduction="20000"/>
          </a:bodyPr>
          <a:lstStyle/>
          <a:p>
            <a:r>
              <a:rPr lang="en-US" dirty="0" smtClean="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p>
          <a:p>
            <a:endParaRPr lang="en-US" dirty="0" smtClean="0"/>
          </a:p>
          <a:p>
            <a:r>
              <a:rPr lang="en-US" dirty="0" smtClean="0"/>
              <a:t>The idea behind this project is to build a deep learning-based Image Classification model on images that will be scraped from e-commerce portal. This is done to make the model more and more robust. </a:t>
            </a:r>
          </a:p>
          <a:p>
            <a:endParaRPr lang="en-US" dirty="0" smtClean="0"/>
          </a:p>
          <a:p>
            <a:r>
              <a:rPr lang="en-US" dirty="0" smtClean="0"/>
              <a:t>The Project consists of two phases:</a:t>
            </a:r>
          </a:p>
          <a:p>
            <a:pPr lvl="1">
              <a:buFont typeface="Wingdings" pitchFamily="2" charset="2"/>
              <a:buChar char="Ø"/>
            </a:pPr>
            <a:r>
              <a:rPr lang="en-US" dirty="0" smtClean="0"/>
              <a:t>Data Collection Phase</a:t>
            </a:r>
          </a:p>
          <a:p>
            <a:pPr lvl="1">
              <a:buFont typeface="Wingdings" pitchFamily="2" charset="2"/>
              <a:buChar char="Ø"/>
            </a:pPr>
            <a:r>
              <a:rPr lang="en-US" dirty="0" smtClean="0"/>
              <a:t>Model Building Phase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dirty="0" smtClean="0"/>
              <a:t>Data Collection </a:t>
            </a:r>
            <a:r>
              <a:rPr lang="en-US" b="1" dirty="0" smtClean="0"/>
              <a:t>Phase</a:t>
            </a:r>
            <a:endParaRPr lang="en-US" dirty="0"/>
          </a:p>
        </p:txBody>
      </p:sp>
      <p:sp>
        <p:nvSpPr>
          <p:cNvPr id="3" name="Content Placeholder 2"/>
          <p:cNvSpPr>
            <a:spLocks noGrp="1"/>
          </p:cNvSpPr>
          <p:nvPr>
            <p:ph sz="quarter" idx="1"/>
          </p:nvPr>
        </p:nvSpPr>
        <p:spPr>
          <a:xfrm>
            <a:off x="457200" y="1676400"/>
            <a:ext cx="7696200" cy="4449763"/>
          </a:xfrm>
        </p:spPr>
        <p:txBody>
          <a:bodyPr>
            <a:normAutofit fontScale="77500" lnSpcReduction="20000"/>
          </a:bodyPr>
          <a:lstStyle/>
          <a:p>
            <a:r>
              <a:rPr lang="en-IN" dirty="0" smtClean="0"/>
              <a:t>We have to scrape images from e-commerce portal, </a:t>
            </a:r>
            <a:r>
              <a:rPr lang="en-IN" dirty="0" smtClean="0"/>
              <a:t>Amazon.com.</a:t>
            </a:r>
            <a:r>
              <a:rPr lang="en-IN" dirty="0" smtClean="0"/>
              <a:t> </a:t>
            </a:r>
            <a:r>
              <a:rPr lang="en-IN" dirty="0" smtClean="0"/>
              <a:t>The </a:t>
            </a:r>
            <a:r>
              <a:rPr lang="en-IN" dirty="0" smtClean="0"/>
              <a:t>clothing categories used for scraping will be:</a:t>
            </a:r>
            <a:endParaRPr lang="en-US" dirty="0" smtClean="0"/>
          </a:p>
          <a:p>
            <a:pPr lvl="1">
              <a:buFont typeface="Courier New" pitchFamily="49" charset="0"/>
              <a:buChar char="o"/>
            </a:pPr>
            <a:r>
              <a:rPr lang="en-IN" dirty="0" err="1" smtClean="0"/>
              <a:t>Sarees</a:t>
            </a:r>
            <a:r>
              <a:rPr lang="en-IN" dirty="0" smtClean="0"/>
              <a:t> </a:t>
            </a:r>
            <a:r>
              <a:rPr lang="en-IN" dirty="0" smtClean="0"/>
              <a:t>(women)</a:t>
            </a:r>
            <a:endParaRPr lang="en-US" dirty="0" smtClean="0"/>
          </a:p>
          <a:p>
            <a:pPr lvl="1">
              <a:buFont typeface="Courier New" pitchFamily="49" charset="0"/>
              <a:buChar char="o"/>
            </a:pPr>
            <a:r>
              <a:rPr lang="en-IN" dirty="0" smtClean="0"/>
              <a:t>Trousers (men)</a:t>
            </a:r>
            <a:endParaRPr lang="en-US" dirty="0" smtClean="0"/>
          </a:p>
          <a:p>
            <a:pPr lvl="1">
              <a:buFont typeface="Courier New" pitchFamily="49" charset="0"/>
              <a:buChar char="o"/>
            </a:pPr>
            <a:r>
              <a:rPr lang="en-IN" dirty="0" smtClean="0"/>
              <a:t>Jeans (men)</a:t>
            </a:r>
          </a:p>
          <a:p>
            <a:endParaRPr lang="en-US" dirty="0" smtClean="0"/>
          </a:p>
          <a:p>
            <a:r>
              <a:rPr lang="en-US" dirty="0" smtClean="0"/>
              <a:t>First we have scraped link to those images using Selenium framework and then created directories to download and save scraped images. The categories are defined as Jeans: 0, </a:t>
            </a:r>
            <a:r>
              <a:rPr lang="en-US" dirty="0" err="1" smtClean="0"/>
              <a:t>Sarees</a:t>
            </a:r>
            <a:r>
              <a:rPr lang="en-US" dirty="0" smtClean="0"/>
              <a:t>: 1, Trousers: 2. </a:t>
            </a:r>
          </a:p>
          <a:p>
            <a:endParaRPr lang="en-US" dirty="0" smtClean="0"/>
          </a:p>
          <a:p>
            <a:r>
              <a:rPr lang="en-US" dirty="0" smtClean="0"/>
              <a:t>We have scraped 431 images for each category i.e. total of 1239 images is collected. Then I have created a directory to download images.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6354" t="22917" r="29722" b="11673"/>
          <a:stretch>
            <a:fillRect/>
          </a:stretch>
        </p:blipFill>
        <p:spPr bwMode="auto">
          <a:xfrm>
            <a:off x="381000" y="304800"/>
            <a:ext cx="8382000" cy="593149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Displaying </a:t>
            </a:r>
            <a:r>
              <a:rPr lang="en-US" sz="3600" b="1" dirty="0" smtClean="0"/>
              <a:t>T</a:t>
            </a:r>
            <a:r>
              <a:rPr lang="en-US" sz="3600" b="1" dirty="0" smtClean="0"/>
              <a:t>he Images</a:t>
            </a:r>
            <a:endParaRPr lang="en-US" sz="3600" b="1" dirty="0"/>
          </a:p>
        </p:txBody>
      </p:sp>
      <p:sp>
        <p:nvSpPr>
          <p:cNvPr id="3" name="Content Placeholder 2"/>
          <p:cNvSpPr>
            <a:spLocks noGrp="1"/>
          </p:cNvSpPr>
          <p:nvPr>
            <p:ph sz="quarter" idx="1"/>
          </p:nvPr>
        </p:nvSpPr>
        <p:spPr>
          <a:xfrm>
            <a:off x="457200" y="1600200"/>
            <a:ext cx="8229600" cy="4525963"/>
          </a:xfrm>
        </p:spPr>
        <p:txBody>
          <a:bodyPr>
            <a:normAutofit/>
          </a:bodyPr>
          <a:lstStyle/>
          <a:p>
            <a:pPr>
              <a:buNone/>
            </a:pPr>
            <a:r>
              <a:rPr lang="en-US" sz="2000" b="1" dirty="0" smtClean="0"/>
              <a:t>Displaying </a:t>
            </a:r>
            <a:r>
              <a:rPr lang="en-US" sz="2000" b="1" dirty="0" smtClean="0"/>
              <a:t>T</a:t>
            </a:r>
            <a:r>
              <a:rPr lang="en-US" sz="2000" b="1" dirty="0" smtClean="0"/>
              <a:t>he </a:t>
            </a:r>
            <a:r>
              <a:rPr lang="en-US" sz="2000" b="1" dirty="0" smtClean="0"/>
              <a:t>S</a:t>
            </a:r>
            <a:r>
              <a:rPr lang="en-US" sz="2000" b="1" dirty="0" smtClean="0"/>
              <a:t>craped Images</a:t>
            </a:r>
            <a:endParaRPr lang="en-US" sz="2000" b="1" dirty="0"/>
          </a:p>
        </p:txBody>
      </p:sp>
      <p:pic>
        <p:nvPicPr>
          <p:cNvPr id="1026" name="Picture 2" descr="C:\Users\HP\Downloads\WhatsApp Image 2022-04-09 at 00.45.36.jpeg"/>
          <p:cNvPicPr>
            <a:picLocks noChangeAspect="1" noChangeArrowheads="1"/>
          </p:cNvPicPr>
          <p:nvPr/>
        </p:nvPicPr>
        <p:blipFill>
          <a:blip r:embed="rId2"/>
          <a:srcRect/>
          <a:stretch>
            <a:fillRect/>
          </a:stretch>
        </p:blipFill>
        <p:spPr bwMode="auto">
          <a:xfrm>
            <a:off x="533400" y="2286000"/>
            <a:ext cx="6886575" cy="33813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3301" t="28775" r="67825" b="6553"/>
          <a:stretch>
            <a:fillRect/>
          </a:stretch>
        </p:blipFill>
        <p:spPr bwMode="auto">
          <a:xfrm>
            <a:off x="609600" y="1752600"/>
            <a:ext cx="2057400" cy="3965562"/>
          </a:xfrm>
          <a:prstGeom prst="rect">
            <a:avLst/>
          </a:prstGeom>
          <a:noFill/>
          <a:ln w="9525">
            <a:noFill/>
            <a:miter lim="800000"/>
            <a:headEnd/>
            <a:tailEnd/>
          </a:ln>
        </p:spPr>
      </p:pic>
      <p:pic>
        <p:nvPicPr>
          <p:cNvPr id="6" name="Picture 5"/>
          <p:cNvPicPr/>
          <p:nvPr/>
        </p:nvPicPr>
        <p:blipFill>
          <a:blip r:embed="rId3"/>
          <a:srcRect l="11333" t="27920" r="66910" b="7977"/>
          <a:stretch>
            <a:fillRect/>
          </a:stretch>
        </p:blipFill>
        <p:spPr bwMode="auto">
          <a:xfrm>
            <a:off x="3124200" y="1752600"/>
            <a:ext cx="2362200" cy="3914775"/>
          </a:xfrm>
          <a:prstGeom prst="rect">
            <a:avLst/>
          </a:prstGeom>
          <a:noFill/>
          <a:ln w="9525">
            <a:noFill/>
            <a:miter lim="800000"/>
            <a:headEnd/>
            <a:tailEnd/>
          </a:ln>
        </p:spPr>
      </p:pic>
      <p:pic>
        <p:nvPicPr>
          <p:cNvPr id="7" name="Picture 6"/>
          <p:cNvPicPr/>
          <p:nvPr/>
        </p:nvPicPr>
        <p:blipFill>
          <a:blip r:embed="rId4"/>
          <a:srcRect l="11676" t="29060" r="65624" b="6837"/>
          <a:stretch>
            <a:fillRect/>
          </a:stretch>
        </p:blipFill>
        <p:spPr bwMode="auto">
          <a:xfrm>
            <a:off x="6096000" y="1828800"/>
            <a:ext cx="2362200" cy="3752249"/>
          </a:xfrm>
          <a:prstGeom prst="rect">
            <a:avLst/>
          </a:prstGeom>
          <a:noFill/>
          <a:ln w="9525">
            <a:noFill/>
            <a:miter lim="800000"/>
            <a:headEnd/>
            <a:tailEnd/>
          </a:ln>
        </p:spPr>
      </p:pic>
      <p:sp>
        <p:nvSpPr>
          <p:cNvPr id="9" name="Content Placeholder 8"/>
          <p:cNvSpPr>
            <a:spLocks noGrp="1"/>
          </p:cNvSpPr>
          <p:nvPr>
            <p:ph sz="quarter" idx="4294967295"/>
          </p:nvPr>
        </p:nvSpPr>
        <p:spPr>
          <a:xfrm>
            <a:off x="639763" y="838200"/>
            <a:ext cx="7666037" cy="54102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sz="2000" dirty="0" smtClean="0"/>
              <a:t>Jeans                              </a:t>
            </a:r>
            <a:r>
              <a:rPr lang="en-US" sz="2000" dirty="0" err="1" smtClean="0"/>
              <a:t>Sarees</a:t>
            </a:r>
            <a:r>
              <a:rPr lang="en-US" sz="2000" dirty="0" smtClean="0"/>
              <a:t>                            </a:t>
            </a:r>
            <a:r>
              <a:rPr lang="en-US" sz="2000" dirty="0" smtClean="0"/>
              <a:t>Trousers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pPr>
              <a:buNone/>
            </a:pPr>
            <a:r>
              <a:rPr lang="en-US" sz="3600" b="1" dirty="0" smtClean="0">
                <a:solidFill>
                  <a:schemeClr val="tx2"/>
                </a:solidFill>
              </a:rPr>
              <a:t>Count Of </a:t>
            </a:r>
            <a:r>
              <a:rPr lang="en-US" sz="3600" b="1" dirty="0" smtClean="0">
                <a:solidFill>
                  <a:schemeClr val="tx2"/>
                </a:solidFill>
              </a:rPr>
              <a:t>I</a:t>
            </a:r>
            <a:r>
              <a:rPr lang="en-US" sz="3600" b="1" dirty="0" smtClean="0">
                <a:solidFill>
                  <a:schemeClr val="tx2"/>
                </a:solidFill>
              </a:rPr>
              <a:t>mages </a:t>
            </a:r>
            <a:r>
              <a:rPr lang="en-US" sz="3600" b="1" dirty="0" smtClean="0">
                <a:solidFill>
                  <a:schemeClr val="tx2"/>
                </a:solidFill>
              </a:rPr>
              <a:t>I</a:t>
            </a:r>
            <a:r>
              <a:rPr lang="en-US" sz="3600" b="1" dirty="0" smtClean="0">
                <a:solidFill>
                  <a:schemeClr val="tx2"/>
                </a:solidFill>
              </a:rPr>
              <a:t>n </a:t>
            </a:r>
            <a:r>
              <a:rPr lang="en-US" sz="3600" b="1" dirty="0" smtClean="0">
                <a:solidFill>
                  <a:schemeClr val="tx2"/>
                </a:solidFill>
              </a:rPr>
              <a:t>E</a:t>
            </a:r>
            <a:r>
              <a:rPr lang="en-US" sz="3600" b="1" dirty="0" smtClean="0">
                <a:solidFill>
                  <a:schemeClr val="tx2"/>
                </a:solidFill>
              </a:rPr>
              <a:t>ach </a:t>
            </a:r>
            <a:r>
              <a:rPr lang="en-US" sz="3600" b="1" dirty="0" smtClean="0">
                <a:solidFill>
                  <a:schemeClr val="tx2"/>
                </a:solidFill>
              </a:rPr>
              <a:t>F</a:t>
            </a:r>
            <a:r>
              <a:rPr lang="en-US" sz="3600" b="1" dirty="0" smtClean="0">
                <a:solidFill>
                  <a:schemeClr val="tx2"/>
                </a:solidFill>
              </a:rPr>
              <a:t>older</a:t>
            </a:r>
            <a:endParaRPr lang="en-US" sz="3600" dirty="0">
              <a:solidFill>
                <a:schemeClr val="tx2"/>
              </a:solidFill>
            </a:endParaRPr>
          </a:p>
        </p:txBody>
      </p:sp>
      <p:pic>
        <p:nvPicPr>
          <p:cNvPr id="2050" name="Picture 2" descr="C:\Users\HP\Downloads\WhatsApp Image 2022-04-09 at 00.47.26.jpeg"/>
          <p:cNvPicPr>
            <a:picLocks noChangeAspect="1" noChangeArrowheads="1"/>
          </p:cNvPicPr>
          <p:nvPr/>
        </p:nvPicPr>
        <p:blipFill>
          <a:blip r:embed="rId2"/>
          <a:srcRect/>
          <a:stretch>
            <a:fillRect/>
          </a:stretch>
        </p:blipFill>
        <p:spPr bwMode="auto">
          <a:xfrm>
            <a:off x="762000" y="2286000"/>
            <a:ext cx="6981825" cy="302942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smtClean="0"/>
              <a:t>Model Building </a:t>
            </a:r>
            <a:r>
              <a:rPr lang="en-US" b="1" dirty="0" smtClean="0"/>
              <a:t>Phase</a:t>
            </a:r>
            <a:endParaRPr lang="en-US" b="1" dirty="0"/>
          </a:p>
        </p:txBody>
      </p:sp>
      <p:sp>
        <p:nvSpPr>
          <p:cNvPr id="3" name="Content Placeholder 2"/>
          <p:cNvSpPr>
            <a:spLocks noGrp="1"/>
          </p:cNvSpPr>
          <p:nvPr>
            <p:ph sz="quarter" idx="1"/>
          </p:nvPr>
        </p:nvSpPr>
        <p:spPr>
          <a:xfrm>
            <a:off x="457200" y="1752600"/>
            <a:ext cx="7620000" cy="2362200"/>
          </a:xfrm>
        </p:spPr>
        <p:txBody>
          <a:bodyPr>
            <a:normAutofit fontScale="85000" lnSpcReduction="20000"/>
          </a:bodyPr>
          <a:lstStyle/>
          <a:p>
            <a:r>
              <a:rPr lang="en-US" dirty="0" smtClean="0"/>
              <a:t>After the data collection and preparation is done, I have build an image classification model that will classify between these 3 categories mentioned above.</a:t>
            </a:r>
          </a:p>
          <a:p>
            <a:endParaRPr lang="en-US" dirty="0" smtClean="0"/>
          </a:p>
          <a:p>
            <a:r>
              <a:rPr lang="en-US" dirty="0" smtClean="0"/>
              <a:t>First we will be defining dimensions of images and other parameters too. Then for data augmentation we defined training and testing set.</a:t>
            </a:r>
          </a:p>
          <a:p>
            <a:endParaRPr lang="en-US" dirty="0" smtClean="0"/>
          </a:p>
          <a:p>
            <a:endParaRPr lang="en-US" dirty="0" smtClean="0"/>
          </a:p>
          <a:p>
            <a:endParaRPr lang="en-US" dirty="0" smtClean="0"/>
          </a:p>
          <a:p>
            <a:endParaRPr lang="en-US" dirty="0" smtClean="0"/>
          </a:p>
          <a:p>
            <a:endParaRPr lang="en-US" dirty="0"/>
          </a:p>
        </p:txBody>
      </p:sp>
      <p:pic>
        <p:nvPicPr>
          <p:cNvPr id="4" name="Picture 3"/>
          <p:cNvPicPr/>
          <p:nvPr/>
        </p:nvPicPr>
        <p:blipFill>
          <a:blip r:embed="rId2"/>
          <a:srcRect l="16186" t="28775" r="22276" b="51389"/>
          <a:stretch>
            <a:fillRect/>
          </a:stretch>
        </p:blipFill>
        <p:spPr bwMode="auto">
          <a:xfrm>
            <a:off x="609600" y="4267200"/>
            <a:ext cx="7848600" cy="1828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pPr>
              <a:buNone/>
            </a:pPr>
            <a:r>
              <a:rPr lang="en-US" b="1" dirty="0" smtClean="0">
                <a:solidFill>
                  <a:schemeClr val="tx2"/>
                </a:solidFill>
              </a:rPr>
              <a:t>Data Augmentation</a:t>
            </a:r>
          </a:p>
          <a:p>
            <a:pPr>
              <a:buNone/>
            </a:pPr>
            <a:endParaRPr lang="en-US" dirty="0"/>
          </a:p>
        </p:txBody>
      </p:sp>
      <p:pic>
        <p:nvPicPr>
          <p:cNvPr id="4" name="Picture 3"/>
          <p:cNvPicPr/>
          <p:nvPr/>
        </p:nvPicPr>
        <p:blipFill>
          <a:blip r:embed="rId2"/>
          <a:srcRect l="16186" t="49459" r="22276" b="5698"/>
          <a:stretch>
            <a:fillRect/>
          </a:stretch>
        </p:blipFill>
        <p:spPr bwMode="auto">
          <a:xfrm>
            <a:off x="609600" y="1676400"/>
            <a:ext cx="7696200" cy="3962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190</TotalTime>
  <Words>449</Words>
  <Application>Microsoft Office PowerPoint</Application>
  <PresentationFormat>On-screen Show (4:3)</PresentationFormat>
  <Paragraphs>64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Image Scraping And Classification Project</vt:lpstr>
      <vt:lpstr>Introduction</vt:lpstr>
      <vt:lpstr>Data Collection Phase</vt:lpstr>
      <vt:lpstr>Slide 4</vt:lpstr>
      <vt:lpstr>Displaying The Images</vt:lpstr>
      <vt:lpstr>Slide 6</vt:lpstr>
      <vt:lpstr>Slide 7</vt:lpstr>
      <vt:lpstr>Model Building Phase</vt:lpstr>
      <vt:lpstr>Slide 9</vt:lpstr>
      <vt:lpstr>Slide 10</vt:lpstr>
      <vt:lpstr>Slide 11</vt:lpstr>
      <vt:lpstr>Slide 12</vt:lpstr>
      <vt:lpstr>Results</vt:lpstr>
      <vt:lpstr>Conclusion</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Sujit Kumar</dc:creator>
  <cp:lastModifiedBy>Windows User</cp:lastModifiedBy>
  <cp:revision>38</cp:revision>
  <dcterms:created xsi:type="dcterms:W3CDTF">2006-08-16T00:00:00Z</dcterms:created>
  <dcterms:modified xsi:type="dcterms:W3CDTF">2022-04-08T20:26:35Z</dcterms:modified>
</cp:coreProperties>
</file>