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58" r:id="rId4"/>
    <p:sldId id="262" r:id="rId5"/>
    <p:sldId id="263" r:id="rId6"/>
    <p:sldId id="264" r:id="rId7"/>
    <p:sldId id="266" r:id="rId8"/>
    <p:sldId id="259" r:id="rId9"/>
    <p:sldId id="260" r:id="rId10"/>
    <p:sldId id="261" r:id="rId11"/>
    <p:sldId id="267" r:id="rId12"/>
    <p:sldId id="272" r:id="rId13"/>
    <p:sldId id="273" r:id="rId14"/>
    <p:sldId id="274" r:id="rId15"/>
    <p:sldId id="275" r:id="rId16"/>
    <p:sldId id="276" r:id="rId17"/>
    <p:sldId id="269" r:id="rId18"/>
    <p:sldId id="271" r:id="rId19"/>
    <p:sldId id="277" r:id="rId20"/>
    <p:sldId id="278"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autoAdjust="0"/>
  </p:normalViewPr>
  <p:slideViewPr>
    <p:cSldViewPr snapToGrid="0">
      <p:cViewPr varScale="1">
        <p:scale>
          <a:sx n="86" d="100"/>
          <a:sy n="86" d="100"/>
        </p:scale>
        <p:origin x="-102" y="-78"/>
      </p:cViewPr>
      <p:guideLst>
        <p:guide orient="horz" pos="2160"/>
        <p:guide pos="3840"/>
      </p:guideLst>
    </p:cSldViewPr>
  </p:slideViewPr>
  <p:outlineViewPr>
    <p:cViewPr>
      <p:scale>
        <a:sx n="33" d="100"/>
        <a:sy n="33" d="100"/>
      </p:scale>
      <p:origin x="42"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A5B580B-9548-4E08-B108-EA185389F2B1}" type="datetimeFigureOut">
              <a:rPr lang="en-IN" smtClean="0"/>
              <a:pPr/>
              <a:t>29-11-2021</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02FBF0F0-58B7-4577-8CC8-C5FFDAD45EC7}" type="slidenum">
              <a:rPr lang="en-IN" smtClean="0"/>
              <a:pPr/>
              <a:t>‹#›</a:t>
            </a:fld>
            <a:endParaRPr lang="en-IN"/>
          </a:p>
        </p:txBody>
      </p:sp>
      <p:sp>
        <p:nvSpPr>
          <p:cNvPr id="8"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A5B580B-9548-4E08-B108-EA185389F2B1}" type="datetimeFigureOut">
              <a:rPr lang="en-IN" smtClean="0"/>
              <a:pPr/>
              <a:t>29-11-2021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FBF0F0-58B7-4577-8CC8-C5FFDAD45EC7}"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9221216" y="3009902"/>
            <a:ext cx="609600" cy="441325"/>
          </a:xfrm>
        </p:spPr>
        <p:txBody>
          <a:bodyPr/>
          <a:lstStyle/>
          <a:p>
            <a:fld id="{02FBF0F0-58B7-4577-8CC8-C5FFDAD45EC7}" type="slidenum">
              <a:rPr lang="en-IN" smtClean="0"/>
              <a:pPr/>
              <a:t>‹#›</a:t>
            </a:fld>
            <a:endParaRPr lang="en-IN"/>
          </a:p>
        </p:txBody>
      </p:sp>
      <p:sp>
        <p:nvSpPr>
          <p:cNvPr id="3" name="Vertical Text Placeholder 2"/>
          <p:cNvSpPr>
            <a:spLocks noGrp="1"/>
          </p:cNvSpPr>
          <p:nvPr>
            <p:ph type="body" orient="vert" idx="1"/>
          </p:nvPr>
        </p:nvSpPr>
        <p:spPr>
          <a:xfrm>
            <a:off x="406400" y="304800"/>
            <a:ext cx="87376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A5B580B-9548-4E08-B108-EA185389F2B1}" type="datetimeFigureOut">
              <a:rPr lang="en-IN" smtClean="0"/>
              <a:pPr/>
              <a:t>29-11-2021</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9855200" y="304802"/>
            <a:ext cx="19304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A5B580B-9548-4E08-B108-EA185389F2B1}" type="datetimeFigureOut">
              <a:rPr lang="en-IN" smtClean="0"/>
              <a:pPr/>
              <a:t>29-11-2021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5815584" y="1026373"/>
            <a:ext cx="609600" cy="441325"/>
          </a:xfrm>
        </p:spPr>
        <p:txBody>
          <a:bodyPr/>
          <a:lstStyle/>
          <a:p>
            <a:fld id="{02FBF0F0-58B7-4577-8CC8-C5FFDAD45EC7}" type="slidenum">
              <a:rPr lang="en-IN" smtClean="0"/>
              <a:pPr/>
              <a:t>‹#›</a:t>
            </a:fld>
            <a:endParaRPr lang="en-IN"/>
          </a:p>
        </p:txBody>
      </p:sp>
      <p:sp>
        <p:nvSpPr>
          <p:cNvPr id="8" name="Content Placeholder 7"/>
          <p:cNvSpPr>
            <a:spLocks noGrp="1"/>
          </p:cNvSpPr>
          <p:nvPr>
            <p:ph sz="quarter" idx="1"/>
          </p:nvPr>
        </p:nvSpPr>
        <p:spPr>
          <a:xfrm>
            <a:off x="402336" y="1527048"/>
            <a:ext cx="1133856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3A5B580B-9548-4E08-B108-EA185389F2B1}" type="datetimeFigureOut">
              <a:rPr lang="en-IN" smtClean="0"/>
              <a:pPr/>
              <a:t>29-11-2021</a:t>
            </a:fld>
            <a:endParaRPr lang="en-IN"/>
          </a:p>
        </p:txBody>
      </p:sp>
      <p:sp>
        <p:nvSpPr>
          <p:cNvPr id="8" name="Straight Connector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02FBF0F0-58B7-4577-8CC8-C5FFDAD45EC7}" type="slidenum">
              <a:rPr lang="en-IN" smtClean="0"/>
              <a:pPr/>
              <a:t>‹#›</a:t>
            </a:fld>
            <a:endParaRPr lang="en-IN"/>
          </a:p>
        </p:txBody>
      </p:sp>
      <p:sp>
        <p:nvSpPr>
          <p:cNvPr id="2" name="Titl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7721600" y="6409944"/>
            <a:ext cx="4059936" cy="365760"/>
          </a:xfrm>
        </p:spPr>
        <p:txBody>
          <a:bodyPr/>
          <a:lstStyle/>
          <a:p>
            <a:fld id="{3A5B580B-9548-4E08-B108-EA185389F2B1}" type="datetimeFigureOut">
              <a:rPr lang="en-IN" smtClean="0"/>
              <a:pPr/>
              <a:t>29-11-2021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FBF0F0-58B7-4577-8CC8-C5FFDAD45EC7}" type="slidenum">
              <a:rPr lang="en-IN" smtClean="0"/>
              <a:pPr/>
              <a:t>‹#›</a:t>
            </a:fld>
            <a:endParaRPr lang="en-IN"/>
          </a:p>
        </p:txBody>
      </p:sp>
      <p:sp>
        <p:nvSpPr>
          <p:cNvPr id="8" name="Straight Connector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A5B580B-9548-4E08-B108-EA185389F2B1}" type="datetimeFigureOut">
              <a:rPr lang="en-IN" smtClean="0"/>
              <a:pPr/>
              <a:t>29-11-2021</a:t>
            </a:fld>
            <a:endParaRPr lang="en-IN"/>
          </a:p>
        </p:txBody>
      </p:sp>
      <p:sp>
        <p:nvSpPr>
          <p:cNvPr id="8" name="Footer Placeholder 7"/>
          <p:cNvSpPr>
            <a:spLocks noGrp="1"/>
          </p:cNvSpPr>
          <p:nvPr>
            <p:ph type="ftr" sz="quarter" idx="11"/>
          </p:nvPr>
        </p:nvSpPr>
        <p:spPr>
          <a:xfrm>
            <a:off x="406400" y="6409944"/>
            <a:ext cx="4775200" cy="365760"/>
          </a:xfrm>
        </p:spPr>
        <p:txBody>
          <a:bodyPr/>
          <a:lstStyle/>
          <a:p>
            <a:endParaRPr lang="en-IN"/>
          </a:p>
        </p:txBody>
      </p:sp>
      <p:sp>
        <p:nvSpPr>
          <p:cNvPr id="15" name="Straight Connector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402336" y="2471383"/>
            <a:ext cx="5388864"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6400800" y="2471383"/>
            <a:ext cx="53848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5791200" y="1042417"/>
            <a:ext cx="609600" cy="441325"/>
          </a:xfrm>
        </p:spPr>
        <p:txBody>
          <a:bodyPr/>
          <a:lstStyle>
            <a:lvl1pPr algn="ctr">
              <a:defRPr/>
            </a:lvl1pPr>
          </a:lstStyle>
          <a:p>
            <a:fld id="{02FBF0F0-58B7-4577-8CC8-C5FFDAD45EC7}"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A5B580B-9548-4E08-B108-EA185389F2B1}" type="datetimeFigureOut">
              <a:rPr lang="en-IN" smtClean="0"/>
              <a:pPr/>
              <a:t>29-11-2021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5791200" y="1036021"/>
            <a:ext cx="609600" cy="441325"/>
          </a:xfrm>
        </p:spPr>
        <p:txBody>
          <a:bodyPr/>
          <a:lstStyle/>
          <a:p>
            <a:fld id="{02FBF0F0-58B7-4577-8CC8-C5FFDAD45EC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3A5B580B-9548-4E08-B108-EA185389F2B1}" type="datetimeFigureOut">
              <a:rPr lang="en-IN" smtClean="0"/>
              <a:pPr/>
              <a:t>29-11-2021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5689600" y="6324600"/>
            <a:ext cx="812800" cy="441324"/>
          </a:xfrm>
        </p:spPr>
        <p:txBody>
          <a:bodyPr/>
          <a:lstStyle>
            <a:lvl1pPr>
              <a:defRPr>
                <a:solidFill>
                  <a:srgbClr val="FFFFFF"/>
                </a:solidFill>
              </a:defRPr>
            </a:lvl1pPr>
          </a:lstStyle>
          <a:p>
            <a:fld id="{02FBF0F0-58B7-4577-8CC8-C5FFDAD45EC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4165600" y="685800"/>
            <a:ext cx="75184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fld id="{02FBF0F0-58B7-4577-8CC8-C5FFDAD45EC7}" type="slidenum">
              <a:rPr lang="en-IN" smtClean="0"/>
              <a:pPr/>
              <a:t>‹#›</a:t>
            </a:fld>
            <a:endParaRPr lang="en-IN"/>
          </a:p>
        </p:txBody>
      </p:sp>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3A5B580B-9548-4E08-B108-EA185389F2B1}" type="datetimeFigureOut">
              <a:rPr lang="en-IN" smtClean="0"/>
              <a:pPr/>
              <a:t>29-11-2021</a:t>
            </a:fld>
            <a:endParaRPr lang="en-IN"/>
          </a:p>
        </p:txBody>
      </p:sp>
      <p:sp>
        <p:nvSpPr>
          <p:cNvPr id="6" name="Footer Placeholder 5"/>
          <p:cNvSpPr>
            <a:spLocks noGrp="1"/>
          </p:cNvSpPr>
          <p:nvPr>
            <p:ph type="ftr" sz="quarter" idx="11"/>
          </p:nvPr>
        </p:nvSpPr>
        <p:spPr>
          <a:xfrm>
            <a:off x="402336" y="6410848"/>
            <a:ext cx="451104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p>
            <a:fld id="{02FBF0F0-58B7-4577-8CC8-C5FFDAD45EC7}" type="slidenum">
              <a:rPr lang="en-IN" smtClean="0"/>
              <a:pPr/>
              <a:t>‹#›</a:t>
            </a:fld>
            <a:endParaRPr lang="en-IN"/>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00500" y="609600"/>
            <a:ext cx="78232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7717536" y="6404984"/>
            <a:ext cx="4059936" cy="365760"/>
          </a:xfrm>
        </p:spPr>
        <p:txBody>
          <a:bodyPr/>
          <a:lstStyle/>
          <a:p>
            <a:fld id="{3A5B580B-9548-4E08-B108-EA185389F2B1}" type="datetimeFigureOut">
              <a:rPr lang="en-IN" smtClean="0"/>
              <a:pPr/>
              <a:t>29-11-2021</a:t>
            </a:fld>
            <a:endParaRPr lang="en-IN"/>
          </a:p>
        </p:txBody>
      </p:sp>
      <p:sp>
        <p:nvSpPr>
          <p:cNvPr id="6" name="Footer Placeholder 5"/>
          <p:cNvSpPr>
            <a:spLocks noGrp="1"/>
          </p:cNvSpPr>
          <p:nvPr>
            <p:ph type="ftr" sz="quarter" idx="11"/>
          </p:nvPr>
        </p:nvSpPr>
        <p:spPr>
          <a:xfrm>
            <a:off x="402336" y="6410848"/>
            <a:ext cx="4779264"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3A5B580B-9548-4E08-B108-EA185389F2B1}" type="datetimeFigureOut">
              <a:rPr lang="en-IN" smtClean="0"/>
              <a:pPr/>
              <a:t>29-11-2021</a:t>
            </a:fld>
            <a:endParaRPr lang="en-IN"/>
          </a:p>
        </p:txBody>
      </p:sp>
      <p:sp>
        <p:nvSpPr>
          <p:cNvPr id="3" name="Footer Placeholder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02FBF0F0-58B7-4577-8CC8-C5FFDAD45EC7}" type="slidenum">
              <a:rPr lang="en-IN" smtClean="0"/>
              <a:pPr/>
              <a:t>‹#›</a:t>
            </a:fld>
            <a:endParaRPr lang="en-IN"/>
          </a:p>
        </p:txBody>
      </p:sp>
      <p:sp>
        <p:nvSpPr>
          <p:cNvPr id="22" name="Title Placeholder 21"/>
          <p:cNvSpPr>
            <a:spLocks noGrp="1"/>
          </p:cNvSpPr>
          <p:nvPr>
            <p:ph type="title"/>
          </p:nvPr>
        </p:nvSpPr>
        <p:spPr>
          <a:xfrm>
            <a:off x="402336" y="228600"/>
            <a:ext cx="113792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287218" y="4829947"/>
            <a:ext cx="2634815" cy="810690"/>
          </a:xfrm>
          <a:noFill/>
        </p:spPr>
        <p:txBody>
          <a:bodyPr>
            <a:noAutofit/>
          </a:bodyPr>
          <a:lstStyle/>
          <a:p>
            <a:r>
              <a:rPr lang="en-US" sz="1400" dirty="0"/>
              <a:t>                                                                        </a:t>
            </a:r>
            <a:endParaRPr lang="en-US" sz="1200" b="1" dirty="0"/>
          </a:p>
          <a:p>
            <a:r>
              <a:rPr lang="en-US" sz="1200" dirty="0" smtClean="0"/>
              <a:t>Submitted by-</a:t>
            </a:r>
          </a:p>
          <a:p>
            <a:r>
              <a:rPr lang="en-US" sz="1200" b="1" dirty="0" err="1" smtClean="0"/>
              <a:t>Sujit</a:t>
            </a:r>
            <a:r>
              <a:rPr lang="en-US" sz="1200" b="1" dirty="0" smtClean="0"/>
              <a:t> Kumar</a:t>
            </a:r>
            <a:endParaRPr lang="en-IN" sz="1200" b="1" dirty="0"/>
          </a:p>
        </p:txBody>
      </p:sp>
      <p:sp>
        <p:nvSpPr>
          <p:cNvPr id="2" name="Title 1"/>
          <p:cNvSpPr>
            <a:spLocks noGrp="1"/>
          </p:cNvSpPr>
          <p:nvPr>
            <p:ph type="ctrTitle"/>
          </p:nvPr>
        </p:nvSpPr>
        <p:spPr>
          <a:xfrm>
            <a:off x="1524000" y="1122363"/>
            <a:ext cx="8456023" cy="540974"/>
          </a:xfrm>
        </p:spPr>
        <p:txBody>
          <a:bodyPr>
            <a:noAutofit/>
          </a:bodyPr>
          <a:lstStyle/>
          <a:p>
            <a:r>
              <a:rPr lang="en-IN" sz="3600" b="1" dirty="0"/>
              <a:t>CUSTOMER </a:t>
            </a:r>
            <a:r>
              <a:rPr lang="en-IN" sz="3600" b="1" dirty="0" smtClean="0"/>
              <a:t>RETENTION CASESTUDY</a:t>
            </a:r>
            <a:endParaRPr lang="en-IN" sz="3600" b="1" dirty="0"/>
          </a:p>
        </p:txBody>
      </p:sp>
      <p:pic>
        <p:nvPicPr>
          <p:cNvPr id="4" name="Content Placeholder 3"/>
          <p:cNvPicPr>
            <a:picLocks/>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187285" y="1520326"/>
            <a:ext cx="3393195" cy="2699133"/>
          </a:xfrm>
          <a:prstGeom prst="rect">
            <a:avLst/>
          </a:prstGeom>
          <a:noFill/>
          <a:ln>
            <a:noFill/>
          </a:ln>
        </p:spPr>
      </p:pic>
    </p:spTree>
    <p:extLst>
      <p:ext uri="{BB962C8B-B14F-4D97-AF65-F5344CB8AC3E}">
        <p14:creationId xmlns="" xmlns:p14="http://schemas.microsoft.com/office/powerpoint/2010/main" val="36027813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64634" cy="531858"/>
          </a:xfrm>
        </p:spPr>
        <p:txBody>
          <a:bodyPr>
            <a:normAutofit/>
          </a:bodyPr>
          <a:lstStyle/>
          <a:p>
            <a:r>
              <a:rPr lang="en-US" sz="2800" dirty="0" smtClean="0">
                <a:latin typeface="Times New Roman" panose="02020603050405020304" pitchFamily="18" charset="0"/>
                <a:cs typeface="Times New Roman" panose="02020603050405020304" pitchFamily="18" charset="0"/>
              </a:rPr>
              <a:t>Data Visualization Process</a:t>
            </a:r>
            <a:endParaRPr lang="en-IN" sz="2800" dirty="0"/>
          </a:p>
        </p:txBody>
      </p:sp>
      <p:sp>
        <p:nvSpPr>
          <p:cNvPr id="5" name="Content Placeholder 4">
            <a:extLst>
              <a:ext uri="{FF2B5EF4-FFF2-40B4-BE49-F238E27FC236}">
                <a16:creationId xmlns="" xmlns:a16="http://schemas.microsoft.com/office/drawing/2014/main" id="{0759DD93-EC1C-42A5-8DDF-4C547C514A4C}"/>
              </a:ext>
            </a:extLst>
          </p:cNvPr>
          <p:cNvSpPr>
            <a:spLocks noGrp="1"/>
          </p:cNvSpPr>
          <p:nvPr>
            <p:ph sz="quarter" idx="1"/>
          </p:nvPr>
        </p:nvSpPr>
        <p:spPr/>
        <p:txBody>
          <a:bodyPr/>
          <a:lstStyle/>
          <a:p>
            <a:pPr>
              <a:buNone/>
            </a:pPr>
            <a:endParaRPr lang="en-IN" dirty="0"/>
          </a:p>
        </p:txBody>
      </p:sp>
      <p:sp>
        <p:nvSpPr>
          <p:cNvPr id="6" name="TextBox 5"/>
          <p:cNvSpPr txBox="1"/>
          <p:nvPr/>
        </p:nvSpPr>
        <p:spPr>
          <a:xfrm>
            <a:off x="1471749" y="5617029"/>
            <a:ext cx="8961120" cy="537904"/>
          </a:xfrm>
          <a:prstGeom prst="rect">
            <a:avLst/>
          </a:prstGeom>
          <a:noFill/>
        </p:spPr>
        <p:txBody>
          <a:bodyPr wrap="square" rtlCol="0">
            <a:spAutoFit/>
          </a:bodyPr>
          <a:lstStyle/>
          <a:p>
            <a:pPr>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From the above visualization we understand the device customers do for online shopping, so devices are like desktop, laptop, tablet, Smartphone etc. we have segregated it gender wise.</a:t>
            </a:r>
          </a:p>
        </p:txBody>
      </p:sp>
      <p:pic>
        <p:nvPicPr>
          <p:cNvPr id="7" name="Picture 6">
            <a:extLst>
              <a:ext uri="{FF2B5EF4-FFF2-40B4-BE49-F238E27FC236}">
                <a16:creationId xmlns="" xmlns:a16="http://schemas.microsoft.com/office/drawing/2014/main" id="{F23C41C1-89BD-45C1-A91D-D8F0352A0D24}"/>
              </a:ext>
            </a:extLst>
          </p:cNvPr>
          <p:cNvPicPr/>
          <p:nvPr/>
        </p:nvPicPr>
        <p:blipFill>
          <a:blip r:embed="rId2"/>
          <a:stretch>
            <a:fillRect/>
          </a:stretch>
        </p:blipFill>
        <p:spPr>
          <a:xfrm>
            <a:off x="2804762" y="2177628"/>
            <a:ext cx="5931510" cy="282109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 xmlns:p14="http://schemas.microsoft.com/office/powerpoint/2010/main" val="38869992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55926" cy="662486"/>
          </a:xfrm>
        </p:spPr>
        <p:txBody>
          <a:bodyPr>
            <a:normAutofit/>
          </a:bodyPr>
          <a:lstStyle/>
          <a:p>
            <a:r>
              <a:rPr lang="en-US" sz="2800" dirty="0" smtClean="0">
                <a:latin typeface="Times New Roman" panose="02020603050405020304" pitchFamily="18" charset="0"/>
                <a:cs typeface="Times New Roman" panose="02020603050405020304" pitchFamily="18" charset="0"/>
              </a:rPr>
              <a:t>Data Visualization Process</a:t>
            </a:r>
            <a:endParaRPr lang="en-IN" sz="28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 xmlns:a16="http://schemas.microsoft.com/office/drawing/2014/main" id="{F0933B8B-4D05-4EED-B4B4-7533FD8FD3B2}"/>
              </a:ext>
            </a:extLst>
          </p:cNvPr>
          <p:cNvPicPr>
            <a:picLocks noGrp="1"/>
          </p:cNvPicPr>
          <p:nvPr>
            <p:ph sz="quarter" idx="1"/>
          </p:nvPr>
        </p:nvPicPr>
        <p:blipFill>
          <a:blip r:embed="rId2"/>
          <a:stretch>
            <a:fillRect/>
          </a:stretch>
        </p:blipFill>
        <p:spPr>
          <a:xfrm>
            <a:off x="2786956" y="1715373"/>
            <a:ext cx="6773663" cy="37448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flipH="1">
            <a:off x="1840298" y="5496012"/>
            <a:ext cx="8934993" cy="772519"/>
          </a:xfrm>
          <a:prstGeom prst="rect">
            <a:avLst/>
          </a:prstGeom>
          <a:noFill/>
        </p:spPr>
        <p:txBody>
          <a:bodyPr wrap="square" rtlCol="0">
            <a:spAutoFit/>
          </a:bodyPr>
          <a:lstStyle/>
          <a:p>
            <a:pPr>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From the above distributed plot, we got understand how data are distributed for the purchase that was done for the past one year. From this we got to know that people mostly 31 to 40 times in the last one year and out of which 75 percent are female customers.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535019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2017E2-DB9F-425E-937E-DDC1FB2D8DB3}"/>
              </a:ext>
            </a:extLst>
          </p:cNvPr>
          <p:cNvSpPr>
            <a:spLocks noGrp="1"/>
          </p:cNvSpPr>
          <p:nvPr>
            <p:ph type="title"/>
          </p:nvPr>
        </p:nvSpPr>
        <p:spPr>
          <a:xfrm>
            <a:off x="2474233" y="206004"/>
            <a:ext cx="7243533" cy="716418"/>
          </a:xfrm>
        </p:spPr>
        <p:txBody>
          <a:bodyPr>
            <a:normAutofit/>
          </a:bodyPr>
          <a:lstStyle/>
          <a:p>
            <a:r>
              <a:rPr lang="en-US" sz="2800" dirty="0" smtClean="0">
                <a:latin typeface="Times New Roman" panose="02020603050405020304" pitchFamily="18" charset="0"/>
                <a:cs typeface="Times New Roman" panose="02020603050405020304" pitchFamily="18" charset="0"/>
              </a:rPr>
              <a:t>Data Visualization Process</a:t>
            </a:r>
            <a:endParaRPr lang="en-IN" sz="2800" dirty="0"/>
          </a:p>
        </p:txBody>
      </p:sp>
      <p:pic>
        <p:nvPicPr>
          <p:cNvPr id="4" name="Content Placeholder 3">
            <a:extLst>
              <a:ext uri="{FF2B5EF4-FFF2-40B4-BE49-F238E27FC236}">
                <a16:creationId xmlns="" xmlns:a16="http://schemas.microsoft.com/office/drawing/2014/main" id="{5C43FC4F-ABB3-4323-AE10-6416234FD90E}"/>
              </a:ext>
            </a:extLst>
          </p:cNvPr>
          <p:cNvPicPr>
            <a:picLocks noGrp="1"/>
          </p:cNvPicPr>
          <p:nvPr>
            <p:ph sz="quarter" idx="1"/>
          </p:nvPr>
        </p:nvPicPr>
        <p:blipFill>
          <a:blip r:embed="rId2"/>
          <a:stretch>
            <a:fillRect/>
          </a:stretch>
        </p:blipFill>
        <p:spPr>
          <a:xfrm>
            <a:off x="2928347" y="1859365"/>
            <a:ext cx="6258757" cy="37782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TextBox 4">
            <a:extLst>
              <a:ext uri="{FF2B5EF4-FFF2-40B4-BE49-F238E27FC236}">
                <a16:creationId xmlns="" xmlns:a16="http://schemas.microsoft.com/office/drawing/2014/main" id="{C39A8C0C-4D03-4835-B9D9-2F51A5974FB1}"/>
              </a:ext>
            </a:extLst>
          </p:cNvPr>
          <p:cNvSpPr txBox="1"/>
          <p:nvPr/>
        </p:nvSpPr>
        <p:spPr>
          <a:xfrm>
            <a:off x="2201662" y="5832629"/>
            <a:ext cx="8069802" cy="542008"/>
          </a:xfrm>
          <a:prstGeom prst="rect">
            <a:avLst/>
          </a:prstGeom>
          <a:noFill/>
        </p:spPr>
        <p:txBody>
          <a:bodyPr wrap="square" rtlCol="0">
            <a:spAutoFit/>
          </a:bodyPr>
          <a:lstStyle/>
          <a:p>
            <a:pPr>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From the above box plot we find out the pin code location of the customers and more than 95 percentage of customers belong to North India. (NCR region).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33557095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1C5E0B-F554-4218-81A4-85C26BE51CB5}"/>
              </a:ext>
            </a:extLst>
          </p:cNvPr>
          <p:cNvSpPr>
            <a:spLocks noGrp="1"/>
          </p:cNvSpPr>
          <p:nvPr>
            <p:ph type="title"/>
          </p:nvPr>
        </p:nvSpPr>
        <p:spPr>
          <a:xfrm>
            <a:off x="2592925" y="304621"/>
            <a:ext cx="6915059" cy="592131"/>
          </a:xfrm>
        </p:spPr>
        <p:txBody>
          <a:bodyPr>
            <a:normAutofit/>
          </a:bodyPr>
          <a:lstStyle/>
          <a:p>
            <a:r>
              <a:rPr lang="en-US" sz="2800" dirty="0" smtClean="0">
                <a:latin typeface="Times New Roman" panose="02020603050405020304" pitchFamily="18" charset="0"/>
                <a:cs typeface="Times New Roman" panose="02020603050405020304" pitchFamily="18" charset="0"/>
              </a:rPr>
              <a:t>Data Visualization Process</a:t>
            </a:r>
            <a:endParaRPr lang="en-IN" sz="2800" dirty="0"/>
          </a:p>
        </p:txBody>
      </p:sp>
      <p:pic>
        <p:nvPicPr>
          <p:cNvPr id="4" name="Content Placeholder 3">
            <a:extLst>
              <a:ext uri="{FF2B5EF4-FFF2-40B4-BE49-F238E27FC236}">
                <a16:creationId xmlns="" xmlns:a16="http://schemas.microsoft.com/office/drawing/2014/main" id="{8938C386-1C5F-4352-9E79-C8C2B9617D84}"/>
              </a:ext>
            </a:extLst>
          </p:cNvPr>
          <p:cNvPicPr>
            <a:picLocks noGrp="1"/>
          </p:cNvPicPr>
          <p:nvPr>
            <p:ph sz="quarter" idx="1"/>
          </p:nvPr>
        </p:nvPicPr>
        <p:blipFill>
          <a:blip r:embed="rId2"/>
          <a:stretch>
            <a:fillRect/>
          </a:stretch>
        </p:blipFill>
        <p:spPr>
          <a:xfrm>
            <a:off x="2765906" y="1734844"/>
            <a:ext cx="6493504" cy="33883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 xmlns:a16="http://schemas.microsoft.com/office/drawing/2014/main" id="{798E943F-24C2-4FE8-899E-5E72CA8DE8C0}"/>
              </a:ext>
            </a:extLst>
          </p:cNvPr>
          <p:cNvSpPr txBox="1"/>
          <p:nvPr/>
        </p:nvSpPr>
        <p:spPr>
          <a:xfrm>
            <a:off x="1635951" y="5429284"/>
            <a:ext cx="9490229" cy="738664"/>
          </a:xfrm>
          <a:prstGeom prst="rect">
            <a:avLst/>
          </a:prstGeom>
          <a:noFill/>
        </p:spPr>
        <p:txBody>
          <a:bodyPr wrap="square" rtlCol="0">
            <a:spAutoFit/>
          </a:bodyPr>
          <a:lstStyle/>
          <a:p>
            <a:r>
              <a:rPr lang="en-IN" sz="1400" dirty="0">
                <a:effectLst/>
                <a:latin typeface="Times New Roman" panose="02020603050405020304" pitchFamily="18" charset="0"/>
                <a:ea typeface="Calibri" panose="020F0502020204030204" pitchFamily="34" charset="0"/>
              </a:rPr>
              <a:t>From the above distribution plot using the seaborn library we find how long they are shopping online, and we got know 35 percentage of the overall dataset of customers are shopping online for more than 4 years and out of which more than 70 percent are female customers.</a:t>
            </a:r>
            <a:endParaRPr lang="en-IN" sz="1400" dirty="0"/>
          </a:p>
        </p:txBody>
      </p:sp>
    </p:spTree>
    <p:extLst>
      <p:ext uri="{BB962C8B-B14F-4D97-AF65-F5344CB8AC3E}">
        <p14:creationId xmlns="" xmlns:p14="http://schemas.microsoft.com/office/powerpoint/2010/main" val="27140348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29366C-50F7-438A-ACAF-D78BDC5F9BDB}"/>
              </a:ext>
            </a:extLst>
          </p:cNvPr>
          <p:cNvSpPr>
            <a:spLocks noGrp="1"/>
          </p:cNvSpPr>
          <p:nvPr>
            <p:ph type="title"/>
          </p:nvPr>
        </p:nvSpPr>
        <p:spPr>
          <a:xfrm>
            <a:off x="2449739" y="220338"/>
            <a:ext cx="7314555" cy="760807"/>
          </a:xfrm>
        </p:spPr>
        <p:txBody>
          <a:bodyPr>
            <a:normAutofit/>
          </a:bodyPr>
          <a:lstStyle/>
          <a:p>
            <a:r>
              <a:rPr lang="en-US" sz="2800" dirty="0" smtClean="0">
                <a:latin typeface="Times New Roman" panose="02020603050405020304" pitchFamily="18" charset="0"/>
                <a:cs typeface="Times New Roman" panose="02020603050405020304" pitchFamily="18" charset="0"/>
              </a:rPr>
              <a:t>Data Visualization Process</a:t>
            </a:r>
            <a:endParaRPr lang="en-IN" sz="2800" dirty="0"/>
          </a:p>
        </p:txBody>
      </p:sp>
      <p:pic>
        <p:nvPicPr>
          <p:cNvPr id="4" name="Content Placeholder 3">
            <a:extLst>
              <a:ext uri="{FF2B5EF4-FFF2-40B4-BE49-F238E27FC236}">
                <a16:creationId xmlns="" xmlns:a16="http://schemas.microsoft.com/office/drawing/2014/main" id="{F05F737A-E1DE-41BB-914C-4D910D3B55F0}"/>
              </a:ext>
            </a:extLst>
          </p:cNvPr>
          <p:cNvPicPr>
            <a:picLocks noGrp="1"/>
          </p:cNvPicPr>
          <p:nvPr>
            <p:ph sz="quarter" idx="1"/>
          </p:nvPr>
        </p:nvPicPr>
        <p:blipFill>
          <a:blip r:embed="rId2"/>
          <a:stretch>
            <a:fillRect/>
          </a:stretch>
        </p:blipFill>
        <p:spPr>
          <a:xfrm>
            <a:off x="3259586" y="1670356"/>
            <a:ext cx="5760962" cy="37782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 xmlns:a16="http://schemas.microsoft.com/office/drawing/2014/main" id="{816B08A9-6CAA-49EE-9031-4986A923219E}"/>
              </a:ext>
            </a:extLst>
          </p:cNvPr>
          <p:cNvSpPr txBox="1"/>
          <p:nvPr/>
        </p:nvSpPr>
        <p:spPr>
          <a:xfrm>
            <a:off x="1748901" y="5734975"/>
            <a:ext cx="9987379" cy="800219"/>
          </a:xfrm>
          <a:prstGeom prst="rect">
            <a:avLst/>
          </a:prstGeom>
          <a:noFill/>
        </p:spPr>
        <p:txBody>
          <a:bodyPr wrap="square" rtlCol="0">
            <a:spAutoFit/>
          </a:bodyPr>
          <a:lstStyle/>
          <a:p>
            <a:r>
              <a:rPr lang="en-IN" sz="1400" dirty="0">
                <a:effectLst/>
                <a:latin typeface="Times New Roman" panose="02020603050405020304" pitchFamily="18" charset="0"/>
                <a:ea typeface="Calibri" panose="020F0502020204030204" pitchFamily="34" charset="0"/>
                <a:cs typeface="Times New Roman" panose="02020603050405020304" pitchFamily="18" charset="0"/>
              </a:rPr>
              <a:t>Return a product is an import aspect from any eCommerce platform and mostly customer expect a hassle-free return and more than 70 percentage of customer strongly agreed for it for this sample dataset.</a:t>
            </a:r>
          </a:p>
          <a:p>
            <a:endParaRPr lang="en-IN" dirty="0"/>
          </a:p>
        </p:txBody>
      </p:sp>
    </p:spTree>
    <p:extLst>
      <p:ext uri="{BB962C8B-B14F-4D97-AF65-F5344CB8AC3E}">
        <p14:creationId xmlns="" xmlns:p14="http://schemas.microsoft.com/office/powerpoint/2010/main" val="13089214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8CB206-1619-447D-A5D2-24147E9FE51D}"/>
              </a:ext>
            </a:extLst>
          </p:cNvPr>
          <p:cNvSpPr>
            <a:spLocks noGrp="1"/>
          </p:cNvSpPr>
          <p:nvPr>
            <p:ph type="title"/>
          </p:nvPr>
        </p:nvSpPr>
        <p:spPr>
          <a:xfrm>
            <a:off x="2130217" y="194453"/>
            <a:ext cx="7563129" cy="778562"/>
          </a:xfrm>
        </p:spPr>
        <p:txBody>
          <a:bodyPr>
            <a:normAutofit/>
          </a:bodyPr>
          <a:lstStyle/>
          <a:p>
            <a:r>
              <a:rPr lang="en-US" sz="3200" dirty="0" smtClean="0">
                <a:latin typeface="Times New Roman" panose="02020603050405020304" pitchFamily="18" charset="0"/>
                <a:cs typeface="Times New Roman" panose="02020603050405020304" pitchFamily="18" charset="0"/>
              </a:rPr>
              <a:t>Data Visualization Process</a:t>
            </a:r>
            <a:endParaRPr lang="en-IN" sz="3200" dirty="0"/>
          </a:p>
        </p:txBody>
      </p:sp>
      <p:pic>
        <p:nvPicPr>
          <p:cNvPr id="4" name="Content Placeholder 3">
            <a:extLst>
              <a:ext uri="{FF2B5EF4-FFF2-40B4-BE49-F238E27FC236}">
                <a16:creationId xmlns="" xmlns:a16="http://schemas.microsoft.com/office/drawing/2014/main" id="{8416DF84-2337-414F-98EB-C5D6A0787173}"/>
              </a:ext>
            </a:extLst>
          </p:cNvPr>
          <p:cNvPicPr>
            <a:picLocks noGrp="1"/>
          </p:cNvPicPr>
          <p:nvPr>
            <p:ph sz="quarter" idx="1"/>
          </p:nvPr>
        </p:nvPicPr>
        <p:blipFill>
          <a:blip r:embed="rId2"/>
          <a:stretch>
            <a:fillRect/>
          </a:stretch>
        </p:blipFill>
        <p:spPr>
          <a:xfrm>
            <a:off x="1035586" y="1689110"/>
            <a:ext cx="10201619" cy="37900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 xmlns:a16="http://schemas.microsoft.com/office/drawing/2014/main" id="{1E1FF6A2-CD36-426C-A810-8D3E2239F272}"/>
              </a:ext>
            </a:extLst>
          </p:cNvPr>
          <p:cNvSpPr txBox="1"/>
          <p:nvPr/>
        </p:nvSpPr>
        <p:spPr>
          <a:xfrm>
            <a:off x="1855433" y="5663953"/>
            <a:ext cx="8300621" cy="923330"/>
          </a:xfrm>
          <a:prstGeom prst="rect">
            <a:avLst/>
          </a:prstGeom>
          <a:noFill/>
        </p:spPr>
        <p:txBody>
          <a:bodyPr wrap="square" rtlCol="0">
            <a:spAutoFit/>
          </a:bodyPr>
          <a:lstStyle/>
          <a:p>
            <a:r>
              <a:rPr lang="en-IN" u="sng" dirty="0" smtClean="0">
                <a:latin typeface="Times New Roman" panose="02020603050405020304" pitchFamily="18" charset="0"/>
                <a:ea typeface="Calibri" panose="020F0502020204030204" pitchFamily="34" charset="0"/>
                <a:cs typeface="Times New Roman" panose="02020603050405020304" pitchFamily="18" charset="0"/>
              </a:rPr>
              <a:t>From the above count plot, we got to know shopping online is convenient and flexible and more than 18 percentage of the people strongly agreed for </a:t>
            </a:r>
            <a:r>
              <a:rPr lang="en-IN" u="sng" dirty="0">
                <a:effectLst/>
                <a:latin typeface="Times New Roman" panose="02020603050405020304" pitchFamily="18" charset="0"/>
                <a:ea typeface="Calibri" panose="020F0502020204030204" pitchFamily="34" charset="0"/>
                <a:cs typeface="Times New Roman" panose="02020603050405020304" pitchFamily="18" charset="0"/>
              </a:rPr>
              <a:t>it.</a:t>
            </a:r>
          </a:p>
          <a:p>
            <a:endParaRPr lang="en-IN" dirty="0"/>
          </a:p>
        </p:txBody>
      </p:sp>
    </p:spTree>
    <p:extLst>
      <p:ext uri="{BB962C8B-B14F-4D97-AF65-F5344CB8AC3E}">
        <p14:creationId xmlns="" xmlns:p14="http://schemas.microsoft.com/office/powerpoint/2010/main" val="23263896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1D7E90-A748-4D01-B67C-175286926C6B}"/>
              </a:ext>
            </a:extLst>
          </p:cNvPr>
          <p:cNvSpPr>
            <a:spLocks noGrp="1"/>
          </p:cNvSpPr>
          <p:nvPr>
            <p:ph type="title"/>
          </p:nvPr>
        </p:nvSpPr>
        <p:spPr>
          <a:xfrm>
            <a:off x="2460723" y="359705"/>
            <a:ext cx="7234656" cy="529987"/>
          </a:xfrm>
        </p:spPr>
        <p:txBody>
          <a:bodyPr>
            <a:normAutofit/>
          </a:bodyPr>
          <a:lstStyle/>
          <a:p>
            <a:r>
              <a:rPr lang="en-US" sz="2800" dirty="0" smtClean="0">
                <a:latin typeface="Times New Roman" panose="02020603050405020304" pitchFamily="18" charset="0"/>
                <a:cs typeface="Times New Roman" panose="02020603050405020304" pitchFamily="18" charset="0"/>
              </a:rPr>
              <a:t>Data Visualization Process</a:t>
            </a:r>
            <a:endParaRPr lang="en-IN" sz="2800" dirty="0"/>
          </a:p>
        </p:txBody>
      </p:sp>
      <p:pic>
        <p:nvPicPr>
          <p:cNvPr id="4" name="Content Placeholder 3">
            <a:extLst>
              <a:ext uri="{FF2B5EF4-FFF2-40B4-BE49-F238E27FC236}">
                <a16:creationId xmlns="" xmlns:a16="http://schemas.microsoft.com/office/drawing/2014/main" id="{EF177341-7A1B-4E80-985F-1A51BB8F5BB2}"/>
              </a:ext>
            </a:extLst>
          </p:cNvPr>
          <p:cNvPicPr>
            <a:picLocks noGrp="1"/>
          </p:cNvPicPr>
          <p:nvPr>
            <p:ph sz="quarter" idx="1"/>
          </p:nvPr>
        </p:nvPicPr>
        <p:blipFill>
          <a:blip r:embed="rId2"/>
          <a:stretch>
            <a:fillRect/>
          </a:stretch>
        </p:blipFill>
        <p:spPr>
          <a:xfrm>
            <a:off x="2383469" y="1707615"/>
            <a:ext cx="7443578" cy="35640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 xmlns:a16="http://schemas.microsoft.com/office/drawing/2014/main" id="{6BD5DC78-4D63-43B4-A1ED-E605FA2BE7AF}"/>
              </a:ext>
            </a:extLst>
          </p:cNvPr>
          <p:cNvSpPr txBox="1"/>
          <p:nvPr/>
        </p:nvSpPr>
        <p:spPr>
          <a:xfrm>
            <a:off x="1722268" y="5376231"/>
            <a:ext cx="8371643" cy="1384995"/>
          </a:xfrm>
          <a:prstGeom prst="rect">
            <a:avLst/>
          </a:prstGeom>
          <a:noFill/>
        </p:spPr>
        <p:txBody>
          <a:bodyPr wrap="square" rtlCol="0">
            <a:spAutoFit/>
          </a:bodyPr>
          <a:lstStyle/>
          <a:p>
            <a:r>
              <a:rPr lang="en-IN" sz="1600" dirty="0">
                <a:effectLst/>
                <a:latin typeface="Times New Roman" panose="02020603050405020304" pitchFamily="18" charset="0"/>
                <a:ea typeface="Calibri" panose="020F0502020204030204" pitchFamily="34" charset="0"/>
                <a:cs typeface="Times New Roman" panose="02020603050405020304" pitchFamily="18" charset="0"/>
              </a:rPr>
              <a:t>From the above visualization we understand while buying online people do read product listed information before taking the decision whether to go ahead with buying or not, so more than 45% of the shoppers agreed that information should be precisely defined which help us understand the customer knowing the product better.</a:t>
            </a:r>
          </a:p>
          <a:p>
            <a:endParaRPr lang="en-IN" sz="2000" dirty="0"/>
          </a:p>
        </p:txBody>
      </p:sp>
    </p:spTree>
    <p:extLst>
      <p:ext uri="{BB962C8B-B14F-4D97-AF65-F5344CB8AC3E}">
        <p14:creationId xmlns="" xmlns:p14="http://schemas.microsoft.com/office/powerpoint/2010/main" val="37790207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5745" y="209321"/>
            <a:ext cx="7431663" cy="837282"/>
          </a:xfrm>
        </p:spPr>
        <p:txBody>
          <a:bodyPr>
            <a:normAutofit/>
          </a:bodyPr>
          <a:lstStyle/>
          <a:p>
            <a:r>
              <a:rPr lang="en-IN" sz="3200" dirty="0" smtClean="0">
                <a:latin typeface="Times New Roman" panose="02020603050405020304" pitchFamily="18" charset="0"/>
                <a:ea typeface="Calibri" panose="020F0502020204030204" pitchFamily="34" charset="0"/>
                <a:cs typeface="Times New Roman" panose="02020603050405020304" pitchFamily="18" charset="0"/>
              </a:rPr>
              <a:t>Interpretation of the Results</a:t>
            </a:r>
            <a:endParaRPr lang="en-IN" sz="3200" dirty="0"/>
          </a:p>
        </p:txBody>
      </p:sp>
      <p:sp>
        <p:nvSpPr>
          <p:cNvPr id="3" name="Content Placeholder 2"/>
          <p:cNvSpPr>
            <a:spLocks noGrp="1"/>
          </p:cNvSpPr>
          <p:nvPr>
            <p:ph sz="quarter" idx="1"/>
          </p:nvPr>
        </p:nvSpPr>
        <p:spPr/>
        <p:txBody>
          <a:bodyPr>
            <a:normAutofit/>
          </a:bodyPr>
          <a:lstStyle/>
          <a:p>
            <a:pPr marL="342900" lvl="0" indent="-342900">
              <a:lnSpc>
                <a:spcPct val="150000"/>
              </a:lnSpc>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 have used various visualization tool to understand the data in a better way.</a:t>
            </a:r>
          </a:p>
          <a:p>
            <a:pPr marL="342900" lvl="0" indent="-342900">
              <a:lnSpc>
                <a:spcPct val="150000"/>
              </a:lnSpc>
              <a:buFont typeface="Wingdings" panose="05000000000000000000" pitchFamily="2" charset="2"/>
              <a:buChar char=""/>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 have used a few methods for finding the missing value, finding the total shape of the dataset and also used describe method for five-point summary analysis.</a:t>
            </a:r>
          </a:p>
          <a:p>
            <a:pPr marL="342900" lvl="0" indent="-342900">
              <a:lnSpc>
                <a:spcPct val="150000"/>
              </a:lnSpc>
              <a:buFont typeface="Wingdings" panose="05000000000000000000" pitchFamily="2" charset="2"/>
              <a:buChar char=""/>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 have also used label encoder technique and convert all the data into numerical form to do the data analysis in an easier way.</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30578256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5486" y="221907"/>
            <a:ext cx="9960429" cy="749572"/>
          </a:xfrm>
        </p:spPr>
        <p:txBody>
          <a:bodyPr>
            <a:normAutofit/>
          </a:bodyPr>
          <a:lstStyle/>
          <a:p>
            <a:pPr algn="ctr"/>
            <a:r>
              <a:rPr lang="en-US" sz="3600" dirty="0">
                <a:latin typeface="Times New Roman" panose="02020603050405020304" pitchFamily="18" charset="0"/>
                <a:cs typeface="Times New Roman" panose="02020603050405020304" pitchFamily="18" charset="0"/>
              </a:rPr>
              <a:t>CONCLUSIONS</a:t>
            </a:r>
            <a:endParaRPr lang="en-IN" sz="3600" dirty="0"/>
          </a:p>
        </p:txBody>
      </p:sp>
      <p:sp>
        <p:nvSpPr>
          <p:cNvPr id="3" name="Content Placeholder 2"/>
          <p:cNvSpPr>
            <a:spLocks noGrp="1"/>
          </p:cNvSpPr>
          <p:nvPr>
            <p:ph sz="quarter" idx="1"/>
          </p:nvPr>
        </p:nvSpPr>
        <p:spPr/>
        <p:txBody>
          <a:bodyPr>
            <a:normAutofit/>
          </a:bodyPr>
          <a:lstStyle/>
          <a:p>
            <a:pPr marL="342900" lvl="0" indent="-342900">
              <a:lnSpc>
                <a:spcPct val="150000"/>
              </a:lnSpc>
              <a:buFont typeface="Wingdings" panose="05000000000000000000" pitchFamily="2" charset="2"/>
              <a:buChar char=""/>
            </a:pPr>
            <a:r>
              <a:rPr lang="en-IN" sz="2400" dirty="0">
                <a:effectLst/>
                <a:latin typeface="Times New Roman" panose="02020603050405020304" pitchFamily="18" charset="0"/>
                <a:ea typeface="Calibri" panose="020F0502020204030204" pitchFamily="34" charset="0"/>
                <a:cs typeface="Wingdings" panose="05000000000000000000" pitchFamily="2" charset="2"/>
              </a:rPr>
              <a:t>I used various visualization methods and understand the EDA in a better way.</a:t>
            </a:r>
          </a:p>
          <a:p>
            <a:pPr marL="0" lvl="0" indent="0">
              <a:lnSpc>
                <a:spcPct val="150000"/>
              </a:lnSpc>
              <a:buNone/>
            </a:pPr>
            <a:endParaRPr lang="en-IN" sz="2400" dirty="0">
              <a:effectLst/>
              <a:latin typeface="Calibri" panose="020F0502020204030204" pitchFamily="34" charset="0"/>
              <a:ea typeface="Calibri" panose="020F0502020204030204" pitchFamily="34" charset="0"/>
              <a:cs typeface="Wingdings" panose="05000000000000000000" pitchFamily="2" charset="2"/>
            </a:endParaRPr>
          </a:p>
          <a:p>
            <a:pPr marL="342900" lvl="0" indent="-342900">
              <a:lnSpc>
                <a:spcPct val="150000"/>
              </a:lnSpc>
              <a:spcAft>
                <a:spcPts val="800"/>
              </a:spcAft>
              <a:buFont typeface="Wingdings" panose="05000000000000000000" pitchFamily="2" charset="2"/>
              <a:buChar char=""/>
            </a:pPr>
            <a:r>
              <a:rPr lang="en-IN" sz="2400" dirty="0">
                <a:effectLst/>
                <a:latin typeface="Times New Roman" panose="02020603050405020304" pitchFamily="18" charset="0"/>
                <a:ea typeface="Calibri" panose="020F0502020204030204" pitchFamily="34" charset="0"/>
                <a:cs typeface="Wingdings" panose="05000000000000000000" pitchFamily="2" charset="2"/>
              </a:rPr>
              <a:t>This customer satisfaction can be used as an impact of eCommerce market development as well as for economic development of the country.</a:t>
            </a:r>
            <a:endParaRPr lang="en-IN" sz="2400" dirty="0">
              <a:effectLst/>
              <a:latin typeface="Calibri" panose="020F0502020204030204" pitchFamily="34" charset="0"/>
              <a:ea typeface="Calibri" panose="020F0502020204030204" pitchFamily="34" charset="0"/>
              <a:cs typeface="Wingdings" panose="05000000000000000000" pitchFamily="2" charset="2"/>
            </a:endParaRPr>
          </a:p>
        </p:txBody>
      </p:sp>
    </p:spTree>
    <p:extLst>
      <p:ext uri="{BB962C8B-B14F-4D97-AF65-F5344CB8AC3E}">
        <p14:creationId xmlns="" xmlns:p14="http://schemas.microsoft.com/office/powerpoint/2010/main" val="5979813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2400" dirty="0" smtClean="0"/>
              <a:t>Learning Outcomes of the Study in respect of Data Science</a:t>
            </a:r>
            <a:endParaRPr lang="en-US" sz="2400" dirty="0" smtClean="0"/>
          </a:p>
        </p:txBody>
      </p:sp>
      <p:sp>
        <p:nvSpPr>
          <p:cNvPr id="3" name="Content Placeholder 2"/>
          <p:cNvSpPr>
            <a:spLocks noGrp="1"/>
          </p:cNvSpPr>
          <p:nvPr>
            <p:ph sz="quarter" idx="1"/>
          </p:nvPr>
        </p:nvSpPr>
        <p:spPr>
          <a:xfrm>
            <a:off x="391319" y="1795748"/>
            <a:ext cx="11338560" cy="3944040"/>
          </a:xfrm>
        </p:spPr>
        <p:txBody>
          <a:bodyPr>
            <a:normAutofit lnSpcReduction="10000"/>
          </a:bodyPr>
          <a:lstStyle/>
          <a:p>
            <a:pPr>
              <a:buNone/>
            </a:pPr>
            <a:r>
              <a:rPr lang="en-IN" dirty="0" smtClean="0"/>
              <a:t>   </a:t>
            </a:r>
          </a:p>
          <a:p>
            <a:pPr>
              <a:buNone/>
            </a:pPr>
            <a:endParaRPr lang="en-IN" dirty="0" smtClean="0"/>
          </a:p>
          <a:p>
            <a:pPr>
              <a:buFont typeface="Wingdings" pitchFamily="2" charset="2"/>
              <a:buChar char="q"/>
            </a:pPr>
            <a:r>
              <a:rPr lang="en-IN" dirty="0" smtClean="0"/>
              <a:t>As per as learning outcomes is concerned,  I have learnt the following things</a:t>
            </a:r>
          </a:p>
          <a:p>
            <a:pPr>
              <a:buNone/>
            </a:pPr>
            <a:endParaRPr lang="en-US" dirty="0" smtClean="0"/>
          </a:p>
          <a:p>
            <a:pPr lvl="0"/>
            <a:r>
              <a:rPr lang="en-IN" sz="1600" dirty="0" smtClean="0"/>
              <a:t>Visualization helps us understand the data graphically.</a:t>
            </a:r>
          </a:p>
          <a:p>
            <a:pPr lvl="0"/>
            <a:endParaRPr lang="en-US" sz="1600" dirty="0" smtClean="0"/>
          </a:p>
          <a:p>
            <a:pPr lvl="0"/>
            <a:r>
              <a:rPr lang="en-IN" sz="1600" dirty="0" smtClean="0"/>
              <a:t>From describe method we can get some knowledge related to outliers present in the particular columns (large difference between 75th percentile and maximum percentile)</a:t>
            </a:r>
          </a:p>
          <a:p>
            <a:pPr lvl="0"/>
            <a:endParaRPr lang="en-US" sz="1600" dirty="0" smtClean="0"/>
          </a:p>
          <a:p>
            <a:pPr lvl="0"/>
            <a:r>
              <a:rPr lang="en-IN" sz="1600" dirty="0" smtClean="0"/>
              <a:t>I also understand the about reading various related features and importance of them in the whole dataset.</a:t>
            </a:r>
            <a:endParaRPr lang="en-US" sz="2400"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925594" cy="732155"/>
          </a:xfrm>
        </p:spPr>
        <p:txBody>
          <a:bodyPr>
            <a:normAutofit/>
          </a:bodyPr>
          <a:lstStyle/>
          <a:p>
            <a:pPr algn="ctr"/>
            <a:r>
              <a:rPr lang="en-US" sz="3200" dirty="0"/>
              <a:t>Problem Statement Analysis</a:t>
            </a:r>
            <a:endParaRPr lang="en-IN" sz="3200" dirty="0"/>
          </a:p>
        </p:txBody>
      </p:sp>
      <p:sp>
        <p:nvSpPr>
          <p:cNvPr id="3" name="Content Placeholder 2"/>
          <p:cNvSpPr>
            <a:spLocks noGrp="1"/>
          </p:cNvSpPr>
          <p:nvPr>
            <p:ph sz="quarter" idx="1"/>
          </p:nvPr>
        </p:nvSpPr>
        <p:spPr/>
        <p:txBody>
          <a:bodyPr>
            <a:normAutofit/>
          </a:bodyPr>
          <a:lstStyle/>
          <a:p>
            <a:r>
              <a:rPr lang="en-US" sz="1400" dirty="0"/>
              <a:t>Customer satisfaction is ecommerce platform is a key parameter for customer retention.</a:t>
            </a:r>
          </a:p>
          <a:p>
            <a:endParaRPr lang="en-US" sz="1400" dirty="0"/>
          </a:p>
          <a:p>
            <a:endParaRPr lang="en-US" sz="1400" dirty="0"/>
          </a:p>
          <a:p>
            <a:r>
              <a:rPr lang="en-US" sz="1400" dirty="0"/>
              <a:t>Success of any online shopping store has been defined in a few key metrices like service quality, system quality, information quality, trust &amp; benefit.</a:t>
            </a:r>
          </a:p>
          <a:p>
            <a:endParaRPr lang="en-US" sz="1400" dirty="0"/>
          </a:p>
          <a:p>
            <a:endParaRPr lang="en-US" sz="1400" dirty="0"/>
          </a:p>
          <a:p>
            <a:r>
              <a:rPr lang="en-US" sz="1400" dirty="0" smtClean="0"/>
              <a:t>For </a:t>
            </a:r>
            <a:r>
              <a:rPr lang="en-US" sz="1400" dirty="0"/>
              <a:t>this we have collected a dataset and want to know what are factors to that are very crucial for customer feedback while purchasing a product online</a:t>
            </a:r>
          </a:p>
          <a:p>
            <a:endParaRPr lang="en-US" sz="1400" dirty="0"/>
          </a:p>
          <a:p>
            <a:endParaRPr lang="en-US" sz="1400" dirty="0"/>
          </a:p>
          <a:p>
            <a:r>
              <a:rPr lang="en-US" sz="1400" dirty="0"/>
              <a:t>We have done some data analysis to provide valuable insights that helps understand the customer better.</a:t>
            </a:r>
            <a:endParaRPr lang="en-IN" sz="1400" dirty="0"/>
          </a:p>
        </p:txBody>
      </p:sp>
    </p:spTree>
    <p:extLst>
      <p:ext uri="{BB962C8B-B14F-4D97-AF65-F5344CB8AC3E}">
        <p14:creationId xmlns="" xmlns:p14="http://schemas.microsoft.com/office/powerpoint/2010/main" val="34212583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2111109" y="360702"/>
            <a:ext cx="7090968" cy="1027424"/>
          </a:xfrm>
        </p:spPr>
        <p:txBody>
          <a:bodyPr>
            <a:normAutofit fontScale="90000"/>
          </a:bodyPr>
          <a:lstStyle/>
          <a:p>
            <a:r>
              <a:rPr lang="en-IN" dirty="0" smtClean="0"/>
              <a:t>         Challenges And Limitations </a:t>
            </a:r>
            <a:r>
              <a:rPr lang="en-US" dirty="0" smtClean="0"/>
              <a:t/>
            </a:r>
            <a:br>
              <a:rPr lang="en-US" dirty="0" smtClean="0"/>
            </a:br>
            <a:endParaRPr lang="en-US" dirty="0"/>
          </a:p>
        </p:txBody>
      </p:sp>
      <p:sp>
        <p:nvSpPr>
          <p:cNvPr id="3" name="Content Placeholder 2"/>
          <p:cNvSpPr>
            <a:spLocks noGrp="1"/>
          </p:cNvSpPr>
          <p:nvPr>
            <p:ph sz="quarter" idx="1"/>
          </p:nvPr>
        </p:nvSpPr>
        <p:spPr>
          <a:xfrm>
            <a:off x="402336" y="1527047"/>
            <a:ext cx="11044189" cy="4477145"/>
          </a:xfrm>
        </p:spPr>
        <p:txBody>
          <a:bodyPr>
            <a:normAutofit fontScale="92500" lnSpcReduction="20000"/>
          </a:bodyPr>
          <a:lstStyle/>
          <a:p>
            <a:pPr lvl="0"/>
            <a:endParaRPr lang="en-IN" dirty="0" smtClean="0"/>
          </a:p>
          <a:p>
            <a:pPr lvl="0">
              <a:buFont typeface="Wingdings" pitchFamily="2" charset="2"/>
              <a:buChar char="q"/>
            </a:pPr>
            <a:r>
              <a:rPr lang="en-IN" dirty="0" smtClean="0"/>
              <a:t>Challenges</a:t>
            </a:r>
          </a:p>
          <a:p>
            <a:pPr lvl="0">
              <a:buFont typeface="Wingdings" pitchFamily="2" charset="2"/>
              <a:buChar char="q"/>
            </a:pPr>
            <a:endParaRPr lang="en-IN" dirty="0" smtClean="0"/>
          </a:p>
          <a:p>
            <a:pPr lvl="0"/>
            <a:r>
              <a:rPr lang="en-IN" sz="2200" dirty="0" smtClean="0"/>
              <a:t>It was difficult to read each columns and comparing with others on  the dataset in notebook as it took some time to understand and analyse it a proper way.</a:t>
            </a:r>
          </a:p>
          <a:p>
            <a:pPr lvl="0"/>
            <a:endParaRPr lang="en-IN" dirty="0" smtClean="0"/>
          </a:p>
          <a:p>
            <a:pPr lvl="0">
              <a:buFont typeface="Wingdings" pitchFamily="2" charset="2"/>
              <a:buChar char="q"/>
            </a:pPr>
            <a:r>
              <a:rPr lang="en-IN" dirty="0" smtClean="0"/>
              <a:t>Limitations</a:t>
            </a:r>
          </a:p>
          <a:p>
            <a:pPr lvl="0">
              <a:buFont typeface="Wingdings" pitchFamily="2" charset="2"/>
              <a:buChar char="q"/>
            </a:pPr>
            <a:endParaRPr lang="en-US" dirty="0" smtClean="0"/>
          </a:p>
          <a:p>
            <a:pPr lvl="0"/>
            <a:r>
              <a:rPr lang="en-IN" dirty="0" smtClean="0"/>
              <a:t> </a:t>
            </a:r>
            <a:r>
              <a:rPr lang="en-IN" sz="2200" dirty="0" smtClean="0"/>
              <a:t>Limitations of this work and Scope for Future Work:</a:t>
            </a:r>
          </a:p>
          <a:p>
            <a:pPr lvl="0"/>
            <a:endParaRPr lang="en-US" sz="2200" dirty="0" smtClean="0"/>
          </a:p>
          <a:p>
            <a:pPr lvl="0"/>
            <a:r>
              <a:rPr lang="en-IN" sz="2200" dirty="0" smtClean="0"/>
              <a:t>Since I have only used a sample dataset, hence sometimes it is difficult to understand the overall impact of this customer feedback at a larger scale.</a:t>
            </a:r>
            <a:endParaRPr lang="en-US" sz="2200"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729648" y="3337193"/>
            <a:ext cx="8534400" cy="1752600"/>
          </a:xfrm>
        </p:spPr>
        <p:txBody>
          <a:bodyPr>
            <a:normAutofit fontScale="77500" lnSpcReduction="20000"/>
          </a:bodyPr>
          <a:lstStyle/>
          <a:p>
            <a:r>
              <a:rPr lang="en-IN" dirty="0" smtClean="0"/>
              <a:t>HERE I AM ENDING MY CASE STUDY</a:t>
            </a:r>
          </a:p>
          <a:p>
            <a:r>
              <a:rPr lang="en-IN" dirty="0" smtClean="0"/>
              <a:t>ON CUSTOMER RETENTION </a:t>
            </a:r>
          </a:p>
          <a:p>
            <a:endParaRPr lang="en-IN" dirty="0" smtClean="0"/>
          </a:p>
          <a:p>
            <a:endParaRPr lang="en-IN" dirty="0" smtClean="0"/>
          </a:p>
          <a:p>
            <a:endParaRPr lang="en-IN" dirty="0" smtClean="0"/>
          </a:p>
          <a:p>
            <a:endParaRPr lang="en-IN" dirty="0" smtClean="0"/>
          </a:p>
          <a:p>
            <a:endParaRPr lang="en-IN" dirty="0" smtClean="0"/>
          </a:p>
          <a:p>
            <a:endParaRPr lang="en-IN" dirty="0" smtClean="0"/>
          </a:p>
          <a:p>
            <a:r>
              <a:rPr lang="en-IN" dirty="0" smtClean="0"/>
              <a:t>Thank you</a:t>
            </a:r>
            <a:endParaRPr lang="en-US" dirty="0"/>
          </a:p>
        </p:txBody>
      </p:sp>
      <p:sp>
        <p:nvSpPr>
          <p:cNvPr id="3" name="Title 2"/>
          <p:cNvSpPr>
            <a:spLocks noGrp="1"/>
          </p:cNvSpPr>
          <p:nvPr>
            <p:ph type="ctrTitle"/>
          </p:nvPr>
        </p:nvSpPr>
        <p:spPr/>
        <p:txBody>
          <a:bodyPr>
            <a:normAutofit/>
          </a:bodyPr>
          <a:lstStyle/>
          <a:p>
            <a:r>
              <a:rPr lang="en-IN" sz="4400" b="1" dirty="0" smtClean="0"/>
              <a:t>CUSTOMER RETENTION CASESTUDY</a:t>
            </a:r>
            <a:endParaRPr lang="en-US" dirty="0"/>
          </a:p>
        </p:txBody>
      </p:sp>
      <p:pic>
        <p:nvPicPr>
          <p:cNvPr id="4" name="Content Placeholder 3"/>
          <p:cNvPicPr>
            <a:picLocks noGrp="1"/>
          </p:cNvPicPr>
          <p:nvPr>
            <p:ph sz="quarter" idx="1"/>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1" y="1307296"/>
            <a:ext cx="3558448" cy="3176569"/>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9044" y="321058"/>
            <a:ext cx="9838509" cy="679904"/>
          </a:xfrm>
        </p:spPr>
        <p:txBody>
          <a:bodyPr>
            <a:normAutofit/>
          </a:bodyPr>
          <a:lstStyle/>
          <a:p>
            <a:pPr algn="ctr"/>
            <a:r>
              <a:rPr lang="en-US" sz="3200" dirty="0">
                <a:latin typeface="Times New Roman" panose="02020603050405020304" pitchFamily="18" charset="0"/>
                <a:cs typeface="Times New Roman" panose="02020603050405020304" pitchFamily="18" charset="0"/>
              </a:rPr>
              <a:t>Exploratory </a:t>
            </a:r>
            <a:r>
              <a:rPr lang="en-US" sz="3200" dirty="0" smtClean="0">
                <a:latin typeface="Times New Roman" panose="02020603050405020304" pitchFamily="18" charset="0"/>
                <a:cs typeface="Times New Roman" panose="02020603050405020304" pitchFamily="18" charset="0"/>
              </a:rPr>
              <a:t>Data </a:t>
            </a:r>
            <a:r>
              <a:rPr lang="en-US" sz="3200" dirty="0">
                <a:latin typeface="Times New Roman" panose="02020603050405020304" pitchFamily="18" charset="0"/>
                <a:cs typeface="Times New Roman" panose="02020603050405020304" pitchFamily="18" charset="0"/>
              </a:rPr>
              <a:t>A</a:t>
            </a:r>
            <a:r>
              <a:rPr lang="en-US" sz="3200" dirty="0" smtClean="0">
                <a:latin typeface="Times New Roman" panose="02020603050405020304" pitchFamily="18" charset="0"/>
                <a:cs typeface="Times New Roman" panose="02020603050405020304" pitchFamily="18" charset="0"/>
              </a:rPr>
              <a:t>nalysis </a:t>
            </a:r>
            <a:r>
              <a:rPr lang="en-US" sz="3200" dirty="0">
                <a:latin typeface="Times New Roman" panose="02020603050405020304" pitchFamily="18" charset="0"/>
                <a:cs typeface="Times New Roman" panose="02020603050405020304" pitchFamily="18" charset="0"/>
              </a:rPr>
              <a:t>P</a:t>
            </a:r>
            <a:r>
              <a:rPr lang="en-US" sz="3200" dirty="0" smtClean="0">
                <a:latin typeface="Times New Roman" panose="02020603050405020304" pitchFamily="18" charset="0"/>
                <a:cs typeface="Times New Roman" panose="02020603050405020304" pitchFamily="18" charset="0"/>
              </a:rPr>
              <a:t>rocess</a:t>
            </a:r>
            <a:endParaRPr lang="en-IN" sz="3200" dirty="0"/>
          </a:p>
        </p:txBody>
      </p:sp>
      <p:sp>
        <p:nvSpPr>
          <p:cNvPr id="6" name="Content Placeholder 5">
            <a:extLst>
              <a:ext uri="{FF2B5EF4-FFF2-40B4-BE49-F238E27FC236}">
                <a16:creationId xmlns="" xmlns:a16="http://schemas.microsoft.com/office/drawing/2014/main" id="{2F80E602-2D72-4BA9-AF58-EEE99C75AB1F}"/>
              </a:ext>
            </a:extLst>
          </p:cNvPr>
          <p:cNvSpPr>
            <a:spLocks noGrp="1"/>
          </p:cNvSpPr>
          <p:nvPr>
            <p:ph sz="quarter" idx="1"/>
          </p:nvPr>
        </p:nvSpPr>
        <p:spPr>
          <a:xfrm>
            <a:off x="2344095" y="1938291"/>
            <a:ext cx="8915400" cy="3777622"/>
          </a:xfrm>
        </p:spPr>
        <p:txBody>
          <a:bodyPr/>
          <a:lstStyle/>
          <a:p>
            <a:pPr marL="0" indent="0">
              <a:buNone/>
            </a:pPr>
            <a:endParaRPr lang="en-IN" dirty="0"/>
          </a:p>
        </p:txBody>
      </p:sp>
      <p:sp>
        <p:nvSpPr>
          <p:cNvPr id="5" name="TextBox 4"/>
          <p:cNvSpPr txBox="1"/>
          <p:nvPr/>
        </p:nvSpPr>
        <p:spPr>
          <a:xfrm>
            <a:off x="1358538" y="5810752"/>
            <a:ext cx="9797143"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From the above describe method, we find out that how the each parameters are distributed across the dataset, From this method we got to know the  five point summary analysis like mean, max and the quartiles.</a:t>
            </a:r>
            <a:endParaRPr lang="en-IN" sz="1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 xmlns:a16="http://schemas.microsoft.com/office/drawing/2014/main" id="{BA93A787-A375-43CA-80B5-40577409B56D}"/>
              </a:ext>
            </a:extLst>
          </p:cNvPr>
          <p:cNvPicPr>
            <a:picLocks noChangeAspect="1"/>
          </p:cNvPicPr>
          <p:nvPr/>
        </p:nvPicPr>
        <p:blipFill>
          <a:blip r:embed="rId2"/>
          <a:stretch>
            <a:fillRect/>
          </a:stretch>
        </p:blipFill>
        <p:spPr>
          <a:xfrm>
            <a:off x="2225407" y="1883883"/>
            <a:ext cx="9000779" cy="378923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 xmlns:p14="http://schemas.microsoft.com/office/powerpoint/2010/main" val="9569905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4053" y="365126"/>
            <a:ext cx="8996164" cy="549274"/>
          </a:xfrm>
        </p:spPr>
        <p:txBody>
          <a:bodyPr>
            <a:noAutofit/>
          </a:bodyPr>
          <a:lstStyle/>
          <a:p>
            <a:r>
              <a:rPr lang="en-US" sz="3600" dirty="0" smtClean="0">
                <a:latin typeface="Times New Roman" panose="02020603050405020304" pitchFamily="18" charset="0"/>
                <a:cs typeface="Times New Roman" panose="02020603050405020304" pitchFamily="18" charset="0"/>
              </a:rPr>
              <a:t>Exploratory Data Analysis Process</a:t>
            </a:r>
            <a:endParaRPr lang="en-IN" sz="3600" dirty="0"/>
          </a:p>
        </p:txBody>
      </p:sp>
      <p:pic>
        <p:nvPicPr>
          <p:cNvPr id="8" name="Content Placeholder 7">
            <a:extLst>
              <a:ext uri="{FF2B5EF4-FFF2-40B4-BE49-F238E27FC236}">
                <a16:creationId xmlns="" xmlns:a16="http://schemas.microsoft.com/office/drawing/2014/main" id="{38F62BE4-6662-4B64-83AC-29587B6AF8D5}"/>
              </a:ext>
            </a:extLst>
          </p:cNvPr>
          <p:cNvPicPr>
            <a:picLocks noGrp="1" noChangeAspect="1"/>
          </p:cNvPicPr>
          <p:nvPr>
            <p:ph sz="quarter" idx="1"/>
          </p:nvPr>
        </p:nvPicPr>
        <p:blipFill>
          <a:blip r:embed="rId2"/>
          <a:stretch>
            <a:fillRect/>
          </a:stretch>
        </p:blipFill>
        <p:spPr>
          <a:xfrm>
            <a:off x="3190906" y="2512966"/>
            <a:ext cx="3095625" cy="800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1201784" y="4213134"/>
            <a:ext cx="8869680" cy="40011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Using the shape we find out the total number of rows &amp; columns present in the dataset</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459111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725297" cy="636361"/>
          </a:xfrm>
        </p:spPr>
        <p:txBody>
          <a:bodyPr>
            <a:normAutofit/>
          </a:bodyPr>
          <a:lstStyle/>
          <a:p>
            <a:r>
              <a:rPr lang="en-US" sz="2800" dirty="0" smtClean="0">
                <a:latin typeface="Times New Roman" panose="02020603050405020304" pitchFamily="18" charset="0"/>
                <a:cs typeface="Times New Roman" panose="02020603050405020304" pitchFamily="18" charset="0"/>
              </a:rPr>
              <a:t>Exploratory Data Analysis Process</a:t>
            </a:r>
            <a:endParaRPr lang="en-IN" sz="2800" dirty="0"/>
          </a:p>
        </p:txBody>
      </p:sp>
      <p:pic>
        <p:nvPicPr>
          <p:cNvPr id="8" name="Content Placeholder 7">
            <a:extLst>
              <a:ext uri="{FF2B5EF4-FFF2-40B4-BE49-F238E27FC236}">
                <a16:creationId xmlns="" xmlns:a16="http://schemas.microsoft.com/office/drawing/2014/main" id="{5A8C0CF0-4107-454A-AFDF-E917E085900F}"/>
              </a:ext>
            </a:extLst>
          </p:cNvPr>
          <p:cNvPicPr>
            <a:picLocks noGrp="1" noChangeAspect="1"/>
          </p:cNvPicPr>
          <p:nvPr>
            <p:ph sz="quarter" idx="1"/>
          </p:nvPr>
        </p:nvPicPr>
        <p:blipFill>
          <a:blip r:embed="rId2"/>
          <a:stretch>
            <a:fillRect/>
          </a:stretch>
        </p:blipFill>
        <p:spPr>
          <a:xfrm>
            <a:off x="2459925" y="1689716"/>
            <a:ext cx="7061089" cy="37782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1506583" y="5782491"/>
            <a:ext cx="1008452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By using columns function we find out name of each columns available in the dataset.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768105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1354"/>
            <a:ext cx="10073640" cy="738129"/>
          </a:xfrm>
        </p:spPr>
        <p:txBody>
          <a:bodyPr>
            <a:normAutofit/>
          </a:bodyPr>
          <a:lstStyle/>
          <a:p>
            <a:r>
              <a:rPr lang="en-US" sz="2800" dirty="0" smtClean="0">
                <a:latin typeface="Times New Roman" panose="02020603050405020304" pitchFamily="18" charset="0"/>
                <a:cs typeface="Times New Roman" panose="02020603050405020304" pitchFamily="18" charset="0"/>
              </a:rPr>
              <a:t>Exploratory Data Analysis Process</a:t>
            </a:r>
            <a:endParaRPr lang="en-IN" sz="2800" dirty="0"/>
          </a:p>
        </p:txBody>
      </p:sp>
      <p:pic>
        <p:nvPicPr>
          <p:cNvPr id="8" name="Content Placeholder 7">
            <a:extLst>
              <a:ext uri="{FF2B5EF4-FFF2-40B4-BE49-F238E27FC236}">
                <a16:creationId xmlns="" xmlns:a16="http://schemas.microsoft.com/office/drawing/2014/main" id="{5C70E420-1F0A-471F-A81D-88D86CCA5325}"/>
              </a:ext>
            </a:extLst>
          </p:cNvPr>
          <p:cNvPicPr>
            <a:picLocks noGrp="1" noChangeAspect="1"/>
          </p:cNvPicPr>
          <p:nvPr>
            <p:ph sz="quarter" idx="1"/>
          </p:nvPr>
        </p:nvPicPr>
        <p:blipFill>
          <a:blip r:embed="rId2"/>
          <a:stretch>
            <a:fillRect/>
          </a:stretch>
        </p:blipFill>
        <p:spPr>
          <a:xfrm>
            <a:off x="2349377" y="1919287"/>
            <a:ext cx="7743825" cy="301942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TextBox 4"/>
          <p:cNvSpPr txBox="1"/>
          <p:nvPr/>
        </p:nvSpPr>
        <p:spPr>
          <a:xfrm>
            <a:off x="705394" y="5303520"/>
            <a:ext cx="10694126"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From this function we find out the number of null values available in each columns that is the number of missing values available in each column, in this sample data we do not have any null values present.</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2509408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960429" cy="618944"/>
          </a:xfrm>
        </p:spPr>
        <p:txBody>
          <a:bodyPr>
            <a:normAutofit/>
          </a:bodyPr>
          <a:lstStyle/>
          <a:p>
            <a:r>
              <a:rPr lang="en-US" sz="2800" dirty="0" smtClean="0">
                <a:latin typeface="Times New Roman" panose="02020603050405020304" pitchFamily="18" charset="0"/>
                <a:cs typeface="Times New Roman" panose="02020603050405020304" pitchFamily="18" charset="0"/>
              </a:rPr>
              <a:t>Exploratory Data Analysis Process</a:t>
            </a:r>
            <a:endParaRPr lang="en-IN" sz="2800" dirty="0"/>
          </a:p>
        </p:txBody>
      </p:sp>
      <p:sp>
        <p:nvSpPr>
          <p:cNvPr id="6" name="Content Placeholder 5">
            <a:extLst>
              <a:ext uri="{FF2B5EF4-FFF2-40B4-BE49-F238E27FC236}">
                <a16:creationId xmlns="" xmlns:a16="http://schemas.microsoft.com/office/drawing/2014/main" id="{946DA72A-745C-4CBB-9FB9-F8F4DD8F4269}"/>
              </a:ext>
            </a:extLst>
          </p:cNvPr>
          <p:cNvSpPr>
            <a:spLocks noGrp="1"/>
          </p:cNvSpPr>
          <p:nvPr>
            <p:ph sz="quarter" idx="1"/>
          </p:nvPr>
        </p:nvSpPr>
        <p:spPr/>
        <p:txBody>
          <a:bodyPr/>
          <a:lstStyle/>
          <a:p>
            <a:pPr>
              <a:buNone/>
            </a:pPr>
            <a:endParaRPr lang="en-IN" dirty="0"/>
          </a:p>
        </p:txBody>
      </p:sp>
      <p:sp>
        <p:nvSpPr>
          <p:cNvPr id="5" name="TextBox 4"/>
          <p:cNvSpPr txBox="1"/>
          <p:nvPr/>
        </p:nvSpPr>
        <p:spPr>
          <a:xfrm flipH="1">
            <a:off x="1532709" y="6031151"/>
            <a:ext cx="8908868"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By using “</a:t>
            </a:r>
            <a:r>
              <a:rPr lang="en-US" sz="1400" dirty="0" err="1">
                <a:latin typeface="Times New Roman" panose="02020603050405020304" pitchFamily="18" charset="0"/>
                <a:cs typeface="Times New Roman" panose="02020603050405020304" pitchFamily="18" charset="0"/>
              </a:rPr>
              <a:t>dtypes</a:t>
            </a:r>
            <a:r>
              <a:rPr lang="en-US" sz="1400" dirty="0">
                <a:latin typeface="Times New Roman" panose="02020603050405020304" pitchFamily="18" charset="0"/>
                <a:cs typeface="Times New Roman" panose="02020603050405020304" pitchFamily="18" charset="0"/>
              </a:rPr>
              <a:t>” we got to know the data types for each of the columns present in the dataset. </a:t>
            </a:r>
            <a:endParaRPr lang="en-IN" sz="1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 xmlns:a16="http://schemas.microsoft.com/office/drawing/2014/main" id="{7A59FE6D-AEA0-4837-B483-ECF3984E4B71}"/>
              </a:ext>
            </a:extLst>
          </p:cNvPr>
          <p:cNvPicPr>
            <a:picLocks noChangeAspect="1"/>
          </p:cNvPicPr>
          <p:nvPr/>
        </p:nvPicPr>
        <p:blipFill>
          <a:blip r:embed="rId2"/>
          <a:stretch>
            <a:fillRect/>
          </a:stretch>
        </p:blipFill>
        <p:spPr>
          <a:xfrm>
            <a:off x="2654423" y="2253529"/>
            <a:ext cx="7405144" cy="266681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 xmlns:p14="http://schemas.microsoft.com/office/powerpoint/2010/main" val="26466542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4966" y="176270"/>
            <a:ext cx="6796489" cy="749357"/>
          </a:xfrm>
        </p:spPr>
        <p:txBody>
          <a:bodyPr>
            <a:normAutofit/>
          </a:bodyPr>
          <a:lstStyle/>
          <a:p>
            <a:r>
              <a:rPr lang="en-US" sz="2800" dirty="0">
                <a:latin typeface="Times New Roman" panose="02020603050405020304" pitchFamily="18" charset="0"/>
                <a:cs typeface="Times New Roman" panose="02020603050405020304" pitchFamily="18" charset="0"/>
              </a:rPr>
              <a:t>Data Visualization </a:t>
            </a:r>
            <a:r>
              <a:rPr lang="en-US" sz="2800" dirty="0" smtClean="0">
                <a:latin typeface="Times New Roman" panose="02020603050405020304" pitchFamily="18" charset="0"/>
                <a:cs typeface="Times New Roman" panose="02020603050405020304" pitchFamily="18" charset="0"/>
              </a:rPr>
              <a:t>Process</a:t>
            </a:r>
            <a:endParaRPr lang="en-IN" sz="2800" dirty="0"/>
          </a:p>
        </p:txBody>
      </p:sp>
      <p:pic>
        <p:nvPicPr>
          <p:cNvPr id="7" name="Content Placeholder 6">
            <a:extLst>
              <a:ext uri="{FF2B5EF4-FFF2-40B4-BE49-F238E27FC236}">
                <a16:creationId xmlns="" xmlns:a16="http://schemas.microsoft.com/office/drawing/2014/main" id="{09D69799-7075-4144-A1BC-3E2554B63B26}"/>
              </a:ext>
            </a:extLst>
          </p:cNvPr>
          <p:cNvPicPr>
            <a:picLocks noGrp="1"/>
          </p:cNvPicPr>
          <p:nvPr>
            <p:ph sz="quarter" idx="1"/>
          </p:nvPr>
        </p:nvPicPr>
        <p:blipFill>
          <a:blip r:embed="rId2"/>
          <a:stretch>
            <a:fillRect/>
          </a:stretch>
        </p:blipFill>
        <p:spPr>
          <a:xfrm>
            <a:off x="3240996" y="1726644"/>
            <a:ext cx="5102198" cy="37782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1495424" y="5205358"/>
            <a:ext cx="8855939" cy="1270348"/>
          </a:xfrm>
          <a:prstGeom prst="rect">
            <a:avLst/>
          </a:prstGeom>
          <a:noFill/>
        </p:spPr>
        <p:txBody>
          <a:bodyPr wrap="square" rtlCol="0">
            <a:spAutoFit/>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From the above count plot  we got to know the respondent percentage of gender that is distributed across the whole dataset using the seaborn library.</a:t>
            </a: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5699572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709"/>
            <a:ext cx="9908177" cy="679904"/>
          </a:xfrm>
        </p:spPr>
        <p:txBody>
          <a:bodyPr>
            <a:normAutofit/>
          </a:bodyPr>
          <a:lstStyle/>
          <a:p>
            <a:r>
              <a:rPr lang="en-US" sz="2800" dirty="0" smtClean="0">
                <a:latin typeface="Times New Roman" panose="02020603050405020304" pitchFamily="18" charset="0"/>
                <a:cs typeface="Times New Roman" panose="02020603050405020304" pitchFamily="18" charset="0"/>
              </a:rPr>
              <a:t>Data Visualization Process</a:t>
            </a:r>
            <a:endParaRPr lang="en-IN" sz="2800" dirty="0"/>
          </a:p>
        </p:txBody>
      </p:sp>
      <p:pic>
        <p:nvPicPr>
          <p:cNvPr id="7" name="Content Placeholder 6">
            <a:extLst>
              <a:ext uri="{FF2B5EF4-FFF2-40B4-BE49-F238E27FC236}">
                <a16:creationId xmlns="" xmlns:a16="http://schemas.microsoft.com/office/drawing/2014/main" id="{5B530DDF-AA67-491F-B06A-CB4EA2AA128A}"/>
              </a:ext>
            </a:extLst>
          </p:cNvPr>
          <p:cNvPicPr>
            <a:picLocks noGrp="1"/>
          </p:cNvPicPr>
          <p:nvPr>
            <p:ph sz="quarter" idx="1"/>
          </p:nvPr>
        </p:nvPicPr>
        <p:blipFill>
          <a:blip r:embed="rId2"/>
          <a:stretch>
            <a:fillRect/>
          </a:stretch>
        </p:blipFill>
        <p:spPr>
          <a:xfrm>
            <a:off x="2775288" y="1681966"/>
            <a:ext cx="6684885" cy="37782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TextBox 4"/>
          <p:cNvSpPr txBox="1"/>
          <p:nvPr/>
        </p:nvSpPr>
        <p:spPr>
          <a:xfrm>
            <a:off x="1881051" y="5651862"/>
            <a:ext cx="9213669" cy="542008"/>
          </a:xfrm>
          <a:prstGeom prst="rect">
            <a:avLst/>
          </a:prstGeom>
          <a:noFill/>
        </p:spPr>
        <p:txBody>
          <a:bodyPr wrap="square" rtlCol="0">
            <a:spAutoFit/>
          </a:bodyPr>
          <a:lstStyle/>
          <a:p>
            <a:pPr>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From the above count plot, we find out gender wise distribution of data for how the access the internet while shopping online using the crosstab function that build the data in a group.</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19116498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306</TotalTime>
  <Words>838</Words>
  <Application>Microsoft Office PowerPoint</Application>
  <PresentationFormat>Custom</PresentationFormat>
  <Paragraphs>85</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Civic</vt:lpstr>
      <vt:lpstr>CUSTOMER RETENTION CASESTUDY</vt:lpstr>
      <vt:lpstr>Problem Statement Analysis</vt:lpstr>
      <vt:lpstr>Exploratory Data Analysis Process</vt:lpstr>
      <vt:lpstr>Exploratory Data Analysis Process</vt:lpstr>
      <vt:lpstr>Exploratory Data Analysis Process</vt:lpstr>
      <vt:lpstr>Exploratory Data Analysis Process</vt:lpstr>
      <vt:lpstr>Exploratory Data Analysis Process</vt:lpstr>
      <vt:lpstr>Data Visualization Process</vt:lpstr>
      <vt:lpstr>Data Visualization Process</vt:lpstr>
      <vt:lpstr>Data Visualization Process</vt:lpstr>
      <vt:lpstr>Data Visualization Process</vt:lpstr>
      <vt:lpstr>Data Visualization Process</vt:lpstr>
      <vt:lpstr>Data Visualization Process</vt:lpstr>
      <vt:lpstr>Data Visualization Process</vt:lpstr>
      <vt:lpstr>Data Visualization Process</vt:lpstr>
      <vt:lpstr>Data Visualization Process</vt:lpstr>
      <vt:lpstr>Interpretation of the Results</vt:lpstr>
      <vt:lpstr>CONCLUSIONS</vt:lpstr>
      <vt:lpstr>Learning Outcomes of the Study in respect of Data Science</vt:lpstr>
      <vt:lpstr>         Challenges And Limitations  </vt:lpstr>
      <vt:lpstr>CUSTOMER RETENTION CASESTUDY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PREDICITION</dc:title>
  <dc:creator>sodainmind</dc:creator>
  <cp:lastModifiedBy>Windows User</cp:lastModifiedBy>
  <cp:revision>27</cp:revision>
  <dcterms:created xsi:type="dcterms:W3CDTF">2021-02-20T08:16:17Z</dcterms:created>
  <dcterms:modified xsi:type="dcterms:W3CDTF">2021-11-28T18:54:23Z</dcterms:modified>
</cp:coreProperties>
</file>