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71" r:id="rId4"/>
    <p:sldId id="270" r:id="rId5"/>
    <p:sldId id="269" r:id="rId6"/>
    <p:sldId id="268" r:id="rId7"/>
    <p:sldId id="267" r:id="rId8"/>
    <p:sldId id="266" r:id="rId9"/>
    <p:sldId id="265" r:id="rId10"/>
    <p:sldId id="263" r:id="rId11"/>
    <p:sldId id="262" r:id="rId12"/>
    <p:sldId id="261" r:id="rId13"/>
    <p:sldId id="260" r:id="rId14"/>
    <p:sldId id="259" r:id="rId15"/>
    <p:sldId id="258" r:id="rId16"/>
    <p:sldId id="272" r:id="rId17"/>
    <p:sldId id="273" r:id="rId18"/>
    <p:sldId id="274" r:id="rId19"/>
    <p:sldId id="275" r:id="rId20"/>
    <p:sldId id="276" r:id="rId21"/>
    <p:sldId id="277"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278" r:id="rId40"/>
    <p:sldId id="279" r:id="rId41"/>
    <p:sldId id="280" r:id="rId42"/>
    <p:sldId id="308" r:id="rId43"/>
    <p:sldId id="309" r:id="rId44"/>
    <p:sldId id="281" r:id="rId45"/>
    <p:sldId id="31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660"/>
  </p:normalViewPr>
  <p:slideViewPr>
    <p:cSldViewPr>
      <p:cViewPr varScale="1">
        <p:scale>
          <a:sx n="81" d="100"/>
          <a:sy n="81" d="100"/>
        </p:scale>
        <p:origin x="-105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0DA30EC-0967-4526-AA4F-8C3280DF1D1C}" type="datetimeFigureOut">
              <a:rPr lang="en-US" smtClean="0"/>
              <a:pPr/>
              <a:t>1/13/2022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1E4C5B4-3F37-4897-AA41-8EBA5FC5187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DA30EC-0967-4526-AA4F-8C3280DF1D1C}"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DA30EC-0967-4526-AA4F-8C3280DF1D1C}"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0DA30EC-0967-4526-AA4F-8C3280DF1D1C}" type="datetimeFigureOut">
              <a:rPr lang="en-US" smtClean="0"/>
              <a:pPr/>
              <a:t>1/13/2022</a:t>
            </a:fld>
            <a:endParaRPr lang="en-US"/>
          </a:p>
        </p:txBody>
      </p:sp>
      <p:sp>
        <p:nvSpPr>
          <p:cNvPr id="9" name="Slide Number Placeholder 8"/>
          <p:cNvSpPr>
            <a:spLocks noGrp="1"/>
          </p:cNvSpPr>
          <p:nvPr>
            <p:ph type="sldNum" sz="quarter" idx="15"/>
          </p:nvPr>
        </p:nvSpPr>
        <p:spPr/>
        <p:txBody>
          <a:bodyPr rtlCol="0"/>
          <a:lstStyle/>
          <a:p>
            <a:fld id="{81E4C5B4-3F37-4897-AA41-8EBA5FC51871}"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0DA30EC-0967-4526-AA4F-8C3280DF1D1C}" type="datetimeFigureOut">
              <a:rPr lang="en-US" smtClean="0"/>
              <a:pPr/>
              <a:t>1/13/2022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1E4C5B4-3F37-4897-AA41-8EBA5FC5187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0DA30EC-0967-4526-AA4F-8C3280DF1D1C}"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4C5B4-3F37-4897-AA41-8EBA5FC5187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0DA30EC-0967-4526-AA4F-8C3280DF1D1C}" type="datetimeFigureOut">
              <a:rPr lang="en-US" smtClean="0"/>
              <a:pPr/>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4C5B4-3F37-4897-AA41-8EBA5FC5187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0DA30EC-0967-4526-AA4F-8C3280DF1D1C}" type="datetimeFigureOut">
              <a:rPr lang="en-US" smtClean="0"/>
              <a:pPr/>
              <a:t>1/13/2022</a:t>
            </a:fld>
            <a:endParaRPr lang="en-US"/>
          </a:p>
        </p:txBody>
      </p:sp>
      <p:sp>
        <p:nvSpPr>
          <p:cNvPr id="7" name="Slide Number Placeholder 6"/>
          <p:cNvSpPr>
            <a:spLocks noGrp="1"/>
          </p:cNvSpPr>
          <p:nvPr>
            <p:ph type="sldNum" sz="quarter" idx="11"/>
          </p:nvPr>
        </p:nvSpPr>
        <p:spPr/>
        <p:txBody>
          <a:bodyPr rtlCol="0"/>
          <a:lstStyle/>
          <a:p>
            <a:fld id="{81E4C5B4-3F37-4897-AA41-8EBA5FC51871}"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30EC-0967-4526-AA4F-8C3280DF1D1C}" type="datetimeFigureOut">
              <a:rPr lang="en-US" smtClean="0"/>
              <a:pPr/>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4C5B4-3F37-4897-AA41-8EBA5FC518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0DA30EC-0967-4526-AA4F-8C3280DF1D1C}" type="datetimeFigureOut">
              <a:rPr lang="en-US" smtClean="0"/>
              <a:pPr/>
              <a:t>1/13/2022</a:t>
            </a:fld>
            <a:endParaRPr lang="en-US"/>
          </a:p>
        </p:txBody>
      </p:sp>
      <p:sp>
        <p:nvSpPr>
          <p:cNvPr id="22" name="Slide Number Placeholder 21"/>
          <p:cNvSpPr>
            <a:spLocks noGrp="1"/>
          </p:cNvSpPr>
          <p:nvPr>
            <p:ph type="sldNum" sz="quarter" idx="15"/>
          </p:nvPr>
        </p:nvSpPr>
        <p:spPr/>
        <p:txBody>
          <a:bodyPr rtlCol="0"/>
          <a:lstStyle/>
          <a:p>
            <a:fld id="{81E4C5B4-3F37-4897-AA41-8EBA5FC51871}"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0DA30EC-0967-4526-AA4F-8C3280DF1D1C}" type="datetimeFigureOut">
              <a:rPr lang="en-US" smtClean="0"/>
              <a:pPr/>
              <a:t>1/13/2022</a:t>
            </a:fld>
            <a:endParaRPr lang="en-US"/>
          </a:p>
        </p:txBody>
      </p:sp>
      <p:sp>
        <p:nvSpPr>
          <p:cNvPr id="18" name="Slide Number Placeholder 17"/>
          <p:cNvSpPr>
            <a:spLocks noGrp="1"/>
          </p:cNvSpPr>
          <p:nvPr>
            <p:ph type="sldNum" sz="quarter" idx="11"/>
          </p:nvPr>
        </p:nvSpPr>
        <p:spPr/>
        <p:txBody>
          <a:bodyPr rtlCol="0"/>
          <a:lstStyle/>
          <a:p>
            <a:fld id="{81E4C5B4-3F37-4897-AA41-8EBA5FC51871}"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0DA30EC-0967-4526-AA4F-8C3280DF1D1C}" type="datetimeFigureOut">
              <a:rPr lang="en-US" smtClean="0"/>
              <a:pPr/>
              <a:t>1/13/2022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1E4C5B4-3F37-4897-AA41-8EBA5FC518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000504"/>
            <a:ext cx="6572280" cy="1000132"/>
          </a:xfrm>
        </p:spPr>
        <p:txBody>
          <a:bodyPr>
            <a:noAutofit/>
          </a:bodyPr>
          <a:lstStyle/>
          <a:p>
            <a:pPr algn="ctr"/>
            <a:r>
              <a:rPr lang="en-IN" sz="3200" dirty="0">
                <a:latin typeface="+mn-lt"/>
              </a:rPr>
              <a:t>MICRO CREDIT DEFAULTER PROJECT</a:t>
            </a:r>
            <a:endParaRPr lang="en-US" sz="3200" dirty="0">
              <a:latin typeface="+mn-lt"/>
            </a:endParaRPr>
          </a:p>
        </p:txBody>
      </p:sp>
      <p:sp>
        <p:nvSpPr>
          <p:cNvPr id="3" name="Subtitle 2"/>
          <p:cNvSpPr>
            <a:spLocks noGrp="1"/>
          </p:cNvSpPr>
          <p:nvPr>
            <p:ph type="subTitle" idx="1"/>
          </p:nvPr>
        </p:nvSpPr>
        <p:spPr>
          <a:xfrm>
            <a:off x="2786050" y="5072074"/>
            <a:ext cx="6172200" cy="1371600"/>
          </a:xfrm>
        </p:spPr>
        <p:txBody>
          <a:bodyPr>
            <a:normAutofit fontScale="85000" lnSpcReduction="20000"/>
          </a:bodyPr>
          <a:lstStyle/>
          <a:p>
            <a:endParaRPr lang="en-IN" dirty="0"/>
          </a:p>
          <a:p>
            <a:endParaRPr lang="en-IN" dirty="0"/>
          </a:p>
          <a:p>
            <a:endParaRPr lang="en-IN" dirty="0"/>
          </a:p>
          <a:p>
            <a:pPr algn="r"/>
            <a:r>
              <a:rPr lang="en-US" dirty="0" smtClean="0"/>
              <a:t>Submitted by:</a:t>
            </a:r>
          </a:p>
          <a:p>
            <a:pPr algn="r"/>
            <a:r>
              <a:rPr lang="en-US" dirty="0" smtClean="0"/>
              <a:t>SUJIT KUMAR</a:t>
            </a:r>
          </a:p>
          <a:p>
            <a:endParaRPr lang="en-US" dirty="0"/>
          </a:p>
        </p:txBody>
      </p:sp>
      <p:pic>
        <p:nvPicPr>
          <p:cNvPr id="3074" name="Picture 2" descr="C:\Users\HP\Downloads\microcredit.jpg"/>
          <p:cNvPicPr>
            <a:picLocks noChangeAspect="1" noChangeArrowheads="1"/>
          </p:cNvPicPr>
          <p:nvPr/>
        </p:nvPicPr>
        <p:blipFill>
          <a:blip r:embed="rId2"/>
          <a:srcRect/>
          <a:stretch>
            <a:fillRect/>
          </a:stretch>
        </p:blipFill>
        <p:spPr bwMode="auto">
          <a:xfrm>
            <a:off x="3286116" y="142852"/>
            <a:ext cx="5715008" cy="3732573"/>
          </a:xfrm>
          <a:prstGeom prst="rect">
            <a:avLst/>
          </a:prstGeom>
          <a:noFill/>
        </p:spPr>
      </p:pic>
      <p:pic>
        <p:nvPicPr>
          <p:cNvPr id="5" name="Picture 4"/>
          <p:cNvPicPr/>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1643042" y="-214338"/>
            <a:ext cx="3000396" cy="207170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Picture 1" descr="C:\Users\HP\Downloads\02.jfif"/>
          <p:cNvPicPr>
            <a:picLocks noGrp="1" noChangeAspect="1" noChangeArrowheads="1"/>
          </p:cNvPicPr>
          <p:nvPr>
            <p:ph sz="quarter" idx="1"/>
          </p:nvPr>
        </p:nvPicPr>
        <p:blipFill>
          <a:blip r:embed="rId2"/>
          <a:srcRect/>
          <a:stretch>
            <a:fillRect/>
          </a:stretch>
        </p:blipFill>
        <p:spPr bwMode="auto">
          <a:xfrm>
            <a:off x="785786" y="1142985"/>
            <a:ext cx="7643866" cy="378621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285721" y="4643447"/>
            <a:ext cx="7429552" cy="505166"/>
          </a:xfrm>
          <a:prstGeom prst="rect">
            <a:avLst/>
          </a:prstGeom>
          <a:solidFill>
            <a:srgbClr val="FFFFFF"/>
          </a:solidFill>
          <a:ln w="9525">
            <a:noFill/>
            <a:miter lim="800000"/>
            <a:headEnd/>
            <a:tailEnd/>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2770" name="Picture 2" descr="C:\Users\HP\Desktop\IGNOU\58.jfif"/>
          <p:cNvPicPr>
            <a:picLocks noGrp="1" noChangeAspect="1" noChangeArrowheads="1"/>
          </p:cNvPicPr>
          <p:nvPr>
            <p:ph sz="quarter" idx="1"/>
          </p:nvPr>
        </p:nvPicPr>
        <p:blipFill>
          <a:blip r:embed="rId2"/>
          <a:srcRect/>
          <a:stretch>
            <a:fillRect/>
          </a:stretch>
        </p:blipFill>
        <p:spPr bwMode="auto">
          <a:xfrm>
            <a:off x="428596" y="571480"/>
            <a:ext cx="8261924" cy="483451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C:\Users\HP\Downloads\04A.jfif"/>
          <p:cNvPicPr>
            <a:picLocks noGrp="1" noChangeAspect="1" noChangeArrowheads="1"/>
          </p:cNvPicPr>
          <p:nvPr>
            <p:ph sz="quarter" idx="1"/>
          </p:nvPr>
        </p:nvPicPr>
        <p:blipFill>
          <a:blip r:embed="rId2"/>
          <a:srcRect/>
          <a:stretch>
            <a:fillRect/>
          </a:stretch>
        </p:blipFill>
        <p:spPr bwMode="auto">
          <a:xfrm>
            <a:off x="571472" y="1214422"/>
            <a:ext cx="7467600" cy="435771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descr="C:\Users\HP\Downloads\05.jfif"/>
          <p:cNvPicPr>
            <a:picLocks noGrp="1" noChangeAspect="1" noChangeArrowheads="1"/>
          </p:cNvPicPr>
          <p:nvPr>
            <p:ph sz="quarter" idx="1"/>
          </p:nvPr>
        </p:nvPicPr>
        <p:blipFill>
          <a:blip r:embed="rId2"/>
          <a:srcRect/>
          <a:stretch>
            <a:fillRect/>
          </a:stretch>
        </p:blipFill>
        <p:spPr bwMode="auto">
          <a:xfrm>
            <a:off x="457200" y="1000108"/>
            <a:ext cx="8115328" cy="450059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1" descr="C:\Users\HP\Downloads\06.jfif"/>
          <p:cNvPicPr>
            <a:picLocks noGrp="1" noChangeAspect="1" noChangeArrowheads="1"/>
          </p:cNvPicPr>
          <p:nvPr>
            <p:ph sz="quarter" idx="1"/>
          </p:nvPr>
        </p:nvPicPr>
        <p:blipFill>
          <a:blip r:embed="rId2"/>
          <a:srcRect/>
          <a:stretch>
            <a:fillRect/>
          </a:stretch>
        </p:blipFill>
        <p:spPr bwMode="auto">
          <a:xfrm>
            <a:off x="457200" y="1285860"/>
            <a:ext cx="7186634" cy="482516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1" descr="C:\Users\HP\Downloads\07.jfif"/>
          <p:cNvPicPr>
            <a:picLocks noGrp="1" noChangeAspect="1" noChangeArrowheads="1"/>
          </p:cNvPicPr>
          <p:nvPr>
            <p:ph sz="quarter" idx="1"/>
          </p:nvPr>
        </p:nvPicPr>
        <p:blipFill>
          <a:blip r:embed="rId2"/>
          <a:srcRect/>
          <a:stretch>
            <a:fillRect/>
          </a:stretch>
        </p:blipFill>
        <p:spPr bwMode="auto">
          <a:xfrm>
            <a:off x="457200" y="1142985"/>
            <a:ext cx="7467600" cy="4429156"/>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1" descr="C:\Users\HP\Downloads\07A.jfif"/>
          <p:cNvPicPr>
            <a:picLocks noGrp="1" noChangeAspect="1" noChangeArrowheads="1"/>
          </p:cNvPicPr>
          <p:nvPr>
            <p:ph sz="quarter" idx="1"/>
          </p:nvPr>
        </p:nvPicPr>
        <p:blipFill>
          <a:blip r:embed="rId2"/>
          <a:srcRect/>
          <a:stretch>
            <a:fillRect/>
          </a:stretch>
        </p:blipFill>
        <p:spPr bwMode="auto">
          <a:xfrm>
            <a:off x="457200" y="1285861"/>
            <a:ext cx="7467600" cy="464346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descr="C:\Users\HP\Downloads\67.jfif"/>
          <p:cNvPicPr>
            <a:picLocks noGrp="1" noChangeAspect="1" noChangeArrowheads="1"/>
          </p:cNvPicPr>
          <p:nvPr>
            <p:ph sz="quarter" idx="1"/>
          </p:nvPr>
        </p:nvPicPr>
        <p:blipFill>
          <a:blip r:embed="rId2"/>
          <a:srcRect/>
          <a:stretch>
            <a:fillRect/>
          </a:stretch>
        </p:blipFill>
        <p:spPr bwMode="auto">
          <a:xfrm>
            <a:off x="457200" y="642919"/>
            <a:ext cx="7467600" cy="492922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ownloads\71.jfif"/>
          <p:cNvPicPr>
            <a:picLocks noGrp="1" noChangeAspect="1" noChangeArrowheads="1"/>
          </p:cNvPicPr>
          <p:nvPr>
            <p:ph sz="quarter" idx="1"/>
          </p:nvPr>
        </p:nvPicPr>
        <p:blipFill>
          <a:blip r:embed="rId2"/>
          <a:srcRect/>
          <a:stretch>
            <a:fillRect/>
          </a:stretch>
        </p:blipFill>
        <p:spPr bwMode="auto">
          <a:xfrm>
            <a:off x="457200" y="500042"/>
            <a:ext cx="7467600" cy="5654735"/>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ownloads\72.jfif"/>
          <p:cNvPicPr>
            <a:picLocks noGrp="1" noChangeAspect="1" noChangeArrowheads="1"/>
          </p:cNvPicPr>
          <p:nvPr>
            <p:ph sz="quarter" idx="1"/>
          </p:nvPr>
        </p:nvPicPr>
        <p:blipFill>
          <a:blip r:embed="rId2"/>
          <a:srcRect/>
          <a:stretch>
            <a:fillRect/>
          </a:stretch>
        </p:blipFill>
        <p:spPr bwMode="auto">
          <a:xfrm>
            <a:off x="457200" y="1214422"/>
            <a:ext cx="7467600" cy="491118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Problem</a:t>
            </a:r>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200" dirty="0"/>
              <a:t>A client  in Indonesian Telecom Industry is collaborating with an MFI (Microfinance Institution) to provide micro-credit on mobile balances to be paid back in 5 days. The Consumer is believed to be defaulter if he deviates from the path of paying back the loaned amount within the time duration of 5 days.</a:t>
            </a:r>
          </a:p>
          <a:p>
            <a:pPr>
              <a:buFont typeface="Wingdings" pitchFamily="2" charset="2"/>
              <a:buChar char="Ø"/>
            </a:pPr>
            <a:r>
              <a:rPr lang="en-US" sz="2200" dirty="0"/>
              <a:t>In order to improve the selection of customers for the credit, the client wants some predictions that could help them in further investment and improvement in selection of customers. </a:t>
            </a:r>
          </a:p>
          <a:p>
            <a:endParaRPr lang="en-US" sz="1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Downloads\73.jfif"/>
          <p:cNvPicPr>
            <a:picLocks noGrp="1" noChangeAspect="1" noChangeArrowheads="1"/>
          </p:cNvPicPr>
          <p:nvPr>
            <p:ph sz="quarter" idx="1"/>
          </p:nvPr>
        </p:nvPicPr>
        <p:blipFill>
          <a:blip r:embed="rId2"/>
          <a:srcRect/>
          <a:stretch>
            <a:fillRect/>
          </a:stretch>
        </p:blipFill>
        <p:spPr bwMode="auto">
          <a:xfrm>
            <a:off x="457200" y="928671"/>
            <a:ext cx="7467600" cy="530195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Downloads\74.jfif"/>
          <p:cNvPicPr>
            <a:picLocks noGrp="1" noChangeAspect="1" noChangeArrowheads="1"/>
          </p:cNvPicPr>
          <p:nvPr>
            <p:ph sz="quarter" idx="1"/>
          </p:nvPr>
        </p:nvPicPr>
        <p:blipFill>
          <a:blip r:embed="rId2"/>
          <a:srcRect/>
          <a:stretch>
            <a:fillRect/>
          </a:stretch>
        </p:blipFill>
        <p:spPr bwMode="auto">
          <a:xfrm>
            <a:off x="457200" y="642918"/>
            <a:ext cx="7467600" cy="564312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472" y="214290"/>
            <a:ext cx="7467600" cy="703282"/>
          </a:xfrm>
        </p:spPr>
        <p:txBody>
          <a:bodyPr>
            <a:normAutofit/>
          </a:bodyPr>
          <a:lstStyle/>
          <a:p>
            <a:r>
              <a:rPr lang="en-US" b="1" dirty="0" smtClean="0"/>
              <a:t>CHECKING FOR OUTLIERS:</a:t>
            </a:r>
            <a:endParaRPr lang="en-US" dirty="0"/>
          </a:p>
        </p:txBody>
      </p:sp>
      <p:sp>
        <p:nvSpPr>
          <p:cNvPr id="5" name="Content Placeholder 4"/>
          <p:cNvSpPr>
            <a:spLocks noGrp="1"/>
          </p:cNvSpPr>
          <p:nvPr>
            <p:ph sz="quarter" idx="1"/>
          </p:nvPr>
        </p:nvSpPr>
        <p:spPr>
          <a:xfrm>
            <a:off x="457200" y="1071546"/>
            <a:ext cx="7467600" cy="5402406"/>
          </a:xfrm>
        </p:spPr>
        <p:txBody>
          <a:bodyPr>
            <a:normAutofit/>
          </a:bodyPr>
          <a:lstStyle/>
          <a:p>
            <a:r>
              <a:rPr lang="en-IN" sz="1600" dirty="0"/>
              <a:t>Box plots can be used for pictorial representation for presence of outliers.</a:t>
            </a:r>
          </a:p>
          <a:p>
            <a:endParaRPr lang="en-US" sz="1600" dirty="0"/>
          </a:p>
        </p:txBody>
      </p:sp>
      <p:pic>
        <p:nvPicPr>
          <p:cNvPr id="5122" name="Picture 2" descr="C:\Users\HP\Downloads\85.jfif"/>
          <p:cNvPicPr>
            <a:picLocks noChangeAspect="1" noChangeArrowheads="1"/>
          </p:cNvPicPr>
          <p:nvPr/>
        </p:nvPicPr>
        <p:blipFill>
          <a:blip r:embed="rId2"/>
          <a:srcRect/>
          <a:stretch>
            <a:fillRect/>
          </a:stretch>
        </p:blipFill>
        <p:spPr bwMode="auto">
          <a:xfrm>
            <a:off x="428596" y="1571612"/>
            <a:ext cx="7733277" cy="428628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rifath nazum\Pictures\Screenshots\Screenshot (1021).png"/>
          <p:cNvPicPr>
            <a:picLocks noGrp="1"/>
          </p:cNvPicPr>
          <p:nvPr>
            <p:ph sz="quarter" idx="1"/>
          </p:nvPr>
        </p:nvPicPr>
        <p:blipFill>
          <a:blip r:embed="rId2"/>
          <a:srcRect/>
          <a:stretch>
            <a:fillRect/>
          </a:stretch>
        </p:blipFill>
        <p:spPr bwMode="auto">
          <a:xfrm>
            <a:off x="1000100" y="642918"/>
            <a:ext cx="7143800" cy="50720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C:\Users\HP\Downloads\91.jfif"/>
          <p:cNvPicPr>
            <a:picLocks noChangeAspect="1" noChangeArrowheads="1"/>
          </p:cNvPicPr>
          <p:nvPr/>
        </p:nvPicPr>
        <p:blipFill>
          <a:blip r:embed="rId2"/>
          <a:srcRect/>
          <a:stretch>
            <a:fillRect/>
          </a:stretch>
        </p:blipFill>
        <p:spPr bwMode="auto">
          <a:xfrm>
            <a:off x="428596" y="2500306"/>
            <a:ext cx="7167645" cy="1571636"/>
          </a:xfrm>
          <a:prstGeom prst="rect">
            <a:avLst/>
          </a:prstGeom>
          <a:noFill/>
        </p:spPr>
      </p:pic>
      <p:pic>
        <p:nvPicPr>
          <p:cNvPr id="6152" name="Picture 8" descr="C:\Users\HP\Downloads\92.jfif"/>
          <p:cNvPicPr>
            <a:picLocks noGrp="1" noChangeAspect="1" noChangeArrowheads="1"/>
          </p:cNvPicPr>
          <p:nvPr>
            <p:ph sz="quarter" idx="1"/>
          </p:nvPr>
        </p:nvPicPr>
        <p:blipFill>
          <a:blip r:embed="rId3"/>
          <a:srcRect/>
          <a:stretch>
            <a:fillRect/>
          </a:stretch>
        </p:blipFill>
        <p:spPr bwMode="auto">
          <a:xfrm>
            <a:off x="357158" y="3857628"/>
            <a:ext cx="7358114" cy="1532169"/>
          </a:xfrm>
          <a:prstGeom prst="rect">
            <a:avLst/>
          </a:prstGeom>
          <a:noFill/>
        </p:spPr>
      </p:pic>
      <p:sp>
        <p:nvSpPr>
          <p:cNvPr id="4" name="Rectangle 3"/>
          <p:cNvSpPr/>
          <p:nvPr/>
        </p:nvSpPr>
        <p:spPr>
          <a:xfrm>
            <a:off x="785786" y="928670"/>
            <a:ext cx="6072214" cy="1477328"/>
          </a:xfrm>
          <a:prstGeom prst="rect">
            <a:avLst/>
          </a:prstGeom>
        </p:spPr>
        <p:txBody>
          <a:bodyPr wrap="square">
            <a:spAutoFit/>
          </a:bodyPr>
          <a:lstStyle/>
          <a:p>
            <a:pPr marL="0" lvl="1">
              <a:buFont typeface="Courier New" pitchFamily="49" charset="0"/>
              <a:buChar char="o"/>
            </a:pPr>
            <a:r>
              <a:rPr lang="en-IN" dirty="0" smtClean="0"/>
              <a:t>We can note that almost every column has outliers.</a:t>
            </a:r>
          </a:p>
          <a:p>
            <a:pPr>
              <a:buFont typeface="Courier New" pitchFamily="49" charset="0"/>
              <a:buChar char="o"/>
            </a:pPr>
            <a:endParaRPr lang="en-IN" dirty="0" smtClean="0"/>
          </a:p>
          <a:p>
            <a:pPr>
              <a:buFont typeface="Courier New" pitchFamily="49" charset="0"/>
              <a:buChar char="o"/>
            </a:pPr>
            <a:r>
              <a:rPr lang="en-IN" dirty="0" smtClean="0"/>
              <a:t>Different approaches for outlier removal:</a:t>
            </a:r>
          </a:p>
          <a:p>
            <a:pPr>
              <a:buFont typeface="Courier New" pitchFamily="49" charset="0"/>
              <a:buChar char="o"/>
            </a:pPr>
            <a:endParaRPr lang="en-IN" dirty="0" smtClean="0"/>
          </a:p>
          <a:p>
            <a:pPr>
              <a:buFont typeface="Courier New" pitchFamily="49" charset="0"/>
              <a:buChar char="o"/>
            </a:pPr>
            <a:r>
              <a:rPr lang="en-IN" dirty="0" smtClean="0"/>
              <a:t>1-&gt;Z score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7467600" cy="5831034"/>
          </a:xfrm>
        </p:spPr>
        <p:txBody>
          <a:bodyPr/>
          <a:lstStyle/>
          <a:p>
            <a:endParaRPr lang="en-IN" dirty="0" smtClean="0"/>
          </a:p>
          <a:p>
            <a:r>
              <a:rPr lang="en-IN" dirty="0" smtClean="0"/>
              <a:t>2)IQR</a:t>
            </a:r>
            <a:r>
              <a:rPr lang="en-IN" dirty="0"/>
              <a:t>:</a:t>
            </a:r>
          </a:p>
          <a:p>
            <a:endParaRPr lang="en-US" dirty="0"/>
          </a:p>
        </p:txBody>
      </p:sp>
      <p:pic>
        <p:nvPicPr>
          <p:cNvPr id="1026" name="Picture 2" descr="C:\Users\HP\Downloads\93 94 95.jfif"/>
          <p:cNvPicPr>
            <a:picLocks noChangeAspect="1" noChangeArrowheads="1"/>
          </p:cNvPicPr>
          <p:nvPr/>
        </p:nvPicPr>
        <p:blipFill>
          <a:blip r:embed="rId2"/>
          <a:srcRect/>
          <a:stretch>
            <a:fillRect/>
          </a:stretch>
        </p:blipFill>
        <p:spPr bwMode="auto">
          <a:xfrm>
            <a:off x="357158" y="1857364"/>
            <a:ext cx="7694393" cy="4000528"/>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7467600" cy="5831034"/>
          </a:xfrm>
        </p:spPr>
        <p:txBody>
          <a:bodyPr>
            <a:normAutofit/>
          </a:bodyPr>
          <a:lstStyle/>
          <a:p>
            <a:r>
              <a:rPr lang="en-US" sz="1800" dirty="0" smtClean="0"/>
              <a:t>  Mostly </a:t>
            </a:r>
            <a:r>
              <a:rPr lang="en-US" sz="1800" dirty="0"/>
              <a:t>outliers are removed by either z score or IQR(Inter Quartile Range).Tried both these approaches first but, the data loss is high in both these approaches. It has been mentioned in guidelines that the data loss should not exceed 7%.So applied capping technique which is also called as </a:t>
            </a:r>
            <a:r>
              <a:rPr lang="en-US" sz="1800" dirty="0" err="1"/>
              <a:t>winsorization</a:t>
            </a:r>
            <a:r>
              <a:rPr lang="en-US" sz="1800" dirty="0"/>
              <a:t>.</a:t>
            </a:r>
          </a:p>
          <a:p>
            <a:r>
              <a:rPr lang="en-US" sz="1800" dirty="0"/>
              <a:t>Another technique is replacing the outlier data with mean or </a:t>
            </a:r>
            <a:r>
              <a:rPr lang="en-US" sz="1800" dirty="0" err="1"/>
              <a:t>median.But</a:t>
            </a:r>
            <a:r>
              <a:rPr lang="en-US" sz="1800" dirty="0"/>
              <a:t> when we </a:t>
            </a:r>
            <a:r>
              <a:rPr lang="en-US" sz="1800" dirty="0" err="1"/>
              <a:t>obserfve</a:t>
            </a:r>
            <a:r>
              <a:rPr lang="en-US" sz="1800" dirty="0"/>
              <a:t> this data set there is a huge difference between minimum and maximum </a:t>
            </a:r>
            <a:r>
              <a:rPr lang="en-US" sz="1800" dirty="0" err="1"/>
              <a:t>values.If</a:t>
            </a:r>
            <a:r>
              <a:rPr lang="en-US" sz="1800" dirty="0"/>
              <a:t> we calculate mean or median it wont give appropriate values as it includes the outlier value(maximum ones).So not using this approach.</a:t>
            </a:r>
          </a:p>
          <a:p>
            <a:r>
              <a:rPr lang="en-US" sz="1800" dirty="0"/>
              <a:t>As we are not dropping the outliers, another approach is capping or </a:t>
            </a:r>
            <a:r>
              <a:rPr lang="en-US" sz="1800" dirty="0" err="1"/>
              <a:t>winsorization</a:t>
            </a:r>
            <a:r>
              <a:rPr lang="en-US" sz="1800" dirty="0"/>
              <a:t> of outliers.</a:t>
            </a:r>
          </a:p>
          <a:p>
            <a:r>
              <a:rPr lang="en-US" sz="1800" dirty="0"/>
              <a:t>using percentile capping. Values that are less than the value at 10th percentile are replaced by 10th percentile value , and values greater than 90th percentile are replaced by 90th percentile value.</a:t>
            </a:r>
          </a:p>
          <a:p>
            <a:endParaRPr 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ownloads\97.jfif"/>
          <p:cNvPicPr>
            <a:picLocks noGrp="1" noChangeAspect="1" noChangeArrowheads="1"/>
          </p:cNvPicPr>
          <p:nvPr>
            <p:ph sz="quarter" idx="1"/>
          </p:nvPr>
        </p:nvPicPr>
        <p:blipFill>
          <a:blip r:embed="rId2"/>
          <a:srcRect/>
          <a:stretch>
            <a:fillRect/>
          </a:stretch>
        </p:blipFill>
        <p:spPr bwMode="auto">
          <a:xfrm>
            <a:off x="457200" y="714356"/>
            <a:ext cx="7467600" cy="575837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Steps before building model</a:t>
            </a:r>
            <a:endParaRPr lang="en-US" dirty="0"/>
          </a:p>
        </p:txBody>
      </p:sp>
      <p:sp>
        <p:nvSpPr>
          <p:cNvPr id="3" name="Content Placeholder 2"/>
          <p:cNvSpPr>
            <a:spLocks noGrp="1"/>
          </p:cNvSpPr>
          <p:nvPr>
            <p:ph sz="quarter" idx="1"/>
          </p:nvPr>
        </p:nvSpPr>
        <p:spPr/>
        <p:txBody>
          <a:bodyPr>
            <a:normAutofit/>
          </a:bodyPr>
          <a:lstStyle/>
          <a:p>
            <a:r>
              <a:rPr lang="en-IN" dirty="0"/>
              <a:t>Data should be segregated into x and y </a:t>
            </a:r>
            <a:endParaRPr lang="en-IN" dirty="0" smtClean="0"/>
          </a:p>
          <a:p>
            <a:endParaRPr lang="en-IN" dirty="0"/>
          </a:p>
          <a:p>
            <a:r>
              <a:rPr lang="en-IN" dirty="0"/>
              <a:t>scaling  of x values should be done</a:t>
            </a:r>
            <a:r>
              <a:rPr lang="en-IN" dirty="0" smtClean="0"/>
              <a:t>.</a:t>
            </a:r>
          </a:p>
          <a:p>
            <a:endParaRPr lang="en-IN" dirty="0"/>
          </a:p>
          <a:p>
            <a:r>
              <a:rPr lang="en-IN" dirty="0" err="1"/>
              <a:t>skewness</a:t>
            </a:r>
            <a:r>
              <a:rPr lang="en-IN" dirty="0"/>
              <a:t> removal needs to be done before splitting into train and test sets.</a:t>
            </a:r>
          </a:p>
          <a:p>
            <a:endParaRPr lang="en-IN" dirty="0"/>
          </a:p>
          <a:p>
            <a:endParaRPr lang="en-IN" sz="1800" dirty="0"/>
          </a:p>
          <a:p>
            <a:endParaRPr lang="en-IN" sz="1800" dirty="0"/>
          </a:p>
          <a:p>
            <a:endParaRPr lang="en-U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Downloads\99.jfif"/>
          <p:cNvPicPr>
            <a:picLocks noGrp="1" noChangeAspect="1" noChangeArrowheads="1"/>
          </p:cNvPicPr>
          <p:nvPr>
            <p:ph sz="quarter" idx="1"/>
          </p:nvPr>
        </p:nvPicPr>
        <p:blipFill>
          <a:blip r:embed="rId2"/>
          <a:srcRect/>
          <a:stretch>
            <a:fillRect/>
          </a:stretch>
        </p:blipFill>
        <p:spPr bwMode="auto">
          <a:xfrm>
            <a:off x="1000100" y="1142984"/>
            <a:ext cx="6515100" cy="1333500"/>
          </a:xfrm>
          <a:prstGeom prst="rect">
            <a:avLst/>
          </a:prstGeom>
          <a:noFill/>
        </p:spPr>
      </p:pic>
      <p:pic>
        <p:nvPicPr>
          <p:cNvPr id="3075" name="Picture 3" descr="C:\Users\HP\Downloads\c61c047c-e1a4-4426-9967-7cb39e8474b8.jfif"/>
          <p:cNvPicPr>
            <a:picLocks noChangeAspect="1" noChangeArrowheads="1"/>
          </p:cNvPicPr>
          <p:nvPr/>
        </p:nvPicPr>
        <p:blipFill>
          <a:blip r:embed="rId3"/>
          <a:srcRect/>
          <a:stretch>
            <a:fillRect/>
          </a:stretch>
        </p:blipFill>
        <p:spPr bwMode="auto">
          <a:xfrm>
            <a:off x="857224" y="2071678"/>
            <a:ext cx="7286676" cy="391129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MOTIVATION FOR  THE PROJECT</a:t>
            </a:r>
            <a:endParaRPr lang="en-US" dirty="0"/>
          </a:p>
        </p:txBody>
      </p:sp>
      <p:sp>
        <p:nvSpPr>
          <p:cNvPr id="3" name="Content Placeholder 2"/>
          <p:cNvSpPr>
            <a:spLocks noGrp="1"/>
          </p:cNvSpPr>
          <p:nvPr>
            <p:ph sz="quarter" idx="1"/>
          </p:nvPr>
        </p:nvSpPr>
        <p:spPr/>
        <p:txBody>
          <a:bodyPr/>
          <a:lstStyle/>
          <a:p>
            <a:pPr>
              <a:buFont typeface="Wingdings" pitchFamily="2" charset="2"/>
              <a:buChar char="Ø"/>
            </a:pPr>
            <a:r>
              <a:rPr lang="en-US" sz="2800" dirty="0"/>
              <a:t>Based on data provided from our client database, customer’s repayment of loan is assessed based on different factors. By building the model, we can assess which </a:t>
            </a:r>
            <a:r>
              <a:rPr lang="en-US" sz="2400" dirty="0"/>
              <a:t>customers</a:t>
            </a:r>
            <a:r>
              <a:rPr lang="en-US" sz="2800" dirty="0"/>
              <a:t> are highly likely to repay the loan, thereby it will be useful for those needy people who will repay the loan and also prevent the loss to the customer by avoiding loans to the defaulters.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Downloads\104.jfif"/>
          <p:cNvPicPr>
            <a:picLocks noGrp="1" noChangeAspect="1" noChangeArrowheads="1"/>
          </p:cNvPicPr>
          <p:nvPr>
            <p:ph sz="quarter" idx="1"/>
          </p:nvPr>
        </p:nvPicPr>
        <p:blipFill>
          <a:blip r:embed="rId2"/>
          <a:srcRect/>
          <a:stretch>
            <a:fillRect/>
          </a:stretch>
        </p:blipFill>
        <p:spPr bwMode="auto">
          <a:xfrm>
            <a:off x="285720" y="1928802"/>
            <a:ext cx="6871277" cy="1785950"/>
          </a:xfrm>
          <a:prstGeom prst="rect">
            <a:avLst/>
          </a:prstGeom>
          <a:noFill/>
        </p:spPr>
      </p:pic>
      <p:sp>
        <p:nvSpPr>
          <p:cNvPr id="4100" name="AutoShape 4" descr="blob:https://web.whatsapp.com/b47ab234-bb57-4eb0-94cb-442818a19d5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blob:https://web.whatsapp.com/b47ab234-bb57-4eb0-94cb-442818a19d5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3" name="Picture 7" descr="C:\Users\HP\Downloads\105 106 107 108.jfif"/>
          <p:cNvPicPr>
            <a:picLocks noChangeAspect="1" noChangeArrowheads="1"/>
          </p:cNvPicPr>
          <p:nvPr/>
        </p:nvPicPr>
        <p:blipFill>
          <a:blip r:embed="rId3"/>
          <a:srcRect/>
          <a:stretch>
            <a:fillRect/>
          </a:stretch>
        </p:blipFill>
        <p:spPr bwMode="auto">
          <a:xfrm>
            <a:off x="214282" y="3429000"/>
            <a:ext cx="7215238" cy="3286148"/>
          </a:xfrm>
          <a:prstGeom prst="rect">
            <a:avLst/>
          </a:prstGeom>
          <a:noFill/>
        </p:spPr>
      </p:pic>
      <p:sp>
        <p:nvSpPr>
          <p:cNvPr id="6" name="Rectangle 5"/>
          <p:cNvSpPr/>
          <p:nvPr/>
        </p:nvSpPr>
        <p:spPr>
          <a:xfrm>
            <a:off x="214282" y="142852"/>
            <a:ext cx="8429684" cy="1815882"/>
          </a:xfrm>
          <a:prstGeom prst="rect">
            <a:avLst/>
          </a:prstGeom>
        </p:spPr>
        <p:txBody>
          <a:bodyPr wrap="square">
            <a:spAutoFit/>
          </a:bodyPr>
          <a:lstStyle/>
          <a:p>
            <a:pPr marL="0" lvl="8">
              <a:buFont typeface="Courier New" pitchFamily="49" charset="0"/>
              <a:buChar char="o"/>
            </a:pPr>
            <a:r>
              <a:rPr lang="en-US" sz="1400" dirty="0" smtClean="0"/>
              <a:t>The data set is imbalanced since it has large no. of records which contains data about those repaid the loan and less no. of records of those who defaulted loan.</a:t>
            </a:r>
          </a:p>
          <a:p>
            <a:pPr>
              <a:buFont typeface="Courier New" pitchFamily="49" charset="0"/>
              <a:buChar char="o"/>
            </a:pPr>
            <a:endParaRPr lang="en-US" sz="1400" dirty="0" smtClean="0"/>
          </a:p>
          <a:p>
            <a:pPr>
              <a:buFont typeface="Courier New" pitchFamily="49" charset="0"/>
              <a:buChar char="o"/>
            </a:pPr>
            <a:r>
              <a:rPr lang="en-US" sz="1400" dirty="0" smtClean="0"/>
              <a:t>This might result in biased predictions. So, used </a:t>
            </a:r>
            <a:r>
              <a:rPr lang="en-US" sz="1400" dirty="0" err="1" smtClean="0"/>
              <a:t>imblearn</a:t>
            </a:r>
            <a:r>
              <a:rPr lang="en-US" sz="1400" dirty="0" smtClean="0"/>
              <a:t>  library to reduce the imbalances. The </a:t>
            </a:r>
            <a:r>
              <a:rPr lang="en-US" sz="1400" dirty="0" err="1" smtClean="0"/>
              <a:t>imblearn</a:t>
            </a:r>
            <a:r>
              <a:rPr lang="en-US" sz="1400" dirty="0" smtClean="0"/>
              <a:t> library provides different approaches one is Random under sampling. In </a:t>
            </a:r>
            <a:r>
              <a:rPr lang="en-US" sz="1400" dirty="0" err="1" smtClean="0"/>
              <a:t>contextof</a:t>
            </a:r>
            <a:r>
              <a:rPr lang="en-US" sz="1400" dirty="0" smtClean="0"/>
              <a:t> this problem, </a:t>
            </a:r>
            <a:r>
              <a:rPr lang="en-US" sz="1400" dirty="0" err="1" smtClean="0"/>
              <a:t>RandomUnderSampling</a:t>
            </a:r>
            <a:r>
              <a:rPr lang="en-US" sz="1400" dirty="0" smtClean="0"/>
              <a:t> reduces the </a:t>
            </a:r>
            <a:r>
              <a:rPr lang="en-US" sz="1400" dirty="0" err="1" smtClean="0"/>
              <a:t>no.of</a:t>
            </a:r>
            <a:r>
              <a:rPr lang="en-US" sz="1400" dirty="0" smtClean="0"/>
              <a:t> records of those who paid the loan. To be </a:t>
            </a:r>
            <a:r>
              <a:rPr lang="en-US" sz="1400" dirty="0" err="1" smtClean="0"/>
              <a:t>precise,random</a:t>
            </a:r>
            <a:r>
              <a:rPr lang="en-US" sz="1400" dirty="0" smtClean="0"/>
              <a:t> under sampling deletes data from the majority class such that there will be equal </a:t>
            </a:r>
            <a:r>
              <a:rPr lang="en-US" sz="1400" dirty="0" err="1" smtClean="0"/>
              <a:t>no.of</a:t>
            </a:r>
            <a:r>
              <a:rPr lang="en-US" sz="1400" dirty="0" smtClean="0"/>
              <a:t> samples of both the classes. Hence reduces the bias. </a:t>
            </a:r>
            <a:endParaRPr lang="en-US"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used</a:t>
            </a:r>
            <a:endParaRPr lang="en-US" dirty="0"/>
          </a:p>
        </p:txBody>
      </p:sp>
      <p:sp>
        <p:nvSpPr>
          <p:cNvPr id="3" name="Content Placeholder 2"/>
          <p:cNvSpPr>
            <a:spLocks noGrp="1"/>
          </p:cNvSpPr>
          <p:nvPr>
            <p:ph sz="quarter" idx="1"/>
          </p:nvPr>
        </p:nvSpPr>
        <p:spPr/>
        <p:txBody>
          <a:bodyPr>
            <a:normAutofit/>
          </a:bodyPr>
          <a:lstStyle/>
          <a:p>
            <a:r>
              <a:rPr lang="en-IN" sz="1800" dirty="0"/>
              <a:t>I have tried different classification algorithms to check which algorithm performs best.</a:t>
            </a:r>
          </a:p>
          <a:p>
            <a:r>
              <a:rPr lang="en-IN" sz="1800" dirty="0"/>
              <a:t>I did cross validation before fitting a model to avoid over fitting and cross validation also determines a models ability to predict on new data.</a:t>
            </a:r>
          </a:p>
          <a:p>
            <a:r>
              <a:rPr lang="en-US" sz="1800" dirty="0"/>
              <a:t>List of algorithms used:</a:t>
            </a:r>
          </a:p>
          <a:p>
            <a:pPr lvl="0">
              <a:buNone/>
            </a:pPr>
            <a:r>
              <a:rPr lang="en-US" sz="1800" dirty="0"/>
              <a:t>       Logistic Regression</a:t>
            </a:r>
          </a:p>
          <a:p>
            <a:pPr lvl="0">
              <a:buNone/>
            </a:pPr>
            <a:r>
              <a:rPr lang="en-US" sz="1800" dirty="0"/>
              <a:t>       Decision Tree Classifier</a:t>
            </a:r>
          </a:p>
          <a:p>
            <a:pPr lvl="0">
              <a:buNone/>
            </a:pPr>
            <a:r>
              <a:rPr lang="en-US" sz="1800" dirty="0"/>
              <a:t>       </a:t>
            </a:r>
            <a:r>
              <a:rPr lang="en-US" sz="1800" dirty="0" err="1"/>
              <a:t>KNeighborsClassifier</a:t>
            </a:r>
            <a:endParaRPr lang="en-US" sz="1800" dirty="0"/>
          </a:p>
          <a:p>
            <a:pPr lvl="0">
              <a:buNone/>
            </a:pPr>
            <a:r>
              <a:rPr lang="en-US" sz="1800" dirty="0"/>
              <a:t>       </a:t>
            </a:r>
            <a:r>
              <a:rPr lang="en-US" sz="1800" dirty="0" err="1"/>
              <a:t>RandomForestClassifier</a:t>
            </a:r>
            <a:endParaRPr lang="en-US" sz="1800" dirty="0"/>
          </a:p>
          <a:p>
            <a:pPr lvl="0">
              <a:buNone/>
            </a:pPr>
            <a:r>
              <a:rPr lang="en-US" sz="1800" dirty="0"/>
              <a:t>       </a:t>
            </a:r>
            <a:r>
              <a:rPr lang="en-US" sz="1800" dirty="0" err="1"/>
              <a:t>AdaboostClassifier</a:t>
            </a:r>
            <a:endParaRPr lang="en-US" sz="1800" dirty="0"/>
          </a:p>
          <a:p>
            <a:pPr lvl="0">
              <a:buNone/>
            </a:pPr>
            <a:r>
              <a:rPr lang="en-US" sz="1800" dirty="0"/>
              <a:t>       </a:t>
            </a:r>
            <a:r>
              <a:rPr lang="en-US" sz="1800" dirty="0" err="1"/>
              <a:t>BaggingClassifier</a:t>
            </a:r>
            <a:endParaRPr lang="en-US" sz="1800" dirty="0"/>
          </a:p>
          <a:p>
            <a:pPr lvl="0">
              <a:buNone/>
            </a:pPr>
            <a:r>
              <a:rPr lang="en-US" sz="1800" dirty="0"/>
              <a:t>       </a:t>
            </a:r>
            <a:r>
              <a:rPr lang="en-US" sz="1800" dirty="0" err="1"/>
              <a:t>GradientBoostingClassifier</a:t>
            </a:r>
            <a:endParaRPr lang="en-US" sz="1800" dirty="0"/>
          </a:p>
          <a:p>
            <a:endParaRPr lang="en-US"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ownloads\111 112.jfif"/>
          <p:cNvPicPr>
            <a:picLocks noGrp="1" noChangeAspect="1" noChangeArrowheads="1"/>
          </p:cNvPicPr>
          <p:nvPr>
            <p:ph sz="quarter" idx="1"/>
          </p:nvPr>
        </p:nvPicPr>
        <p:blipFill>
          <a:blip r:embed="rId2"/>
          <a:srcRect/>
          <a:stretch>
            <a:fillRect/>
          </a:stretch>
        </p:blipFill>
        <p:spPr bwMode="auto">
          <a:xfrm>
            <a:off x="457200" y="1428736"/>
            <a:ext cx="7467600" cy="4643470"/>
          </a:xfrm>
          <a:prstGeom prst="rect">
            <a:avLst/>
          </a:prstGeom>
          <a:noFill/>
        </p:spPr>
      </p:pic>
      <p:sp>
        <p:nvSpPr>
          <p:cNvPr id="5" name="Rectangle 4"/>
          <p:cNvSpPr/>
          <p:nvPr/>
        </p:nvSpPr>
        <p:spPr>
          <a:xfrm>
            <a:off x="1357291" y="785794"/>
            <a:ext cx="4819476" cy="461665"/>
          </a:xfrm>
          <a:prstGeom prst="rect">
            <a:avLst/>
          </a:prstGeom>
        </p:spPr>
        <p:txBody>
          <a:bodyPr wrap="square">
            <a:spAutoFit/>
          </a:bodyPr>
          <a:lstStyle/>
          <a:p>
            <a:r>
              <a:rPr lang="en-US" sz="2400" b="1" dirty="0" smtClean="0"/>
              <a:t>LOGISTIC REGRESSION</a:t>
            </a:r>
            <a:endParaRPr lang="en-US" sz="24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ownloads\113.jfif"/>
          <p:cNvPicPr>
            <a:picLocks noChangeAspect="1" noChangeArrowheads="1"/>
          </p:cNvPicPr>
          <p:nvPr/>
        </p:nvPicPr>
        <p:blipFill>
          <a:blip r:embed="rId2"/>
          <a:srcRect/>
          <a:stretch>
            <a:fillRect/>
          </a:stretch>
        </p:blipFill>
        <p:spPr bwMode="auto">
          <a:xfrm>
            <a:off x="0" y="0"/>
            <a:ext cx="7429552" cy="2857496"/>
          </a:xfrm>
          <a:prstGeom prst="rect">
            <a:avLst/>
          </a:prstGeom>
          <a:noFill/>
        </p:spPr>
      </p:pic>
      <p:pic>
        <p:nvPicPr>
          <p:cNvPr id="2051" name="Picture 3" descr="C:\Users\HP\Downloads\114.jfif"/>
          <p:cNvPicPr>
            <a:picLocks noGrp="1" noChangeAspect="1" noChangeArrowheads="1"/>
          </p:cNvPicPr>
          <p:nvPr>
            <p:ph sz="quarter" idx="1"/>
          </p:nvPr>
        </p:nvPicPr>
        <p:blipFill>
          <a:blip r:embed="rId3"/>
          <a:srcRect/>
          <a:stretch>
            <a:fillRect/>
          </a:stretch>
        </p:blipFill>
        <p:spPr bwMode="auto">
          <a:xfrm>
            <a:off x="285720" y="2357430"/>
            <a:ext cx="7467600" cy="3114864"/>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HP\Downloads\116.jfif"/>
          <p:cNvPicPr>
            <a:picLocks noGrp="1" noChangeAspect="1" noChangeArrowheads="1"/>
          </p:cNvPicPr>
          <p:nvPr>
            <p:ph sz="quarter" idx="1"/>
          </p:nvPr>
        </p:nvPicPr>
        <p:blipFill>
          <a:blip r:embed="rId2"/>
          <a:srcRect/>
          <a:stretch>
            <a:fillRect/>
          </a:stretch>
        </p:blipFill>
        <p:spPr bwMode="auto">
          <a:xfrm>
            <a:off x="214282" y="2928934"/>
            <a:ext cx="7643866" cy="3140933"/>
          </a:xfrm>
          <a:prstGeom prst="rect">
            <a:avLst/>
          </a:prstGeom>
          <a:noFill/>
        </p:spPr>
      </p:pic>
      <p:pic>
        <p:nvPicPr>
          <p:cNvPr id="3076" name="Picture 4" descr="C:\Users\HP\Downloads\115.jfif"/>
          <p:cNvPicPr>
            <a:picLocks noChangeAspect="1" noChangeArrowheads="1"/>
          </p:cNvPicPr>
          <p:nvPr/>
        </p:nvPicPr>
        <p:blipFill>
          <a:blip r:embed="rId3"/>
          <a:srcRect/>
          <a:stretch>
            <a:fillRect/>
          </a:stretch>
        </p:blipFill>
        <p:spPr bwMode="auto">
          <a:xfrm>
            <a:off x="148056" y="500042"/>
            <a:ext cx="7374190" cy="2428892"/>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Downloads\117.jfif"/>
          <p:cNvPicPr>
            <a:picLocks noGrp="1" noChangeAspect="1" noChangeArrowheads="1"/>
          </p:cNvPicPr>
          <p:nvPr>
            <p:ph sz="quarter" idx="1"/>
          </p:nvPr>
        </p:nvPicPr>
        <p:blipFill>
          <a:blip r:embed="rId2"/>
          <a:srcRect/>
          <a:stretch>
            <a:fillRect/>
          </a:stretch>
        </p:blipFill>
        <p:spPr bwMode="auto">
          <a:xfrm>
            <a:off x="285720" y="714356"/>
            <a:ext cx="7467600" cy="2176902"/>
          </a:xfrm>
          <a:prstGeom prst="rect">
            <a:avLst/>
          </a:prstGeom>
          <a:noFill/>
        </p:spPr>
      </p:pic>
      <p:pic>
        <p:nvPicPr>
          <p:cNvPr id="4099" name="Picture 3" descr="C:\Users\HP\Downloads\118.jfif"/>
          <p:cNvPicPr>
            <a:picLocks noChangeAspect="1" noChangeArrowheads="1"/>
          </p:cNvPicPr>
          <p:nvPr/>
        </p:nvPicPr>
        <p:blipFill>
          <a:blip r:embed="rId3"/>
          <a:srcRect/>
          <a:stretch>
            <a:fillRect/>
          </a:stretch>
        </p:blipFill>
        <p:spPr bwMode="auto">
          <a:xfrm>
            <a:off x="214282" y="2714620"/>
            <a:ext cx="8215370" cy="2986252"/>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642918"/>
            <a:ext cx="8258204" cy="5483245"/>
          </a:xfrm>
        </p:spPr>
        <p:txBody>
          <a:bodyPr/>
          <a:lstStyle/>
          <a:p>
            <a:r>
              <a:rPr lang="en-US" dirty="0"/>
              <a:t>Ensemble models in machine learning operate on a similar idea. They combine the decisions from multiple models to improve the overall performance</a:t>
            </a:r>
            <a:r>
              <a:rPr lang="en-US" dirty="0" smtClean="0"/>
              <a:t>.</a:t>
            </a:r>
          </a:p>
          <a:p>
            <a:endParaRPr lang="en-IN" dirty="0" smtClean="0"/>
          </a:p>
          <a:p>
            <a:endParaRPr lang="en-US" dirty="0"/>
          </a:p>
          <a:p>
            <a:r>
              <a:rPr lang="en-US" dirty="0"/>
              <a:t>The idea behind bagging is combining the results of multiple models to get a generalized result</a:t>
            </a:r>
            <a:r>
              <a:rPr lang="en-US" dirty="0" smtClean="0"/>
              <a:t>.</a:t>
            </a:r>
          </a:p>
          <a:p>
            <a:endParaRPr lang="en-IN" dirty="0" smtClean="0"/>
          </a:p>
          <a:p>
            <a:endParaRPr lang="en-US" dirty="0"/>
          </a:p>
          <a:p>
            <a:r>
              <a:rPr lang="en-US" dirty="0"/>
              <a:t>Here I have used the following ensemble techniques.</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P\Downloads\119 120.jfif"/>
          <p:cNvPicPr>
            <a:picLocks noGrp="1" noChangeAspect="1" noChangeArrowheads="1"/>
          </p:cNvPicPr>
          <p:nvPr>
            <p:ph sz="quarter" idx="1"/>
          </p:nvPr>
        </p:nvPicPr>
        <p:blipFill>
          <a:blip r:embed="rId2"/>
          <a:srcRect/>
          <a:stretch>
            <a:fillRect/>
          </a:stretch>
        </p:blipFill>
        <p:spPr bwMode="auto">
          <a:xfrm>
            <a:off x="642910" y="500042"/>
            <a:ext cx="7467600" cy="3214710"/>
          </a:xfrm>
          <a:prstGeom prst="rect">
            <a:avLst/>
          </a:prstGeom>
          <a:noFill/>
        </p:spPr>
      </p:pic>
      <p:pic>
        <p:nvPicPr>
          <p:cNvPr id="5123" name="Picture 3" descr="C:\Users\HP\Downloads\121.jfif"/>
          <p:cNvPicPr>
            <a:picLocks noChangeAspect="1" noChangeArrowheads="1"/>
          </p:cNvPicPr>
          <p:nvPr/>
        </p:nvPicPr>
        <p:blipFill>
          <a:blip r:embed="rId3"/>
          <a:srcRect/>
          <a:stretch>
            <a:fillRect/>
          </a:stretch>
        </p:blipFill>
        <p:spPr bwMode="auto">
          <a:xfrm>
            <a:off x="428596" y="3786190"/>
            <a:ext cx="8215370" cy="1912245"/>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HP\Downloads\122  123.jfif"/>
          <p:cNvPicPr>
            <a:picLocks noGrp="1" noChangeAspect="1" noChangeArrowheads="1"/>
          </p:cNvPicPr>
          <p:nvPr>
            <p:ph sz="quarter" idx="1"/>
          </p:nvPr>
        </p:nvPicPr>
        <p:blipFill>
          <a:blip r:embed="rId2"/>
          <a:srcRect/>
          <a:stretch>
            <a:fillRect/>
          </a:stretch>
        </p:blipFill>
        <p:spPr bwMode="auto">
          <a:xfrm>
            <a:off x="457200" y="1142984"/>
            <a:ext cx="7467600" cy="4572032"/>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HP\Downloads\124.jfif"/>
          <p:cNvPicPr>
            <a:picLocks noChangeAspect="1" noChangeArrowheads="1"/>
          </p:cNvPicPr>
          <p:nvPr/>
        </p:nvPicPr>
        <p:blipFill>
          <a:blip r:embed="rId2"/>
          <a:srcRect/>
          <a:stretch>
            <a:fillRect/>
          </a:stretch>
        </p:blipFill>
        <p:spPr bwMode="auto">
          <a:xfrm>
            <a:off x="500034" y="1000108"/>
            <a:ext cx="7678220" cy="2143140"/>
          </a:xfrm>
          <a:prstGeom prst="rect">
            <a:avLst/>
          </a:prstGeom>
          <a:noFill/>
        </p:spPr>
      </p:pic>
      <p:pic>
        <p:nvPicPr>
          <p:cNvPr id="7171" name="Picture 3" descr="C:\Users\HP\Downloads\125.jfif"/>
          <p:cNvPicPr>
            <a:picLocks noGrp="1" noChangeAspect="1" noChangeArrowheads="1"/>
          </p:cNvPicPr>
          <p:nvPr>
            <p:ph sz="quarter" idx="1"/>
          </p:nvPr>
        </p:nvPicPr>
        <p:blipFill>
          <a:blip r:embed="rId3"/>
          <a:srcRect/>
          <a:stretch>
            <a:fillRect/>
          </a:stretch>
        </p:blipFill>
        <p:spPr bwMode="auto">
          <a:xfrm>
            <a:off x="571472" y="2857496"/>
            <a:ext cx="7467600" cy="302390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ANALYTICAL PROBLEM FRAMING</a:t>
            </a:r>
            <a:endParaRPr lang="en-US" dirty="0"/>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sz="2400" dirty="0"/>
              <a:t>For the given project, based on various parameters we  need to predict whether the customer is a defaulter or not.</a:t>
            </a:r>
          </a:p>
          <a:p>
            <a:pPr>
              <a:buFont typeface="Wingdings" pitchFamily="2" charset="2"/>
              <a:buChar char="Ø"/>
            </a:pPr>
            <a:r>
              <a:rPr lang="en-US" sz="2400" dirty="0"/>
              <a:t>This is a classification problem. There are wide varieties of classification models like decision trees, random forests, nearest neighbor, Logistic Regression.</a:t>
            </a:r>
          </a:p>
          <a:p>
            <a:pPr>
              <a:buFont typeface="Wingdings" pitchFamily="2" charset="2"/>
              <a:buChar char="Ø"/>
            </a:pPr>
            <a:r>
              <a:rPr lang="en-US" sz="2400" dirty="0"/>
              <a:t>The data has been provided by client in a comma separated values(.</a:t>
            </a:r>
            <a:r>
              <a:rPr lang="en-US" sz="2400" dirty="0" err="1"/>
              <a:t>csv</a:t>
            </a:r>
            <a:r>
              <a:rPr lang="en-US" sz="2400" dirty="0"/>
              <a:t>) format.</a:t>
            </a:r>
          </a:p>
          <a:p>
            <a:pPr>
              <a:buFont typeface="Wingdings" pitchFamily="2" charset="2"/>
              <a:buChar char="Ø"/>
            </a:pPr>
            <a:r>
              <a:rPr lang="en-US" sz="2400" dirty="0"/>
              <a:t>This data set has around 2 </a:t>
            </a:r>
            <a:r>
              <a:rPr lang="en-US" sz="2400" dirty="0" err="1"/>
              <a:t>lakh</a:t>
            </a:r>
            <a:r>
              <a:rPr lang="en-US" sz="2400" dirty="0"/>
              <a:t> rows and 36 columns.</a:t>
            </a:r>
          </a:p>
          <a:p>
            <a:endParaRPr lang="en-US" sz="2400" dirty="0"/>
          </a:p>
          <a:p>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Choosing the Algorithm</a:t>
            </a:r>
            <a:endParaRPr lang="en-US" b="1" dirty="0"/>
          </a:p>
        </p:txBody>
      </p:sp>
      <p:sp>
        <p:nvSpPr>
          <p:cNvPr id="3" name="Content Placeholder 2"/>
          <p:cNvSpPr>
            <a:spLocks noGrp="1"/>
          </p:cNvSpPr>
          <p:nvPr>
            <p:ph sz="quarter" idx="1"/>
          </p:nvPr>
        </p:nvSpPr>
        <p:spPr/>
        <p:txBody>
          <a:bodyPr/>
          <a:lstStyle/>
          <a:p>
            <a:r>
              <a:rPr lang="en-IN" dirty="0"/>
              <a:t>The </a:t>
            </a:r>
            <a:r>
              <a:rPr lang="en-IN" dirty="0" err="1"/>
              <a:t>algoritms</a:t>
            </a:r>
            <a:r>
              <a:rPr lang="en-IN" dirty="0"/>
              <a:t> are evaluated on different criteria like </a:t>
            </a:r>
            <a:r>
              <a:rPr lang="en-IN" dirty="0" err="1" smtClean="0"/>
              <a:t>accuracy,precision,recall</a:t>
            </a:r>
            <a:endParaRPr lang="en-IN" dirty="0" smtClean="0"/>
          </a:p>
          <a:p>
            <a:endParaRPr lang="en-IN" dirty="0"/>
          </a:p>
          <a:p>
            <a:r>
              <a:rPr lang="en-IN" dirty="0"/>
              <a:t>I have </a:t>
            </a:r>
            <a:r>
              <a:rPr lang="en-IN" dirty="0" err="1"/>
              <a:t>choosen</a:t>
            </a:r>
            <a:r>
              <a:rPr lang="en-IN" dirty="0"/>
              <a:t> </a:t>
            </a:r>
            <a:r>
              <a:rPr lang="en-IN" dirty="0" err="1"/>
              <a:t>adaboost</a:t>
            </a:r>
            <a:r>
              <a:rPr lang="en-IN" dirty="0"/>
              <a:t> classifier because there is less difference between train and test accuracies which indicates there will be no over or under fittings.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1143000"/>
          </a:xfrm>
        </p:spPr>
        <p:txBody>
          <a:bodyPr/>
          <a:lstStyle/>
          <a:p>
            <a:r>
              <a:rPr lang="en-IN" dirty="0"/>
              <a:t>Hyper Parameter Tuning</a:t>
            </a:r>
            <a:endParaRPr lang="en-US" dirty="0"/>
          </a:p>
        </p:txBody>
      </p:sp>
      <p:sp>
        <p:nvSpPr>
          <p:cNvPr id="3" name="Content Placeholder 2"/>
          <p:cNvSpPr>
            <a:spLocks noGrp="1"/>
          </p:cNvSpPr>
          <p:nvPr>
            <p:ph sz="quarter" idx="1"/>
          </p:nvPr>
        </p:nvSpPr>
        <p:spPr>
          <a:xfrm>
            <a:off x="457200" y="1142984"/>
            <a:ext cx="7467600" cy="1571636"/>
          </a:xfrm>
        </p:spPr>
        <p:txBody>
          <a:bodyPr/>
          <a:lstStyle/>
          <a:p>
            <a:r>
              <a:rPr lang="en-US" sz="1800" dirty="0"/>
              <a:t>Hyper parameter tuning is used </a:t>
            </a:r>
            <a:r>
              <a:rPr lang="en-US" sz="1800" dirty="0" err="1"/>
              <a:t>toincrease</a:t>
            </a:r>
            <a:r>
              <a:rPr lang="en-US" sz="1800" dirty="0"/>
              <a:t> the performance of the algorithm</a:t>
            </a:r>
          </a:p>
          <a:p>
            <a:r>
              <a:rPr lang="en-IN" sz="1800" dirty="0"/>
              <a:t>Hyper parameter tuning tends to reduce over fitting as well</a:t>
            </a:r>
            <a:r>
              <a:rPr lang="en-IN" dirty="0"/>
              <a:t>.</a:t>
            </a:r>
          </a:p>
          <a:p>
            <a:endParaRPr lang="en-US" dirty="0"/>
          </a:p>
        </p:txBody>
      </p:sp>
      <p:pic>
        <p:nvPicPr>
          <p:cNvPr id="8194" name="Picture 2" descr="C:\Users\HP\Downloads\126 127 128.jfif"/>
          <p:cNvPicPr>
            <a:picLocks noChangeAspect="1" noChangeArrowheads="1"/>
          </p:cNvPicPr>
          <p:nvPr/>
        </p:nvPicPr>
        <p:blipFill>
          <a:blip r:embed="rId2"/>
          <a:srcRect/>
          <a:stretch>
            <a:fillRect/>
          </a:stretch>
        </p:blipFill>
        <p:spPr bwMode="auto">
          <a:xfrm>
            <a:off x="214282" y="2285992"/>
            <a:ext cx="8139133" cy="3357586"/>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ROC-AUC Curve:</a:t>
            </a:r>
            <a:endParaRPr lang="en-US" b="1" dirty="0"/>
          </a:p>
        </p:txBody>
      </p:sp>
      <p:pic>
        <p:nvPicPr>
          <p:cNvPr id="1026" name="Picture 2" descr="C:\Users\HP\Downloads\136.jfif"/>
          <p:cNvPicPr>
            <a:picLocks noGrp="1" noChangeAspect="1" noChangeArrowheads="1"/>
          </p:cNvPicPr>
          <p:nvPr>
            <p:ph sz="quarter" idx="1"/>
          </p:nvPr>
        </p:nvPicPr>
        <p:blipFill>
          <a:blip r:embed="rId2"/>
          <a:srcRect/>
          <a:stretch>
            <a:fillRect/>
          </a:stretch>
        </p:blipFill>
        <p:spPr bwMode="auto">
          <a:xfrm>
            <a:off x="357158" y="1571612"/>
            <a:ext cx="7467600" cy="3143272"/>
          </a:xfrm>
          <a:prstGeom prst="rect">
            <a:avLst/>
          </a:prstGeom>
          <a:noFill/>
        </p:spPr>
      </p:pic>
      <p:sp>
        <p:nvSpPr>
          <p:cNvPr id="6" name="Rectangle 5"/>
          <p:cNvSpPr/>
          <p:nvPr/>
        </p:nvSpPr>
        <p:spPr>
          <a:xfrm>
            <a:off x="642910" y="4929198"/>
            <a:ext cx="7572428" cy="646331"/>
          </a:xfrm>
          <a:prstGeom prst="rect">
            <a:avLst/>
          </a:prstGeom>
        </p:spPr>
        <p:txBody>
          <a:bodyPr wrap="square">
            <a:spAutoFit/>
          </a:bodyPr>
          <a:lstStyle/>
          <a:p>
            <a:r>
              <a:rPr lang="en-US" b="1" dirty="0" smtClean="0"/>
              <a:t>After </a:t>
            </a:r>
            <a:r>
              <a:rPr lang="en-US" b="1" dirty="0" err="1" smtClean="0"/>
              <a:t>hyperparameter</a:t>
            </a:r>
            <a:r>
              <a:rPr lang="en-US" b="1" dirty="0" smtClean="0"/>
              <a:t> tuning we got improvement in ROC curve and  AUC also</a:t>
            </a:r>
            <a:endParaRPr lang="en-US"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Saving the model and predictions using saved model:</a:t>
            </a:r>
            <a:endParaRPr lang="en-US" b="1" dirty="0"/>
          </a:p>
        </p:txBody>
      </p:sp>
      <p:pic>
        <p:nvPicPr>
          <p:cNvPr id="2050" name="Picture 2" descr="C:\Users\HP\Downloads\137 138.jfif"/>
          <p:cNvPicPr>
            <a:picLocks noGrp="1" noChangeAspect="1" noChangeArrowheads="1"/>
          </p:cNvPicPr>
          <p:nvPr>
            <p:ph sz="quarter" idx="1"/>
          </p:nvPr>
        </p:nvPicPr>
        <p:blipFill>
          <a:blip r:embed="rId2"/>
          <a:srcRect/>
          <a:stretch>
            <a:fillRect/>
          </a:stretch>
        </p:blipFill>
        <p:spPr bwMode="auto">
          <a:xfrm>
            <a:off x="428596" y="1071546"/>
            <a:ext cx="7467600" cy="3429024"/>
          </a:xfrm>
          <a:prstGeom prst="rect">
            <a:avLst/>
          </a:prstGeom>
          <a:noFill/>
        </p:spPr>
      </p:pic>
      <p:sp>
        <p:nvSpPr>
          <p:cNvPr id="5" name="Rectangle 4"/>
          <p:cNvSpPr/>
          <p:nvPr/>
        </p:nvSpPr>
        <p:spPr>
          <a:xfrm>
            <a:off x="785786" y="4214818"/>
            <a:ext cx="5694436" cy="369332"/>
          </a:xfrm>
          <a:prstGeom prst="rect">
            <a:avLst/>
          </a:prstGeom>
        </p:spPr>
        <p:txBody>
          <a:bodyPr wrap="square">
            <a:spAutoFit/>
          </a:bodyPr>
          <a:lstStyle/>
          <a:p>
            <a:r>
              <a:rPr lang="en-US" dirty="0" smtClean="0"/>
              <a:t>I have saved my best model using .</a:t>
            </a:r>
            <a:r>
              <a:rPr lang="en-US" dirty="0" err="1" smtClean="0"/>
              <a:t>obj</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467600" cy="1143000"/>
          </a:xfrm>
        </p:spPr>
        <p:txBody>
          <a:bodyPr/>
          <a:lstStyle/>
          <a:p>
            <a:r>
              <a:rPr lang="en-IN" sz="4000" b="1" dirty="0">
                <a:latin typeface="Algerian" pitchFamily="82" charset="0"/>
              </a:rPr>
              <a:t>CONCLUSION</a:t>
            </a:r>
            <a:endParaRPr lang="en-US" sz="4000" b="1" dirty="0">
              <a:latin typeface="Algerian" pitchFamily="82" charset="0"/>
            </a:endParaRPr>
          </a:p>
        </p:txBody>
      </p:sp>
      <p:sp>
        <p:nvSpPr>
          <p:cNvPr id="3" name="Content Placeholder 2"/>
          <p:cNvSpPr>
            <a:spLocks noGrp="1"/>
          </p:cNvSpPr>
          <p:nvPr>
            <p:ph sz="quarter" idx="1"/>
          </p:nvPr>
        </p:nvSpPr>
        <p:spPr>
          <a:xfrm>
            <a:off x="428596" y="1285860"/>
            <a:ext cx="7467600" cy="4873752"/>
          </a:xfrm>
        </p:spPr>
        <p:txBody>
          <a:bodyPr>
            <a:normAutofit/>
          </a:bodyPr>
          <a:lstStyle/>
          <a:p>
            <a:r>
              <a:rPr lang="en-IN" sz="1800" dirty="0"/>
              <a:t>The model we built predicts whether the customer defaults or not with an accuracy of 81.8</a:t>
            </a:r>
            <a:r>
              <a:rPr lang="en-IN" sz="1800" dirty="0" smtClean="0"/>
              <a:t>%.</a:t>
            </a:r>
          </a:p>
          <a:p>
            <a:endParaRPr lang="en-IN" sz="1800" dirty="0"/>
          </a:p>
          <a:p>
            <a:r>
              <a:rPr lang="en-US" sz="1800" dirty="0"/>
              <a:t>The defaulting rate is higher in old customers. Defaulters recharge for the main account less </a:t>
            </a:r>
            <a:r>
              <a:rPr lang="en-US" sz="1800" dirty="0" err="1"/>
              <a:t>no.of</a:t>
            </a:r>
            <a:r>
              <a:rPr lang="en-US" sz="1800" dirty="0"/>
              <a:t> times but does recharge for data account more </a:t>
            </a:r>
            <a:r>
              <a:rPr lang="en-US" sz="1800" dirty="0" err="1"/>
              <a:t>no.of</a:t>
            </a:r>
            <a:r>
              <a:rPr lang="en-US" sz="1800" dirty="0"/>
              <a:t> times</a:t>
            </a:r>
            <a:r>
              <a:rPr lang="en-US" sz="1800" dirty="0" smtClean="0"/>
              <a:t>.</a:t>
            </a:r>
          </a:p>
          <a:p>
            <a:endParaRPr lang="en-US" sz="1800" dirty="0"/>
          </a:p>
          <a:p>
            <a:r>
              <a:rPr lang="en-US" sz="1800" dirty="0"/>
              <a:t>Re payers recharge the main account more </a:t>
            </a:r>
            <a:r>
              <a:rPr lang="en-US" sz="1800" dirty="0" err="1"/>
              <a:t>no.of</a:t>
            </a:r>
            <a:r>
              <a:rPr lang="en-US" sz="1800" dirty="0"/>
              <a:t> times when compared to defaulters</a:t>
            </a:r>
            <a:r>
              <a:rPr lang="en-US" sz="1800" dirty="0" smtClean="0"/>
              <a:t>.</a:t>
            </a:r>
          </a:p>
          <a:p>
            <a:endParaRPr lang="en-US" sz="1800" dirty="0"/>
          </a:p>
          <a:p>
            <a:r>
              <a:rPr lang="en-US" sz="1800" dirty="0"/>
              <a:t>This data set contains data of the year 2016  belonging to </a:t>
            </a:r>
            <a:r>
              <a:rPr lang="en-US" sz="1800" dirty="0" err="1"/>
              <a:t>psw</a:t>
            </a:r>
            <a:r>
              <a:rPr lang="en-US" sz="1800" dirty="0"/>
              <a:t> telecom circle</a:t>
            </a:r>
            <a:r>
              <a:rPr lang="en-US" sz="1800" dirty="0" smtClean="0"/>
              <a:t>.</a:t>
            </a:r>
          </a:p>
          <a:p>
            <a:endParaRPr lang="en-US" sz="1800" dirty="0"/>
          </a:p>
          <a:p>
            <a:r>
              <a:rPr lang="en-US" sz="1800" dirty="0"/>
              <a:t>If we get data of other years along with other telecom companies  there will be scope for future work on this project.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---END---</a:t>
            </a:r>
            <a:endParaRPr lang="en-US" b="1" dirty="0"/>
          </a:p>
        </p:txBody>
      </p:sp>
      <p:pic>
        <p:nvPicPr>
          <p:cNvPr id="58370" name="Picture 2" descr="C:\Users\HP\Downloads\images.jfif"/>
          <p:cNvPicPr>
            <a:picLocks noGrp="1" noChangeAspect="1" noChangeArrowheads="1"/>
          </p:cNvPicPr>
          <p:nvPr>
            <p:ph sz="quarter" idx="1"/>
          </p:nvPr>
        </p:nvPicPr>
        <p:blipFill>
          <a:blip r:embed="rId2"/>
          <a:srcRect/>
          <a:stretch>
            <a:fillRect/>
          </a:stretch>
        </p:blipFill>
        <p:spPr bwMode="auto">
          <a:xfrm>
            <a:off x="1000100" y="1643050"/>
            <a:ext cx="6877421" cy="428628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EXPLORATORY DATA ANALYSIS</a:t>
            </a:r>
            <a:endParaRPr lang="en-US"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US" sz="2400" dirty="0"/>
              <a:t>Data preprocessing is a technique of converting raw data into useful format.</a:t>
            </a:r>
          </a:p>
          <a:p>
            <a:pPr>
              <a:buFont typeface="Wingdings" pitchFamily="2" charset="2"/>
              <a:buChar char="Ø"/>
            </a:pPr>
            <a:r>
              <a:rPr lang="en-IN" sz="2400" dirty="0"/>
              <a:t>Data cleaning is a part of pre-processing technique where missing values will be dealt</a:t>
            </a:r>
            <a:r>
              <a:rPr lang="en-US" sz="2400" dirty="0"/>
              <a:t>.</a:t>
            </a:r>
            <a:endParaRPr lang="en-IN" sz="2400" dirty="0"/>
          </a:p>
          <a:p>
            <a:pPr>
              <a:buFont typeface="Wingdings" pitchFamily="2" charset="2"/>
              <a:buChar char="Ø"/>
            </a:pPr>
            <a:r>
              <a:rPr lang="en-IN" sz="2400" dirty="0" err="1"/>
              <a:t>Msisdn</a:t>
            </a:r>
            <a:r>
              <a:rPr lang="en-IN" sz="2400" dirty="0"/>
              <a:t> column will be dropped as it contains phone number of customer and it wont impact the </a:t>
            </a:r>
            <a:r>
              <a:rPr lang="en-IN" sz="2400" dirty="0" err="1"/>
              <a:t>precitions</a:t>
            </a:r>
            <a:r>
              <a:rPr lang="en-IN" sz="2400" dirty="0"/>
              <a:t>.</a:t>
            </a:r>
          </a:p>
          <a:p>
            <a:pPr>
              <a:buFont typeface="Wingdings" pitchFamily="2" charset="2"/>
              <a:buChar char="Ø"/>
            </a:pPr>
            <a:r>
              <a:rPr lang="en-IN" sz="2400" dirty="0" err="1"/>
              <a:t>Pcircle</a:t>
            </a:r>
            <a:r>
              <a:rPr lang="en-IN" sz="2400" dirty="0"/>
              <a:t> column will be dropped as it has same entry in all the columns.</a:t>
            </a:r>
          </a:p>
          <a:p>
            <a:pPr>
              <a:buFont typeface="Wingdings" pitchFamily="2" charset="2"/>
              <a:buChar char="Ø"/>
            </a:pPr>
            <a:r>
              <a:rPr lang="en-IN" sz="2400" dirty="0" err="1"/>
              <a:t>Pdate</a:t>
            </a:r>
            <a:r>
              <a:rPr lang="en-IN" sz="2400" dirty="0"/>
              <a:t> column will be </a:t>
            </a:r>
            <a:r>
              <a:rPr lang="en-IN" sz="2400" dirty="0" err="1"/>
              <a:t>splitted</a:t>
            </a:r>
            <a:r>
              <a:rPr lang="en-IN" sz="2400" dirty="0"/>
              <a:t> into 3 separate columns named year month and date.</a:t>
            </a:r>
          </a:p>
          <a:p>
            <a:pPr>
              <a:buFont typeface="Wingdings" pitchFamily="2" charset="2"/>
              <a:buChar char="Ø"/>
            </a:pPr>
            <a:r>
              <a:rPr lang="en-IN" sz="2400" dirty="0"/>
              <a:t>The year column has only 1 value(</a:t>
            </a:r>
            <a:r>
              <a:rPr lang="en-IN" sz="2400" dirty="0" err="1"/>
              <a:t>i.e</a:t>
            </a:r>
            <a:r>
              <a:rPr lang="en-IN" sz="2400" dirty="0"/>
              <a:t> 2016)in all rows so deleting the year column.</a:t>
            </a:r>
            <a:endParaRPr lang="en-US" sz="2400" dirty="0"/>
          </a:p>
          <a:p>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8596" y="428604"/>
            <a:ext cx="8258204" cy="5697559"/>
          </a:xfrm>
        </p:spPr>
        <p:txBody>
          <a:bodyPr>
            <a:normAutofit lnSpcReduction="10000"/>
          </a:bodyPr>
          <a:lstStyle/>
          <a:p>
            <a:pPr>
              <a:buNone/>
            </a:pPr>
            <a:r>
              <a:rPr lang="en-IN" sz="2400" dirty="0"/>
              <a:t>We can note that there are few columns with negative values.</a:t>
            </a:r>
          </a:p>
          <a:p>
            <a:pPr>
              <a:buNone/>
            </a:pPr>
            <a:r>
              <a:rPr lang="en-US" sz="2400" dirty="0"/>
              <a:t>1)</a:t>
            </a:r>
            <a:r>
              <a:rPr lang="en-US" sz="2400" dirty="0" err="1"/>
              <a:t>aon</a:t>
            </a:r>
            <a:endParaRPr lang="en-US" sz="2400" dirty="0"/>
          </a:p>
          <a:p>
            <a:pPr>
              <a:buNone/>
            </a:pPr>
            <a:r>
              <a:rPr lang="en-US" sz="2400" dirty="0"/>
              <a:t>2)daily_decr30=&gt;Daily amount spent from main account, averaged over last 30 days (in Indonesian Rupiah)</a:t>
            </a:r>
          </a:p>
          <a:p>
            <a:pPr>
              <a:buNone/>
            </a:pPr>
            <a:r>
              <a:rPr lang="en-US" sz="2400" dirty="0"/>
              <a:t>3)daily_decr90=&gt;Daily amount spent from main account, averaged over last 90 days (in Indonesian Rupiah)</a:t>
            </a:r>
          </a:p>
          <a:p>
            <a:pPr>
              <a:buNone/>
            </a:pPr>
            <a:r>
              <a:rPr lang="en-US" sz="2400" dirty="0"/>
              <a:t>4)rental30=&gt;Average main account balance over last 30 days</a:t>
            </a:r>
          </a:p>
          <a:p>
            <a:pPr>
              <a:buNone/>
            </a:pPr>
            <a:r>
              <a:rPr lang="en-US" sz="2400" dirty="0"/>
              <a:t>5)rental90=&gt;Average main account balance over last 90 days</a:t>
            </a:r>
          </a:p>
          <a:p>
            <a:pPr>
              <a:buNone/>
            </a:pPr>
            <a:r>
              <a:rPr lang="en-US" sz="2400" dirty="0"/>
              <a:t>6)</a:t>
            </a:r>
            <a:r>
              <a:rPr lang="en-US" sz="2400" dirty="0" err="1"/>
              <a:t>last_rech_date_ma</a:t>
            </a:r>
            <a:r>
              <a:rPr lang="en-US" sz="2400" dirty="0"/>
              <a:t>=&gt;Number of days till last recharge of main account</a:t>
            </a:r>
          </a:p>
          <a:p>
            <a:pPr>
              <a:buNone/>
            </a:pPr>
            <a:r>
              <a:rPr lang="en-US" sz="2400" dirty="0"/>
              <a:t>7)</a:t>
            </a:r>
            <a:r>
              <a:rPr lang="en-US" sz="2400" dirty="0" err="1"/>
              <a:t>last_rech_date_da</a:t>
            </a:r>
            <a:r>
              <a:rPr lang="en-US" sz="2400" dirty="0"/>
              <a:t>=&gt;Number of days till last recharge of data account</a:t>
            </a:r>
          </a:p>
          <a:p>
            <a:pPr>
              <a:buNone/>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571480"/>
            <a:ext cx="8329642" cy="5768997"/>
          </a:xfrm>
        </p:spPr>
        <p:txBody>
          <a:bodyPr>
            <a:normAutofit lnSpcReduction="10000"/>
          </a:bodyPr>
          <a:lstStyle/>
          <a:p>
            <a:r>
              <a:rPr lang="en-US" sz="1800" dirty="0"/>
              <a:t>Converting the </a:t>
            </a:r>
            <a:r>
              <a:rPr lang="en-US" sz="1800" dirty="0" err="1"/>
              <a:t>aon</a:t>
            </a:r>
            <a:r>
              <a:rPr lang="en-US" sz="1800" dirty="0"/>
              <a:t>  column to positive.</a:t>
            </a:r>
          </a:p>
          <a:p>
            <a:r>
              <a:rPr lang="en-US" sz="1800" b="1" dirty="0" err="1"/>
              <a:t>last_rech_date_ma</a:t>
            </a:r>
            <a:r>
              <a:rPr lang="en-US" sz="1800" dirty="0"/>
              <a:t>, </a:t>
            </a:r>
            <a:r>
              <a:rPr lang="en-US" sz="1800" b="1" dirty="0" err="1"/>
              <a:t>last_rech_date_da</a:t>
            </a:r>
            <a:r>
              <a:rPr lang="en-US" sz="1800" dirty="0"/>
              <a:t> : these two columns indicate </a:t>
            </a:r>
            <a:r>
              <a:rPr lang="en-US" sz="1800" dirty="0" err="1"/>
              <a:t>no.of</a:t>
            </a:r>
            <a:r>
              <a:rPr lang="en-US" sz="1800" dirty="0"/>
              <a:t> days till last recharge of main and data accounts. This count of days also can’t be negative. These columns will be converted to positive.</a:t>
            </a:r>
          </a:p>
          <a:p>
            <a:r>
              <a:rPr lang="en-IN" sz="1800" b="1" dirty="0"/>
              <a:t>Rental_30 </a:t>
            </a:r>
            <a:r>
              <a:rPr lang="en-IN" sz="1800" dirty="0"/>
              <a:t>and </a:t>
            </a:r>
            <a:r>
              <a:rPr lang="en-IN" sz="1800" b="1" dirty="0"/>
              <a:t>rental_90</a:t>
            </a:r>
            <a:r>
              <a:rPr lang="en-IN" sz="1800" dirty="0"/>
              <a:t> columns indicate average main account balance over 30 and 90 days respectively.</a:t>
            </a:r>
          </a:p>
          <a:p>
            <a:r>
              <a:rPr lang="en-IN" sz="1800" dirty="0"/>
              <a:t>When these columns are observed,</a:t>
            </a:r>
            <a:r>
              <a:rPr lang="en-US" sz="1800" dirty="0"/>
              <a:t> We can note that even though the average rental balance is in negatives which means the customer owe rent to company,</a:t>
            </a:r>
          </a:p>
          <a:p>
            <a:pPr>
              <a:buNone/>
            </a:pPr>
            <a:r>
              <a:rPr lang="en-US" sz="1800" dirty="0"/>
              <a:t>       they did repay their loans, which is most unlikely.</a:t>
            </a:r>
          </a:p>
          <a:p>
            <a:pPr>
              <a:buNone/>
            </a:pPr>
            <a:r>
              <a:rPr lang="en-US" sz="1800" dirty="0"/>
              <a:t>        There might be other possibility that user will not be granted loan if they have negative balance. The negative entries in the two columns might be due to erroneous entry. So converted them to positive. </a:t>
            </a:r>
          </a:p>
          <a:p>
            <a:r>
              <a:rPr lang="en-US" sz="1800" dirty="0"/>
              <a:t>It has been mentioned that </a:t>
            </a:r>
            <a:r>
              <a:rPr lang="en-US" sz="1800" b="1" dirty="0"/>
              <a:t>maxamnt_loans30 </a:t>
            </a:r>
            <a:r>
              <a:rPr lang="en-US" sz="1800" dirty="0"/>
              <a:t>columns values has to be either 6 or 12.we can notice that there are huge </a:t>
            </a:r>
            <a:r>
              <a:rPr lang="en-US" sz="1800" dirty="0" err="1"/>
              <a:t>no.of</a:t>
            </a:r>
            <a:r>
              <a:rPr lang="en-US" sz="1800" dirty="0"/>
              <a:t> entries other than 6,12. Ignoring 0 because there might be users who hasn’t taken loans. Converting the other numbers to zero because there is no probability of loan repay amount other than 6 ad 12.There are 1047 rows that has values other than 6,12 and 0. There are 1047 records of values that are other than 6,12 and 0.Converted these 1047 records to zero because we can’t predict their repayment amount.</a:t>
            </a:r>
          </a:p>
          <a:p>
            <a:endParaRPr lang="en-US" sz="1800" dirty="0"/>
          </a:p>
          <a:p>
            <a:pPr>
              <a:buNone/>
            </a:pPr>
            <a:endParaRPr lang="en-US" sz="1800" dirty="0"/>
          </a:p>
          <a:p>
            <a:pPr>
              <a:buNone/>
            </a:pPr>
            <a:endParaRPr lang="en-US" sz="1800" dirty="0"/>
          </a:p>
          <a:p>
            <a:endParaRPr lang="en-US" sz="1800" dirty="0"/>
          </a:p>
          <a:p>
            <a:endParaRPr lang="en-US" sz="1800" dirty="0"/>
          </a:p>
          <a:p>
            <a:endParaRPr lang="en-US" sz="1800" dirty="0"/>
          </a:p>
          <a:p>
            <a:endParaRPr lang="en-IN" sz="1800" dirty="0"/>
          </a:p>
          <a:p>
            <a:endParaRPr lang="en-IN" sz="1800" dirty="0"/>
          </a:p>
          <a:p>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sz="quarter" idx="1"/>
          </p:nvPr>
        </p:nvSpPr>
        <p:spPr>
          <a:xfrm>
            <a:off x="285750" y="285750"/>
            <a:ext cx="8401050" cy="5840413"/>
          </a:xfrm>
        </p:spPr>
        <p:txBody>
          <a:bodyPr/>
          <a:lstStyle/>
          <a:p>
            <a:pPr>
              <a:buFont typeface="Wingdings" pitchFamily="2" charset="2"/>
              <a:buChar char="Ø"/>
            </a:pPr>
            <a:endParaRPr lang="en-US" sz="2000" dirty="0" smtClean="0"/>
          </a:p>
          <a:p>
            <a:pPr>
              <a:buFont typeface="Wingdings" pitchFamily="2" charset="2"/>
              <a:buChar char="Ø"/>
            </a:pPr>
            <a:r>
              <a:rPr lang="en-US" sz="2000" b="1" dirty="0" smtClean="0"/>
              <a:t>amt_loans90</a:t>
            </a:r>
            <a:r>
              <a:rPr lang="en-US" sz="2000" dirty="0" smtClean="0"/>
              <a:t>  column describes the total amount of loans taken by the user in span of 90 days. The presence of zero in this column indicates that the user hasn’t taken any loans.</a:t>
            </a:r>
          </a:p>
          <a:p>
            <a:pPr>
              <a:buNone/>
            </a:pPr>
            <a:r>
              <a:rPr lang="en-IN" sz="2000" u="sng" dirty="0" smtClean="0"/>
              <a:t>     </a:t>
            </a:r>
            <a:endParaRPr lang="en-US" sz="2000" u="sng" dirty="0" smtClean="0"/>
          </a:p>
          <a:p>
            <a:pPr>
              <a:buFont typeface="Wingdings" pitchFamily="2" charset="2"/>
              <a:buChar char="Ø"/>
            </a:pPr>
            <a:endParaRPr lang="en-IN" sz="2000" u="sng" dirty="0" smtClean="0"/>
          </a:p>
          <a:p>
            <a:pPr>
              <a:buFont typeface="Wingdings" pitchFamily="2" charset="2"/>
              <a:buChar char="Ø"/>
            </a:pPr>
            <a:r>
              <a:rPr lang="en-US" sz="2000" dirty="0" smtClean="0"/>
              <a:t>There are 2043 rows in the </a:t>
            </a:r>
            <a:r>
              <a:rPr lang="en-US" sz="2000" dirty="0" err="1" smtClean="0"/>
              <a:t>dataframe</a:t>
            </a:r>
            <a:r>
              <a:rPr lang="en-US" sz="2000" dirty="0" smtClean="0"/>
              <a:t> with zero in </a:t>
            </a:r>
            <a:r>
              <a:rPr lang="en-US" sz="2000" b="1" dirty="0" smtClean="0"/>
              <a:t>amt_loans90</a:t>
            </a:r>
            <a:r>
              <a:rPr lang="en-US" sz="2000" dirty="0" smtClean="0"/>
              <a:t> column. Dropped the rows which has zero in the </a:t>
            </a:r>
            <a:r>
              <a:rPr lang="en-US" sz="2000" b="1" dirty="0" err="1" smtClean="0"/>
              <a:t>amt_loans</a:t>
            </a:r>
            <a:r>
              <a:rPr lang="en-US" sz="2000" b="1" dirty="0" smtClean="0"/>
              <a:t> 90 </a:t>
            </a:r>
            <a:r>
              <a:rPr lang="en-US" sz="2000" dirty="0" smtClean="0"/>
              <a:t>column because such rows wont be useful in predicting the loan repayment.</a:t>
            </a:r>
          </a:p>
          <a:p>
            <a:pPr>
              <a:buFont typeface="Wingdings" pitchFamily="2" charset="2"/>
              <a:buChar char="Ø"/>
            </a:pPr>
            <a:endParaRPr lang="en-US" sz="2000" u="sng" dirty="0" smtClean="0"/>
          </a:p>
          <a:p>
            <a:pPr>
              <a:buNone/>
            </a:pPr>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accent1"/>
            </a:solidFill>
          </a:ln>
        </p:spPr>
        <p:txBody>
          <a:bodyPr/>
          <a:lstStyle/>
          <a:p>
            <a:pPr algn="ctr"/>
            <a:r>
              <a:rPr lang="en-IN" b="1" dirty="0">
                <a:solidFill>
                  <a:srgbClr val="C00000"/>
                </a:solidFill>
              </a:rPr>
              <a:t>Visualizations</a:t>
            </a:r>
            <a:endParaRPr lang="en-US" b="1" dirty="0">
              <a:solidFill>
                <a:srgbClr val="C00000"/>
              </a:solidFill>
            </a:endParaRPr>
          </a:p>
        </p:txBody>
      </p:sp>
      <p:sp>
        <p:nvSpPr>
          <p:cNvPr id="71682" name="AutoShape 2" descr="blob:https://web.whatsapp.com/efa6a6ae-8555-4a87-abaa-5fe47c6a8c9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683" name="Picture 3" descr="C:\Users\HP\Downloads\01.jfif"/>
          <p:cNvPicPr>
            <a:picLocks noGrp="1" noChangeAspect="1" noChangeArrowheads="1"/>
          </p:cNvPicPr>
          <p:nvPr>
            <p:ph sz="quarter" idx="1"/>
          </p:nvPr>
        </p:nvPicPr>
        <p:blipFill>
          <a:blip r:embed="rId2"/>
          <a:srcRect/>
          <a:stretch>
            <a:fillRect/>
          </a:stretch>
        </p:blipFill>
        <p:spPr bwMode="auto">
          <a:xfrm>
            <a:off x="571472" y="1643050"/>
            <a:ext cx="6972320" cy="3571900"/>
          </a:xfrm>
          <a:prstGeom prst="rect">
            <a:avLst/>
          </a:prstGeom>
          <a:noFill/>
        </p:spPr>
      </p:pic>
      <p:sp>
        <p:nvSpPr>
          <p:cNvPr id="71684" name="Rectangle 4"/>
          <p:cNvSpPr>
            <a:spLocks noChangeArrowheads="1"/>
          </p:cNvSpPr>
          <p:nvPr/>
        </p:nvSpPr>
        <p:spPr bwMode="auto">
          <a:xfrm>
            <a:off x="571472" y="5357826"/>
            <a:ext cx="7286676" cy="1089941"/>
          </a:xfrm>
          <a:prstGeom prst="rect">
            <a:avLst/>
          </a:prstGeom>
          <a:solidFill>
            <a:srgbClr val="FFFFFF"/>
          </a:solidFill>
          <a:ln w="9525">
            <a:noFill/>
            <a:miter lim="800000"/>
            <a:headEnd/>
            <a:tailEnd/>
          </a:ln>
          <a:effectLst/>
        </p:spPr>
        <p:txBody>
          <a:bodyPr vert="horz" wrap="square" lIns="317400" tIns="158700" rIns="31740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Helvetica Neue"/>
                <a:cs typeface="Arial" pitchFamily="34" charset="0"/>
              </a:rPr>
              <a:t>OBSERVATION: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urier New" pitchFamily="49" charset="0"/>
                <a:cs typeface="Courier New" pitchFamily="49" charset="0"/>
              </a:rPr>
              <a:t>We can note that there is less data about defaulters and more about those who did repay their loan.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Courier New" pitchFamily="49" charset="0"/>
                <a:cs typeface="Courier New" pitchFamily="49" charset="0"/>
              </a:rPr>
              <a:t>Hence can say that the data is imbalanced.</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682</TotalTime>
  <Words>1428</Words>
  <Application>Microsoft Office PowerPoint</Application>
  <PresentationFormat>On-screen Show (4:3)</PresentationFormat>
  <Paragraphs>120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Oriel</vt:lpstr>
      <vt:lpstr>MICRO CREDIT DEFAULTER PROJECT</vt:lpstr>
      <vt:lpstr>Business Problem</vt:lpstr>
      <vt:lpstr>MOTIVATION FOR  THE PROJECT</vt:lpstr>
      <vt:lpstr>ANALYTICAL PROBLEM FRAMING</vt:lpstr>
      <vt:lpstr>EXPLORATORY DATA ANALYSIS</vt:lpstr>
      <vt:lpstr>Slide 6</vt:lpstr>
      <vt:lpstr>Slide 7</vt:lpstr>
      <vt:lpstr>Slide 8</vt:lpstr>
      <vt:lpstr>Visualizations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CHECKING FOR OUTLIERS:</vt:lpstr>
      <vt:lpstr>Slide 23</vt:lpstr>
      <vt:lpstr>Slide 24</vt:lpstr>
      <vt:lpstr>Slide 25</vt:lpstr>
      <vt:lpstr>Slide 26</vt:lpstr>
      <vt:lpstr>Slide 27</vt:lpstr>
      <vt:lpstr>Steps before building model</vt:lpstr>
      <vt:lpstr>Slide 29</vt:lpstr>
      <vt:lpstr>Slide 30</vt:lpstr>
      <vt:lpstr>Algorithms used</vt:lpstr>
      <vt:lpstr>Slide 32</vt:lpstr>
      <vt:lpstr>Slide 33</vt:lpstr>
      <vt:lpstr>Slide 34</vt:lpstr>
      <vt:lpstr>Slide 35</vt:lpstr>
      <vt:lpstr>Slide 36</vt:lpstr>
      <vt:lpstr>Slide 37</vt:lpstr>
      <vt:lpstr>Slide 38</vt:lpstr>
      <vt:lpstr>Slide 39</vt:lpstr>
      <vt:lpstr>Choosing the Algorithm</vt:lpstr>
      <vt:lpstr>Hyper Parameter Tuning</vt:lpstr>
      <vt:lpstr>ROC-AUC Curve:</vt:lpstr>
      <vt:lpstr>Saving the model and predictions using saved model:</vt:lpstr>
      <vt:lpstr>CONCLUSION</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rifath nazum</dc:creator>
  <cp:lastModifiedBy>Windows User</cp:lastModifiedBy>
  <cp:revision>135</cp:revision>
  <dcterms:created xsi:type="dcterms:W3CDTF">2021-03-18T07:23:37Z</dcterms:created>
  <dcterms:modified xsi:type="dcterms:W3CDTF">2022-01-13T15:56:19Z</dcterms:modified>
</cp:coreProperties>
</file>