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257" r:id="rId3"/>
    <p:sldId id="258" r:id="rId4"/>
    <p:sldId id="259" r:id="rId5"/>
    <p:sldId id="260" r:id="rId6"/>
    <p:sldId id="263" r:id="rId7"/>
    <p:sldId id="264" r:id="rId8"/>
    <p:sldId id="265" r:id="rId9"/>
    <p:sldId id="266" r:id="rId10"/>
    <p:sldId id="262" r:id="rId11"/>
    <p:sldId id="275" r:id="rId12"/>
    <p:sldId id="276" r:id="rId13"/>
    <p:sldId id="277" r:id="rId14"/>
    <p:sldId id="278" r:id="rId15"/>
    <p:sldId id="279" r:id="rId16"/>
    <p:sldId id="267" r:id="rId17"/>
    <p:sldId id="268" r:id="rId18"/>
    <p:sldId id="269" r:id="rId19"/>
    <p:sldId id="280" r:id="rId20"/>
    <p:sldId id="281" r:id="rId21"/>
    <p:sldId id="282" r:id="rId22"/>
    <p:sldId id="283" r:id="rId23"/>
    <p:sldId id="270" r:id="rId24"/>
    <p:sldId id="271" r:id="rId25"/>
    <p:sldId id="272"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86287" autoAdjust="0"/>
  </p:normalViewPr>
  <p:slideViewPr>
    <p:cSldViewPr>
      <p:cViewPr varScale="1">
        <p:scale>
          <a:sx n="86" d="100"/>
          <a:sy n="86" d="100"/>
        </p:scale>
        <p:origin x="-90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0524A41-CAE4-4F6F-9B61-96836BF57B04}" type="datetimeFigureOut">
              <a:rPr lang="en-US" smtClean="0"/>
              <a:pPr/>
              <a:t>2/14/2022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A94FA5E-86E4-4446-9605-C4E19BF027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524A41-CAE4-4F6F-9B61-96836BF57B0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4FA5E-86E4-4446-9605-C4E19BF027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524A41-CAE4-4F6F-9B61-96836BF57B0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4FA5E-86E4-4446-9605-C4E19BF027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0524A41-CAE4-4F6F-9B61-96836BF57B04}" type="datetimeFigureOut">
              <a:rPr lang="en-US" smtClean="0"/>
              <a:pPr/>
              <a:t>2/14/2022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7A94FA5E-86E4-4446-9605-C4E19BF027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0524A41-CAE4-4F6F-9B61-96836BF57B04}" type="datetimeFigureOut">
              <a:rPr lang="en-US" smtClean="0"/>
              <a:pPr/>
              <a:t>2/14/2022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7A94FA5E-86E4-4446-9605-C4E19BF02716}"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0524A41-CAE4-4F6F-9B61-96836BF57B04}" type="datetimeFigureOut">
              <a:rPr lang="en-US" smtClean="0"/>
              <a:pPr/>
              <a:t>2/14/2022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7A94FA5E-86E4-4446-9605-C4E19BF027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0524A41-CAE4-4F6F-9B61-96836BF57B04}" type="datetimeFigureOut">
              <a:rPr lang="en-US" smtClean="0"/>
              <a:pPr/>
              <a:t>2/14/2022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A94FA5E-86E4-4446-9605-C4E19BF027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524A41-CAE4-4F6F-9B61-96836BF57B04}" type="datetimeFigureOut">
              <a:rPr lang="en-US" smtClean="0"/>
              <a:pPr/>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94FA5E-86E4-4446-9605-C4E19BF027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0524A41-CAE4-4F6F-9B61-96836BF57B04}" type="datetimeFigureOut">
              <a:rPr lang="en-US" smtClean="0"/>
              <a:pPr/>
              <a:t>2/14/2022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7A94FA5E-86E4-4446-9605-C4E19BF027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0524A41-CAE4-4F6F-9B61-96836BF57B04}" type="datetimeFigureOut">
              <a:rPr lang="en-US" smtClean="0"/>
              <a:pPr/>
              <a:t>2/14/2022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A94FA5E-86E4-4446-9605-C4E19BF027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0524A41-CAE4-4F6F-9B61-96836BF57B04}" type="datetimeFigureOut">
              <a:rPr lang="en-US" smtClean="0"/>
              <a:pPr/>
              <a:t>2/14/2022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A94FA5E-86E4-4446-9605-C4E19BF027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0524A41-CAE4-4F6F-9B61-96836BF57B04}" type="datetimeFigureOut">
              <a:rPr lang="en-US" smtClean="0"/>
              <a:pPr/>
              <a:t>2/14/2022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A94FA5E-86E4-4446-9605-C4E19BF0271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PFA HOUSING PROJECT</a:t>
            </a:r>
            <a:endParaRPr lang="en-US" dirty="0"/>
          </a:p>
        </p:txBody>
      </p:sp>
      <p:sp>
        <p:nvSpPr>
          <p:cNvPr id="4" name="Content Placeholder 3"/>
          <p:cNvSpPr>
            <a:spLocks noGrp="1"/>
          </p:cNvSpPr>
          <p:nvPr>
            <p:ph sz="half" idx="2"/>
          </p:nvPr>
        </p:nvSpPr>
        <p:spPr/>
        <p:txBody>
          <a:bodyPr>
            <a:normAutofit/>
          </a:bodyPr>
          <a:lstStyle/>
          <a:p>
            <a:pPr>
              <a:buNone/>
            </a:pPr>
            <a:r>
              <a:rPr lang="en-IN" sz="2400" b="1" dirty="0" smtClean="0"/>
              <a:t>Housing Price Prediction</a:t>
            </a:r>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lgn="ctr">
              <a:buNone/>
            </a:pPr>
            <a:r>
              <a:rPr lang="en-IN" sz="2400" b="1" dirty="0" smtClean="0"/>
              <a:t>Submitted By:</a:t>
            </a:r>
          </a:p>
          <a:p>
            <a:pPr algn="ctr">
              <a:buNone/>
            </a:pPr>
            <a:r>
              <a:rPr lang="en-IN" sz="2400" b="1" dirty="0" smtClean="0"/>
              <a:t>SUJIT KUMAR</a:t>
            </a:r>
            <a:endParaRPr lang="en-US" sz="2400" b="1" dirty="0" smtClean="0"/>
          </a:p>
          <a:p>
            <a:pPr>
              <a:buNone/>
            </a:pPr>
            <a:endParaRPr lang="en-US" sz="2400" b="1" dirty="0"/>
          </a:p>
        </p:txBody>
      </p:sp>
      <p:pic>
        <p:nvPicPr>
          <p:cNvPr id="12291" name="Picture 3" descr="C:\Users\HP\Downloads\1919.jfif"/>
          <p:cNvPicPr>
            <a:picLocks noGrp="1" noChangeAspect="1" noChangeArrowheads="1"/>
          </p:cNvPicPr>
          <p:nvPr>
            <p:ph sz="half" idx="1"/>
          </p:nvPr>
        </p:nvPicPr>
        <p:blipFill>
          <a:blip r:embed="rId2"/>
          <a:srcRect/>
          <a:stretch>
            <a:fillRect/>
          </a:stretch>
        </p:blipFill>
        <p:spPr bwMode="auto">
          <a:xfrm>
            <a:off x="457200" y="1714488"/>
            <a:ext cx="4038600" cy="457203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HP\Downloads\77.jfif"/>
          <p:cNvPicPr>
            <a:picLocks noGrp="1" noChangeAspect="1" noChangeArrowheads="1"/>
          </p:cNvPicPr>
          <p:nvPr>
            <p:ph idx="1"/>
          </p:nvPr>
        </p:nvPicPr>
        <p:blipFill>
          <a:blip r:embed="rId2"/>
          <a:srcRect/>
          <a:stretch>
            <a:fillRect/>
          </a:stretch>
        </p:blipFill>
        <p:spPr bwMode="auto">
          <a:xfrm>
            <a:off x="841075" y="1882775"/>
            <a:ext cx="7461849" cy="4572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dirty="0" smtClean="0"/>
              <a:t>Steps and assumptions used to complete the Project</a:t>
            </a:r>
            <a:endParaRPr lang="en-US" dirty="0"/>
          </a:p>
        </p:txBody>
      </p:sp>
      <p:sp>
        <p:nvSpPr>
          <p:cNvPr id="3" name="Content Placeholder 2"/>
          <p:cNvSpPr>
            <a:spLocks noGrp="1"/>
          </p:cNvSpPr>
          <p:nvPr>
            <p:ph sz="half" idx="1"/>
          </p:nvPr>
        </p:nvSpPr>
        <p:spPr/>
        <p:txBody>
          <a:bodyPr/>
          <a:lstStyle/>
          <a:p>
            <a:pPr>
              <a:buNone/>
            </a:pPr>
            <a:r>
              <a:rPr lang="en-IN" b="1" dirty="0" smtClean="0"/>
              <a:t>Data Processing Done</a:t>
            </a:r>
          </a:p>
          <a:p>
            <a:r>
              <a:rPr lang="en-IN" sz="2400" dirty="0" smtClean="0"/>
              <a:t>We first done the data cleaning </a:t>
            </a:r>
            <a:r>
              <a:rPr lang="en-IN" sz="2400" dirty="0" smtClean="0"/>
              <a:t>.We </a:t>
            </a:r>
            <a:r>
              <a:rPr lang="en-IN" sz="2400" dirty="0" smtClean="0"/>
              <a:t>first looked the percentage of values missing in columns then we </a:t>
            </a:r>
            <a:r>
              <a:rPr lang="en-IN" sz="2400" dirty="0" smtClean="0"/>
              <a:t>imputed </a:t>
            </a:r>
            <a:r>
              <a:rPr lang="en-IN" sz="2400" dirty="0" smtClean="0"/>
              <a:t>missing values</a:t>
            </a:r>
          </a:p>
          <a:p>
            <a:endParaRPr lang="en-US" dirty="0"/>
          </a:p>
        </p:txBody>
      </p:sp>
      <p:pic>
        <p:nvPicPr>
          <p:cNvPr id="1026" name="Picture 2" descr="C:\Users\HP\Downloads\88.jfif"/>
          <p:cNvPicPr>
            <a:picLocks noGrp="1" noChangeAspect="1" noChangeArrowheads="1"/>
          </p:cNvPicPr>
          <p:nvPr>
            <p:ph sz="half" idx="2"/>
          </p:nvPr>
        </p:nvPicPr>
        <p:blipFill>
          <a:blip r:embed="rId2"/>
          <a:srcRect/>
          <a:stretch>
            <a:fillRect/>
          </a:stretch>
        </p:blipFill>
        <p:spPr bwMode="auto">
          <a:xfrm>
            <a:off x="5131148" y="1722438"/>
            <a:ext cx="3072704" cy="452596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wnloads\99.jfif"/>
          <p:cNvPicPr>
            <a:picLocks noChangeAspect="1" noChangeArrowheads="1"/>
          </p:cNvPicPr>
          <p:nvPr/>
        </p:nvPicPr>
        <p:blipFill>
          <a:blip r:embed="rId2"/>
          <a:srcRect/>
          <a:stretch>
            <a:fillRect/>
          </a:stretch>
        </p:blipFill>
        <p:spPr bwMode="auto">
          <a:xfrm>
            <a:off x="490538" y="1143000"/>
            <a:ext cx="8162925" cy="4572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Downloads\1010.jfif"/>
          <p:cNvPicPr>
            <a:picLocks noChangeAspect="1" noChangeArrowheads="1"/>
          </p:cNvPicPr>
          <p:nvPr/>
        </p:nvPicPr>
        <p:blipFill>
          <a:blip r:embed="rId2"/>
          <a:srcRect/>
          <a:stretch>
            <a:fillRect/>
          </a:stretch>
        </p:blipFill>
        <p:spPr bwMode="auto">
          <a:xfrm>
            <a:off x="433388" y="1076325"/>
            <a:ext cx="8277225" cy="470535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000108"/>
            <a:ext cx="8358246" cy="4247317"/>
          </a:xfrm>
          <a:prstGeom prst="rect">
            <a:avLst/>
          </a:prstGeom>
        </p:spPr>
        <p:txBody>
          <a:bodyPr wrap="square">
            <a:spAutoFit/>
          </a:bodyPr>
          <a:lstStyle/>
          <a:p>
            <a:r>
              <a:rPr lang="en-US" b="1" dirty="0" smtClean="0"/>
              <a:t>• While checking the </a:t>
            </a:r>
            <a:r>
              <a:rPr lang="en-US" b="1" dirty="0" err="1" smtClean="0"/>
              <a:t>heatmap</a:t>
            </a:r>
            <a:r>
              <a:rPr lang="en-US" b="1" dirty="0" smtClean="0"/>
              <a:t> of correlation we observed that</a:t>
            </a:r>
            <a:r>
              <a:rPr lang="en-US" b="1" dirty="0" smtClean="0"/>
              <a:t>,</a:t>
            </a:r>
          </a:p>
          <a:p>
            <a:endParaRPr lang="en-US" dirty="0" smtClean="0"/>
          </a:p>
          <a:p>
            <a:pPr>
              <a:buFont typeface="Arial" pitchFamily="34" charset="0"/>
              <a:buChar char="•"/>
            </a:pPr>
            <a:r>
              <a:rPr lang="en-US" dirty="0" smtClean="0"/>
              <a:t>1</a:t>
            </a:r>
            <a:r>
              <a:rPr lang="en-US" dirty="0" smtClean="0"/>
              <a:t>. </a:t>
            </a:r>
            <a:r>
              <a:rPr lang="en-US" dirty="0" err="1" smtClean="0"/>
              <a:t>SalePrice</a:t>
            </a:r>
            <a:r>
              <a:rPr lang="en-US" dirty="0" smtClean="0"/>
              <a:t> is highly positively correlated with the columns </a:t>
            </a:r>
            <a:r>
              <a:rPr lang="en-US" dirty="0" err="1" smtClean="0"/>
              <a:t>OverallQual</a:t>
            </a:r>
            <a:r>
              <a:rPr lang="en-US" dirty="0" smtClean="0"/>
              <a:t>, </a:t>
            </a:r>
            <a:r>
              <a:rPr lang="en-US" dirty="0" err="1" smtClean="0"/>
              <a:t>YearBuilt</a:t>
            </a:r>
            <a:r>
              <a:rPr lang="en-US" dirty="0" smtClean="0"/>
              <a:t>, </a:t>
            </a:r>
            <a:r>
              <a:rPr lang="en-US" dirty="0" err="1" smtClean="0"/>
              <a:t>YearRemodAdd</a:t>
            </a:r>
            <a:r>
              <a:rPr lang="en-US" dirty="0" smtClean="0"/>
              <a:t>, </a:t>
            </a:r>
            <a:r>
              <a:rPr lang="en-US" dirty="0" err="1" smtClean="0"/>
              <a:t>TotalBsmtSF</a:t>
            </a:r>
            <a:r>
              <a:rPr lang="en-US" dirty="0" smtClean="0"/>
              <a:t>, 1stFirSF, </a:t>
            </a:r>
            <a:r>
              <a:rPr lang="en-US" dirty="0" err="1" smtClean="0"/>
              <a:t>GrLivArea</a:t>
            </a:r>
            <a:r>
              <a:rPr lang="en-US" dirty="0" smtClean="0"/>
              <a:t>, </a:t>
            </a:r>
            <a:r>
              <a:rPr lang="en-US" dirty="0" err="1" smtClean="0"/>
              <a:t>FullBath</a:t>
            </a:r>
            <a:r>
              <a:rPr lang="en-US" dirty="0" smtClean="0"/>
              <a:t>, </a:t>
            </a:r>
            <a:r>
              <a:rPr lang="en-US" dirty="0" err="1" smtClean="0"/>
              <a:t>TotRmsAbvGrd</a:t>
            </a:r>
            <a:r>
              <a:rPr lang="en-US" dirty="0" smtClean="0"/>
              <a:t>, </a:t>
            </a:r>
            <a:r>
              <a:rPr lang="en-US" dirty="0" err="1" smtClean="0"/>
              <a:t>GarageCars</a:t>
            </a:r>
            <a:r>
              <a:rPr lang="en-US" dirty="0" smtClean="0"/>
              <a:t>, </a:t>
            </a:r>
            <a:r>
              <a:rPr lang="en-US" dirty="0" err="1" smtClean="0"/>
              <a:t>GarageArea</a:t>
            </a:r>
            <a:r>
              <a:rPr lang="en-US" dirty="0" smtClean="0"/>
              <a:t>.</a:t>
            </a:r>
          </a:p>
          <a:p>
            <a:pPr>
              <a:buFont typeface="Arial" pitchFamily="34" charset="0"/>
              <a:buChar char="•"/>
            </a:pPr>
            <a:endParaRPr lang="en-US" dirty="0" smtClean="0"/>
          </a:p>
          <a:p>
            <a:pPr>
              <a:buFont typeface="Arial" pitchFamily="34" charset="0"/>
              <a:buChar char="•"/>
            </a:pPr>
            <a:r>
              <a:rPr lang="en-US" dirty="0" smtClean="0"/>
              <a:t> </a:t>
            </a:r>
            <a:r>
              <a:rPr lang="en-US" dirty="0" smtClean="0"/>
              <a:t>2. </a:t>
            </a:r>
            <a:r>
              <a:rPr lang="en-US" dirty="0" err="1" smtClean="0"/>
              <a:t>SalePrice</a:t>
            </a:r>
            <a:r>
              <a:rPr lang="en-US" dirty="0" smtClean="0"/>
              <a:t> is negatively correlated with </a:t>
            </a:r>
            <a:r>
              <a:rPr lang="en-US" dirty="0" err="1" smtClean="0"/>
              <a:t>OverallCond</a:t>
            </a:r>
            <a:r>
              <a:rPr lang="en-US" dirty="0" smtClean="0"/>
              <a:t>, </a:t>
            </a:r>
            <a:r>
              <a:rPr lang="en-US" dirty="0" err="1" smtClean="0"/>
              <a:t>KitchenAbvGr</a:t>
            </a:r>
            <a:r>
              <a:rPr lang="en-US" dirty="0" smtClean="0"/>
              <a:t>, </a:t>
            </a:r>
            <a:r>
              <a:rPr lang="en-US" dirty="0" err="1" smtClean="0"/>
              <a:t>Encloseporch</a:t>
            </a:r>
            <a:r>
              <a:rPr lang="en-US" dirty="0" smtClean="0"/>
              <a:t>, </a:t>
            </a:r>
            <a:r>
              <a:rPr lang="en-US" dirty="0" err="1" smtClean="0"/>
              <a:t>YrSold</a:t>
            </a:r>
            <a:r>
              <a:rPr lang="en-US" dirty="0" smtClean="0"/>
              <a:t>.</a:t>
            </a:r>
          </a:p>
          <a:p>
            <a:pPr>
              <a:buFont typeface="Arial" pitchFamily="34" charset="0"/>
              <a:buChar char="•"/>
            </a:pPr>
            <a:endParaRPr lang="en-US" dirty="0" smtClean="0"/>
          </a:p>
          <a:p>
            <a:pPr>
              <a:buFont typeface="Arial" pitchFamily="34" charset="0"/>
              <a:buChar char="•"/>
            </a:pPr>
            <a:r>
              <a:rPr lang="en-US" dirty="0" smtClean="0"/>
              <a:t>3</a:t>
            </a:r>
            <a:r>
              <a:rPr lang="en-US" dirty="0" smtClean="0"/>
              <a:t>. We observe </a:t>
            </a:r>
            <a:r>
              <a:rPr lang="en-US" dirty="0" err="1" smtClean="0"/>
              <a:t>multicollinearity</a:t>
            </a:r>
            <a:r>
              <a:rPr lang="en-US" dirty="0" smtClean="0"/>
              <a:t> in between columns so we will be </a:t>
            </a:r>
            <a:r>
              <a:rPr lang="en-US" dirty="0" err="1" smtClean="0"/>
              <a:t>usingPrincipal</a:t>
            </a:r>
            <a:r>
              <a:rPr lang="en-US" dirty="0" smtClean="0"/>
              <a:t> Component Analysis(PCA</a:t>
            </a:r>
            <a:r>
              <a:rPr lang="en-US" dirty="0" smtClean="0"/>
              <a:t>).</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4</a:t>
            </a:r>
            <a:r>
              <a:rPr lang="en-US" dirty="0" smtClean="0"/>
              <a:t>. No correlation has been observed between the column Id and other columns so we will be dropping this column.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ownloads\1111.jfif"/>
          <p:cNvPicPr>
            <a:picLocks noChangeAspect="1" noChangeArrowheads="1"/>
          </p:cNvPicPr>
          <p:nvPr/>
        </p:nvPicPr>
        <p:blipFill>
          <a:blip r:embed="rId2"/>
          <a:srcRect/>
          <a:stretch>
            <a:fillRect/>
          </a:stretch>
        </p:blipFill>
        <p:spPr bwMode="auto">
          <a:xfrm>
            <a:off x="352425" y="1033463"/>
            <a:ext cx="8439150" cy="47910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a:bodyPr>
          <a:lstStyle/>
          <a:p>
            <a:r>
              <a:rPr lang="en-US" sz="3600" b="1" dirty="0" smtClean="0"/>
              <a:t>Problem Solving Approaches</a:t>
            </a:r>
            <a:endParaRPr lang="en-US" sz="3600" b="1" dirty="0"/>
          </a:p>
        </p:txBody>
      </p:sp>
      <p:sp>
        <p:nvSpPr>
          <p:cNvPr id="3" name="Content Placeholder 2"/>
          <p:cNvSpPr>
            <a:spLocks noGrp="1"/>
          </p:cNvSpPr>
          <p:nvPr>
            <p:ph idx="1"/>
          </p:nvPr>
        </p:nvSpPr>
        <p:spPr>
          <a:xfrm>
            <a:off x="457200" y="1071546"/>
            <a:ext cx="8229600" cy="5383262"/>
          </a:xfrm>
        </p:spPr>
        <p:txBody>
          <a:bodyPr>
            <a:normAutofit/>
          </a:bodyPr>
          <a:lstStyle/>
          <a:p>
            <a:r>
              <a:rPr lang="en-US" sz="2000" b="1" dirty="0" smtClean="0"/>
              <a:t>We </a:t>
            </a:r>
            <a:r>
              <a:rPr lang="en-US" sz="2000" b="1" dirty="0" smtClean="0"/>
              <a:t>first converted all our categorical variables to numeric variables with the help of dummy variables to checkout and dropped the columns which we felt were </a:t>
            </a:r>
            <a:r>
              <a:rPr lang="en-US" sz="2000" b="1" dirty="0" smtClean="0"/>
              <a:t>unnecessary.</a:t>
            </a:r>
          </a:p>
          <a:p>
            <a:endParaRPr lang="en-US" sz="2000" b="1" dirty="0" smtClean="0"/>
          </a:p>
          <a:p>
            <a:r>
              <a:rPr lang="en-US" sz="2000" b="1" dirty="0" smtClean="0"/>
              <a:t>We </a:t>
            </a:r>
            <a:r>
              <a:rPr lang="en-US" sz="2000" b="1" dirty="0" smtClean="0"/>
              <a:t>observed </a:t>
            </a:r>
            <a:r>
              <a:rPr lang="en-US" sz="2000" b="1" dirty="0" err="1" smtClean="0"/>
              <a:t>skewness</a:t>
            </a:r>
            <a:r>
              <a:rPr lang="en-US" sz="2000" b="1" dirty="0" smtClean="0"/>
              <a:t> in data so we tried to remove the </a:t>
            </a:r>
            <a:r>
              <a:rPr lang="en-US" sz="2000" b="1" dirty="0" err="1" smtClean="0"/>
              <a:t>skewness</a:t>
            </a:r>
            <a:r>
              <a:rPr lang="en-US" sz="2000" b="1" dirty="0" smtClean="0"/>
              <a:t> through treating outliers with </a:t>
            </a:r>
            <a:r>
              <a:rPr lang="en-US" sz="2000" b="1" dirty="0" err="1" smtClean="0"/>
              <a:t>winsorization</a:t>
            </a:r>
            <a:r>
              <a:rPr lang="en-US" sz="2000" b="1" dirty="0" smtClean="0"/>
              <a:t> </a:t>
            </a:r>
            <a:r>
              <a:rPr lang="en-US" sz="2000" b="1" dirty="0" smtClean="0"/>
              <a:t>technique.</a:t>
            </a:r>
          </a:p>
          <a:p>
            <a:endParaRPr lang="en-US" sz="2000" b="1" dirty="0" smtClean="0"/>
          </a:p>
          <a:p>
            <a:r>
              <a:rPr lang="en-US" sz="2000" b="1" dirty="0" smtClean="0"/>
              <a:t>The </a:t>
            </a:r>
            <a:r>
              <a:rPr lang="en-US" sz="2000" b="1" dirty="0" smtClean="0"/>
              <a:t>data was improper scaled so we scaled the feature variables on a single scale using </a:t>
            </a:r>
            <a:r>
              <a:rPr lang="en-US" sz="2000" b="1" dirty="0" err="1" smtClean="0"/>
              <a:t>sklearn's</a:t>
            </a:r>
            <a:r>
              <a:rPr lang="en-US" sz="2000" b="1" dirty="0" smtClean="0"/>
              <a:t> </a:t>
            </a:r>
            <a:r>
              <a:rPr lang="en-US" sz="2000" b="1" dirty="0" err="1" smtClean="0"/>
              <a:t>StandardScaler</a:t>
            </a:r>
            <a:r>
              <a:rPr lang="en-US" sz="2000" b="1" dirty="0" smtClean="0"/>
              <a:t> </a:t>
            </a:r>
            <a:r>
              <a:rPr lang="en-US" sz="2000" b="1" dirty="0" smtClean="0"/>
              <a:t>package.</a:t>
            </a:r>
          </a:p>
          <a:p>
            <a:endParaRPr lang="en-US" sz="2000" b="1" dirty="0" smtClean="0"/>
          </a:p>
          <a:p>
            <a:r>
              <a:rPr lang="en-US" sz="2000" b="1" dirty="0" smtClean="0"/>
              <a:t>There </a:t>
            </a:r>
            <a:r>
              <a:rPr lang="en-US" sz="2000" b="1" dirty="0" smtClean="0"/>
              <a:t>were too many (256) feature variables in the data so we reduced it to 100 with the help of Principal Component Analysis (PCA) by plotting </a:t>
            </a:r>
            <a:r>
              <a:rPr lang="en-US" sz="2000" b="1" dirty="0" err="1" smtClean="0"/>
              <a:t>Eigenvalues</a:t>
            </a:r>
            <a:r>
              <a:rPr lang="en-US" sz="2000" b="1" dirty="0" smtClean="0"/>
              <a:t> and taking the number of nodes as our number of feature variables.</a:t>
            </a:r>
            <a:endParaRPr lang="en-IN" sz="20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8972584" cy="1452236"/>
          </a:xfrm>
        </p:spPr>
        <p:txBody>
          <a:bodyPr>
            <a:normAutofit/>
          </a:bodyPr>
          <a:lstStyle/>
          <a:p>
            <a:r>
              <a:rPr lang="en-US" sz="2800" b="1" dirty="0" smtClean="0"/>
              <a:t>Set of assumptions related to the problem under consideration</a:t>
            </a:r>
            <a:endParaRPr lang="en-US" sz="2800" b="1" dirty="0"/>
          </a:p>
        </p:txBody>
      </p:sp>
      <p:sp>
        <p:nvSpPr>
          <p:cNvPr id="3" name="Content Placeholder 2"/>
          <p:cNvSpPr>
            <a:spLocks noGrp="1"/>
          </p:cNvSpPr>
          <p:nvPr>
            <p:ph idx="1"/>
          </p:nvPr>
        </p:nvSpPr>
        <p:spPr>
          <a:xfrm>
            <a:off x="428596" y="1643050"/>
            <a:ext cx="8229600" cy="4572000"/>
          </a:xfrm>
        </p:spPr>
        <p:txBody>
          <a:bodyPr>
            <a:normAutofit/>
          </a:bodyPr>
          <a:lstStyle/>
          <a:p>
            <a:r>
              <a:rPr lang="en-US" sz="2400" dirty="0" smtClean="0"/>
              <a:t>By looking into the target </a:t>
            </a:r>
            <a:r>
              <a:rPr lang="en-US" sz="2400" dirty="0" err="1" smtClean="0"/>
              <a:t>vaariable</a:t>
            </a:r>
            <a:r>
              <a:rPr lang="en-US" sz="2400" dirty="0" smtClean="0"/>
              <a:t> label we assumed that it was a Regression type of </a:t>
            </a:r>
            <a:r>
              <a:rPr lang="en-US" sz="2400" dirty="0" smtClean="0"/>
              <a:t>problem.</a:t>
            </a:r>
          </a:p>
          <a:p>
            <a:endParaRPr lang="en-US" sz="2400" dirty="0" smtClean="0"/>
          </a:p>
          <a:p>
            <a:r>
              <a:rPr lang="en-US" sz="2400" dirty="0" smtClean="0"/>
              <a:t>We </a:t>
            </a:r>
            <a:r>
              <a:rPr lang="en-US" sz="2400" dirty="0" smtClean="0"/>
              <a:t>observed </a:t>
            </a:r>
            <a:r>
              <a:rPr lang="en-US" sz="2400" dirty="0" err="1" smtClean="0"/>
              <a:t>multicollinearity</a:t>
            </a:r>
            <a:r>
              <a:rPr lang="en-US" sz="2400" dirty="0" smtClean="0"/>
              <a:t> in between columns so we assumed that we will be using Principal Component Analysis (PCA</a:t>
            </a:r>
            <a:r>
              <a:rPr lang="en-US" sz="2400" dirty="0" smtClean="0"/>
              <a:t>).</a:t>
            </a:r>
          </a:p>
          <a:p>
            <a:endParaRPr lang="en-US" sz="2400" dirty="0" smtClean="0"/>
          </a:p>
          <a:p>
            <a:r>
              <a:rPr lang="en-US" sz="2400" dirty="0" smtClean="0"/>
              <a:t>We </a:t>
            </a:r>
            <a:r>
              <a:rPr lang="en-US" sz="2400" dirty="0" smtClean="0"/>
              <a:t>also observed that only one single unique value was present in Utilities column so we assumed that we will be dropping this columns.</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Model Dashboard</a:t>
            </a:r>
            <a:endParaRPr lang="en-US" b="1" dirty="0"/>
          </a:p>
        </p:txBody>
      </p:sp>
      <p:pic>
        <p:nvPicPr>
          <p:cNvPr id="5122" name="Picture 2" descr="C:\Users\HP\Downloads\1212.jfif"/>
          <p:cNvPicPr>
            <a:picLocks noGrp="1" noChangeAspect="1" noChangeArrowheads="1"/>
          </p:cNvPicPr>
          <p:nvPr>
            <p:ph idx="1"/>
          </p:nvPr>
        </p:nvPicPr>
        <p:blipFill>
          <a:blip r:embed="rId2"/>
          <a:srcRect/>
          <a:stretch>
            <a:fillRect/>
          </a:stretch>
        </p:blipFill>
        <p:spPr bwMode="auto">
          <a:xfrm>
            <a:off x="457200" y="2526224"/>
            <a:ext cx="8229600" cy="328510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P\Downloads\1313.jfif"/>
          <p:cNvPicPr>
            <a:picLocks noChangeAspect="1" noChangeArrowheads="1"/>
          </p:cNvPicPr>
          <p:nvPr/>
        </p:nvPicPr>
        <p:blipFill>
          <a:blip r:embed="rId2" cstate="print"/>
          <a:stretch>
            <a:fillRect/>
          </a:stretch>
        </p:blipFill>
        <p:spPr bwMode="auto">
          <a:xfrm>
            <a:off x="3214678" y="-7000948"/>
            <a:ext cx="2857519" cy="2580697"/>
          </a:xfrm>
          <a:prstGeom prst="rect">
            <a:avLst/>
          </a:prstGeom>
          <a:noFill/>
        </p:spPr>
      </p:pic>
      <p:pic>
        <p:nvPicPr>
          <p:cNvPr id="6148" name="Picture 4" descr="C:\Users\HP\Downloads\141401.jfif"/>
          <p:cNvPicPr>
            <a:picLocks noChangeAspect="1" noChangeArrowheads="1"/>
          </p:cNvPicPr>
          <p:nvPr/>
        </p:nvPicPr>
        <p:blipFill>
          <a:blip r:embed="rId3"/>
          <a:srcRect/>
          <a:stretch>
            <a:fillRect/>
          </a:stretch>
        </p:blipFill>
        <p:spPr bwMode="auto">
          <a:xfrm>
            <a:off x="1357290" y="1357298"/>
            <a:ext cx="6500858" cy="278608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Table of Contents:</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sz="1600" dirty="0" smtClean="0"/>
              <a:t>1. Introduction</a:t>
            </a:r>
          </a:p>
          <a:p>
            <a:r>
              <a:rPr lang="en-US" sz="1600" dirty="0" smtClean="0"/>
              <a:t>1.1 Problem Statement and understanding</a:t>
            </a:r>
          </a:p>
          <a:p>
            <a:endParaRPr lang="en-US" sz="1600" dirty="0" smtClean="0"/>
          </a:p>
          <a:p>
            <a:pPr>
              <a:buNone/>
            </a:pPr>
            <a:r>
              <a:rPr lang="en-US" sz="1600" dirty="0" smtClean="0"/>
              <a:t>2. EDA steps and Visualization</a:t>
            </a:r>
          </a:p>
          <a:p>
            <a:pPr>
              <a:buNone/>
            </a:pPr>
            <a:endParaRPr lang="en-US" sz="1600" dirty="0" smtClean="0"/>
          </a:p>
          <a:p>
            <a:pPr>
              <a:buNone/>
            </a:pPr>
            <a:r>
              <a:rPr lang="en-US" sz="1600" dirty="0" smtClean="0"/>
              <a:t>3. Steps and assumptions used to complete the project</a:t>
            </a:r>
          </a:p>
          <a:p>
            <a:r>
              <a:rPr lang="en-US" sz="1600" dirty="0" smtClean="0"/>
              <a:t>3.1 Data Preprocessing Done</a:t>
            </a:r>
          </a:p>
          <a:p>
            <a:r>
              <a:rPr lang="en-US" sz="1600" dirty="0" smtClean="0"/>
              <a:t>3.2 Problem solving approaches </a:t>
            </a:r>
          </a:p>
          <a:p>
            <a:r>
              <a:rPr lang="en-US" sz="1600" dirty="0" smtClean="0"/>
              <a:t>3.3 Set of assumptions related to the problem under consideration</a:t>
            </a:r>
          </a:p>
          <a:p>
            <a:endParaRPr lang="en-IN" sz="1600" dirty="0" smtClean="0"/>
          </a:p>
          <a:p>
            <a:pPr>
              <a:buNone/>
            </a:pPr>
            <a:r>
              <a:rPr lang="en-US" sz="1600" dirty="0" smtClean="0"/>
              <a:t>4. Model Dashboard</a:t>
            </a:r>
          </a:p>
          <a:p>
            <a:pPr>
              <a:buNone/>
            </a:pPr>
            <a:endParaRPr lang="en-US" sz="1600" dirty="0" smtClean="0"/>
          </a:p>
          <a:p>
            <a:pPr>
              <a:buNone/>
            </a:pPr>
            <a:r>
              <a:rPr lang="en-US" sz="1600" dirty="0" smtClean="0"/>
              <a:t>5. Finalized Model</a:t>
            </a:r>
          </a:p>
          <a:p>
            <a:pPr>
              <a:buNone/>
            </a:pPr>
            <a:endParaRPr lang="en-US" sz="1600" dirty="0" smtClean="0"/>
          </a:p>
          <a:p>
            <a:pPr>
              <a:buNone/>
            </a:pPr>
            <a:r>
              <a:rPr lang="en-US" sz="1600" dirty="0" smtClean="0"/>
              <a:t>6. Conclusion</a:t>
            </a:r>
          </a:p>
          <a:p>
            <a:pPr>
              <a:buNone/>
            </a:pPr>
            <a:endParaRPr lang="en-US" sz="1600" dirty="0" smtClean="0"/>
          </a:p>
          <a:p>
            <a:pPr>
              <a:buNone/>
            </a:pPr>
            <a:r>
              <a:rPr lang="en-US" sz="1600" dirty="0" smtClean="0"/>
              <a:t>7. Acknowledgement</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P\Downloads\141402.jfif"/>
          <p:cNvPicPr>
            <a:picLocks noChangeAspect="1" noChangeArrowheads="1"/>
          </p:cNvPicPr>
          <p:nvPr/>
        </p:nvPicPr>
        <p:blipFill>
          <a:blip r:embed="rId2"/>
          <a:srcRect/>
          <a:stretch>
            <a:fillRect/>
          </a:stretch>
        </p:blipFill>
        <p:spPr bwMode="auto">
          <a:xfrm>
            <a:off x="1500166" y="1214422"/>
            <a:ext cx="6024562" cy="371477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HP\Downloads\1414.jfif"/>
          <p:cNvPicPr>
            <a:picLocks noChangeAspect="1" noChangeArrowheads="1"/>
          </p:cNvPicPr>
          <p:nvPr/>
        </p:nvPicPr>
        <p:blipFill>
          <a:blip r:embed="rId2"/>
          <a:srcRect/>
          <a:stretch>
            <a:fillRect/>
          </a:stretch>
        </p:blipFill>
        <p:spPr bwMode="auto">
          <a:xfrm>
            <a:off x="214282" y="785794"/>
            <a:ext cx="8743950" cy="559593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HP\Downloads\1515.jfif"/>
          <p:cNvPicPr>
            <a:picLocks noChangeAspect="1" noChangeArrowheads="1"/>
          </p:cNvPicPr>
          <p:nvPr/>
        </p:nvPicPr>
        <p:blipFill>
          <a:blip r:embed="rId2"/>
          <a:srcRect/>
          <a:stretch>
            <a:fillRect/>
          </a:stretch>
        </p:blipFill>
        <p:spPr bwMode="auto">
          <a:xfrm>
            <a:off x="642910" y="1571612"/>
            <a:ext cx="7724798" cy="387667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Finalized Model</a:t>
            </a:r>
            <a:endParaRPr lang="en-US" b="1" dirty="0"/>
          </a:p>
        </p:txBody>
      </p:sp>
      <p:pic>
        <p:nvPicPr>
          <p:cNvPr id="10242" name="Picture 2" descr="C:\Users\HP\Downloads\1616.jfif"/>
          <p:cNvPicPr>
            <a:picLocks noGrp="1" noChangeAspect="1" noChangeArrowheads="1"/>
          </p:cNvPicPr>
          <p:nvPr>
            <p:ph idx="1"/>
          </p:nvPr>
        </p:nvPicPr>
        <p:blipFill>
          <a:blip r:embed="rId2"/>
          <a:srcRect/>
          <a:stretch>
            <a:fillRect/>
          </a:stretch>
        </p:blipFill>
        <p:spPr bwMode="auto">
          <a:xfrm>
            <a:off x="794217" y="1882775"/>
            <a:ext cx="7555566" cy="4572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US" b="1" dirty="0"/>
          </a:p>
        </p:txBody>
      </p:sp>
      <p:sp>
        <p:nvSpPr>
          <p:cNvPr id="3" name="Content Placeholder 2"/>
          <p:cNvSpPr>
            <a:spLocks noGrp="1"/>
          </p:cNvSpPr>
          <p:nvPr>
            <p:ph idx="1"/>
          </p:nvPr>
        </p:nvSpPr>
        <p:spPr/>
        <p:txBody>
          <a:bodyPr>
            <a:normAutofit/>
          </a:bodyPr>
          <a:lstStyle/>
          <a:p>
            <a:pPr>
              <a:buNone/>
            </a:pPr>
            <a:r>
              <a:rPr lang="en-US" sz="1800" b="1" i="1" dirty="0" smtClean="0"/>
              <a:t>    In </a:t>
            </a:r>
            <a:r>
              <a:rPr lang="en-US" sz="1800" b="1" i="1" dirty="0" smtClean="0"/>
              <a:t>this project we have tried to show how the house prices vary and what are the factors related to the changing of house prices. The best(minimum) RMSE score was achieved using the best parameters of Ridge </a:t>
            </a:r>
            <a:r>
              <a:rPr lang="en-US" sz="1800" b="1" i="1" dirty="0" err="1" smtClean="0"/>
              <a:t>Regressor</a:t>
            </a:r>
            <a:r>
              <a:rPr lang="en-US" sz="1800" b="1" i="1" dirty="0" smtClean="0"/>
              <a:t> through </a:t>
            </a:r>
            <a:r>
              <a:rPr lang="en-US" sz="1800" b="1" i="1" dirty="0" err="1" smtClean="0"/>
              <a:t>GridSearchCV</a:t>
            </a:r>
            <a:r>
              <a:rPr lang="en-US" sz="1800" b="1" i="1" dirty="0" smtClean="0"/>
              <a:t> though Lasso </a:t>
            </a:r>
            <a:r>
              <a:rPr lang="en-US" sz="1800" b="1" i="1" dirty="0" err="1" smtClean="0"/>
              <a:t>Regressor</a:t>
            </a:r>
            <a:r>
              <a:rPr lang="en-US" sz="1800" b="1" i="1" dirty="0" smtClean="0"/>
              <a:t> model performed well too. While we couldn't reach out goal of minimum RMSE in house price prediction without letting the model to </a:t>
            </a:r>
            <a:r>
              <a:rPr lang="en-US" sz="1800" b="1" i="1" dirty="0" err="1" smtClean="0"/>
              <a:t>overfit</a:t>
            </a:r>
            <a:r>
              <a:rPr lang="en-US" sz="1800" b="1" i="1" dirty="0" smtClean="0"/>
              <a:t>, we did end up creating a system that can with enough time and data get very close to that goal.</a:t>
            </a:r>
            <a:endParaRPr lang="en-US" sz="1800" b="1"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Acknoledgement</a:t>
            </a:r>
            <a:endParaRPr lang="en-US" b="1" dirty="0"/>
          </a:p>
        </p:txBody>
      </p:sp>
      <p:sp>
        <p:nvSpPr>
          <p:cNvPr id="3" name="Content Placeholder 2"/>
          <p:cNvSpPr>
            <a:spLocks noGrp="1"/>
          </p:cNvSpPr>
          <p:nvPr>
            <p:ph idx="1"/>
          </p:nvPr>
        </p:nvSpPr>
        <p:spPr/>
        <p:txBody>
          <a:bodyPr>
            <a:normAutofit/>
          </a:bodyPr>
          <a:lstStyle/>
          <a:p>
            <a:pPr>
              <a:buNone/>
            </a:pPr>
            <a:r>
              <a:rPr lang="en-US" sz="2000" b="1" dirty="0" smtClean="0"/>
              <a:t>I would like to express my special thanks of </a:t>
            </a:r>
            <a:r>
              <a:rPr lang="en-US" sz="2000" b="1" dirty="0" err="1" smtClean="0"/>
              <a:t>grattitude</a:t>
            </a:r>
            <a:r>
              <a:rPr lang="en-US" sz="2000" b="1" dirty="0" smtClean="0"/>
              <a:t> to the sources </a:t>
            </a:r>
            <a:r>
              <a:rPr lang="en-US" sz="2000" b="1" dirty="0" smtClean="0"/>
              <a:t>Medium </a:t>
            </a:r>
            <a:r>
              <a:rPr lang="en-US" sz="2000" b="1" dirty="0" err="1" smtClean="0"/>
              <a:t>TowardsDataScience</a:t>
            </a:r>
            <a:r>
              <a:rPr lang="en-US" sz="2000" b="1" dirty="0" smtClean="0"/>
              <a:t>, </a:t>
            </a:r>
            <a:r>
              <a:rPr lang="en-US" sz="2000" b="1" dirty="0" err="1" smtClean="0"/>
              <a:t>StackOverflow</a:t>
            </a:r>
            <a:r>
              <a:rPr lang="en-US" sz="2000" b="1" dirty="0" smtClean="0"/>
              <a:t> which </a:t>
            </a:r>
            <a:r>
              <a:rPr lang="en-US" sz="2000" b="1" dirty="0" smtClean="0"/>
              <a:t>helped me to accomplish this project.</a:t>
            </a:r>
            <a:endParaRPr lang="en-US" sz="20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HP\Downloads\1717.jfif"/>
          <p:cNvPicPr>
            <a:picLocks noChangeAspect="1" noChangeArrowheads="1"/>
          </p:cNvPicPr>
          <p:nvPr/>
        </p:nvPicPr>
        <p:blipFill>
          <a:blip r:embed="rId2"/>
          <a:srcRect/>
          <a:stretch>
            <a:fillRect/>
          </a:stretch>
        </p:blipFill>
        <p:spPr bwMode="auto">
          <a:xfrm>
            <a:off x="2357422" y="2428869"/>
            <a:ext cx="4286279" cy="147162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70000" lnSpcReduction="20000"/>
          </a:bodyPr>
          <a:lstStyle/>
          <a:p>
            <a:endParaRPr lang="en-US" dirty="0" smtClean="0"/>
          </a:p>
          <a:p>
            <a:pPr>
              <a:buNone/>
            </a:pPr>
            <a:r>
              <a:rPr lang="en-US" b="1" dirty="0" smtClean="0"/>
              <a:t>Problem Statement And Understanding</a:t>
            </a:r>
          </a:p>
          <a:p>
            <a:pPr>
              <a:buNone/>
            </a:pPr>
            <a:endParaRPr lang="en-US" dirty="0" smtClean="0"/>
          </a:p>
          <a:p>
            <a:r>
              <a:rPr lang="en-US" dirty="0" smtClean="0"/>
              <a:t>A US-based housing company named Surprise Housing has decided to enter the Australian market.</a:t>
            </a:r>
          </a:p>
          <a:p>
            <a:endParaRPr lang="en-US" dirty="0" smtClean="0"/>
          </a:p>
          <a:p>
            <a:r>
              <a:rPr lang="en-US" dirty="0" smtClean="0"/>
              <a:t>The company uses data analytics to purchase houses at a price below their actual values and flip them at a higher price. For the same purpose, the company has collected a data set from the sale of houses in Australia.</a:t>
            </a:r>
          </a:p>
          <a:p>
            <a:endParaRPr lang="en-US" dirty="0" smtClean="0"/>
          </a:p>
          <a:p>
            <a:r>
              <a:rPr lang="en-US" dirty="0" smtClean="0"/>
              <a:t>We are required to build a model using Machine Learning in order to predict the actual value of the prospective properties and decide whether to invest in them or not.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EDA Steps And Visualization</a:t>
            </a:r>
            <a:endParaRPr lang="en-US" b="1" dirty="0"/>
          </a:p>
        </p:txBody>
      </p:sp>
      <p:pic>
        <p:nvPicPr>
          <p:cNvPr id="1026" name="Picture 2" descr="C:\Users\HP\Downloads\11.jfif"/>
          <p:cNvPicPr>
            <a:picLocks noGrp="1" noChangeAspect="1" noChangeArrowheads="1"/>
          </p:cNvPicPr>
          <p:nvPr>
            <p:ph idx="1"/>
          </p:nvPr>
        </p:nvPicPr>
        <p:blipFill>
          <a:blip r:embed="rId2"/>
          <a:srcRect/>
          <a:stretch>
            <a:fillRect/>
          </a:stretch>
        </p:blipFill>
        <p:spPr bwMode="auto">
          <a:xfrm>
            <a:off x="785786" y="2000240"/>
            <a:ext cx="7761035" cy="438261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HP\Downloads\22.jfif"/>
          <p:cNvPicPr>
            <a:picLocks noGrp="1" noChangeAspect="1" noChangeArrowheads="1"/>
          </p:cNvPicPr>
          <p:nvPr>
            <p:ph idx="1"/>
          </p:nvPr>
        </p:nvPicPr>
        <p:blipFill>
          <a:blip r:embed="rId2"/>
          <a:srcRect/>
          <a:stretch>
            <a:fillRect/>
          </a:stretch>
        </p:blipFill>
        <p:spPr bwMode="auto">
          <a:xfrm>
            <a:off x="1297835" y="1882775"/>
            <a:ext cx="6548329" cy="4572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HP\Downloads\33.jfif"/>
          <p:cNvPicPr>
            <a:picLocks noGrp="1" noChangeAspect="1" noChangeArrowheads="1"/>
          </p:cNvPicPr>
          <p:nvPr>
            <p:ph idx="1"/>
          </p:nvPr>
        </p:nvPicPr>
        <p:blipFill>
          <a:blip r:embed="rId2"/>
          <a:srcRect/>
          <a:stretch>
            <a:fillRect/>
          </a:stretch>
        </p:blipFill>
        <p:spPr bwMode="auto">
          <a:xfrm>
            <a:off x="457200" y="1888544"/>
            <a:ext cx="8229600" cy="456046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HP\Downloads\44.jfif"/>
          <p:cNvPicPr>
            <a:picLocks noGrp="1" noChangeAspect="1" noChangeArrowheads="1"/>
          </p:cNvPicPr>
          <p:nvPr>
            <p:ph idx="1"/>
          </p:nvPr>
        </p:nvPicPr>
        <p:blipFill>
          <a:blip r:embed="rId2"/>
          <a:srcRect/>
          <a:stretch>
            <a:fillRect/>
          </a:stretch>
        </p:blipFill>
        <p:spPr bwMode="auto">
          <a:xfrm>
            <a:off x="1017330" y="1882775"/>
            <a:ext cx="7109340" cy="4572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HP\Downloads\55.jfif"/>
          <p:cNvPicPr>
            <a:picLocks noGrp="1" noChangeAspect="1" noChangeArrowheads="1"/>
          </p:cNvPicPr>
          <p:nvPr>
            <p:ph idx="1"/>
          </p:nvPr>
        </p:nvPicPr>
        <p:blipFill>
          <a:blip r:embed="rId2"/>
          <a:srcRect/>
          <a:stretch>
            <a:fillRect/>
          </a:stretch>
        </p:blipFill>
        <p:spPr bwMode="auto">
          <a:xfrm>
            <a:off x="660307" y="1882775"/>
            <a:ext cx="7823386" cy="4572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HP\Downloads\66.jfif"/>
          <p:cNvPicPr>
            <a:picLocks noGrp="1" noChangeAspect="1" noChangeArrowheads="1"/>
          </p:cNvPicPr>
          <p:nvPr>
            <p:ph idx="1"/>
          </p:nvPr>
        </p:nvPicPr>
        <p:blipFill>
          <a:blip r:embed="rId2"/>
          <a:srcRect/>
          <a:stretch>
            <a:fillRect/>
          </a:stretch>
        </p:blipFill>
        <p:spPr bwMode="auto">
          <a:xfrm>
            <a:off x="683172" y="1882775"/>
            <a:ext cx="7777655" cy="4572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182</TotalTime>
  <Words>606</Words>
  <Application>Microsoft Office PowerPoint</Application>
  <PresentationFormat>On-screen Show (4:3)</PresentationFormat>
  <Paragraphs>71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Verve</vt:lpstr>
      <vt:lpstr>PFA HOUSING PROJECT</vt:lpstr>
      <vt:lpstr>Table of Contents:</vt:lpstr>
      <vt:lpstr>INTRODUCTION</vt:lpstr>
      <vt:lpstr>EDA Steps And Visualization</vt:lpstr>
      <vt:lpstr>Slide 5</vt:lpstr>
      <vt:lpstr>Slide 6</vt:lpstr>
      <vt:lpstr>Slide 7</vt:lpstr>
      <vt:lpstr>Slide 8</vt:lpstr>
      <vt:lpstr>Slide 9</vt:lpstr>
      <vt:lpstr>Slide 10</vt:lpstr>
      <vt:lpstr>Steps and assumptions used to complete the Project</vt:lpstr>
      <vt:lpstr>Slide 12</vt:lpstr>
      <vt:lpstr>Slide 13</vt:lpstr>
      <vt:lpstr>Slide 14</vt:lpstr>
      <vt:lpstr>Slide 15</vt:lpstr>
      <vt:lpstr>Problem Solving Approaches</vt:lpstr>
      <vt:lpstr>Set of assumptions related to the problem under consideration</vt:lpstr>
      <vt:lpstr>Model Dashboard</vt:lpstr>
      <vt:lpstr>Slide 19</vt:lpstr>
      <vt:lpstr>Slide 20</vt:lpstr>
      <vt:lpstr>Slide 21</vt:lpstr>
      <vt:lpstr>Slide 22</vt:lpstr>
      <vt:lpstr>Finalized Model</vt:lpstr>
      <vt:lpstr>Conclusion</vt:lpstr>
      <vt:lpstr>Acknoledgement</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PFA HOUSING PROJECT</dc:title>
  <dc:creator>Windows User</dc:creator>
  <cp:lastModifiedBy>Windows User</cp:lastModifiedBy>
  <cp:revision>47</cp:revision>
  <dcterms:created xsi:type="dcterms:W3CDTF">2022-02-13T16:25:13Z</dcterms:created>
  <dcterms:modified xsi:type="dcterms:W3CDTF">2022-02-13T22:05:52Z</dcterms:modified>
</cp:coreProperties>
</file>