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33" r:id="rId4"/>
  </p:sldMasterIdLst>
  <p:sldIdLst>
    <p:sldId id="265" r:id="rId5"/>
    <p:sldId id="266" r:id="rId6"/>
    <p:sldId id="267" r:id="rId7"/>
    <p:sldId id="268" r:id="rId8"/>
    <p:sldId id="269" r:id="rId9"/>
    <p:sldId id="270" r:id="rId10"/>
    <p:sldId id="272" r:id="rId11"/>
    <p:sldId id="273" r:id="rId12"/>
    <p:sldId id="274" r:id="rId13"/>
    <p:sldId id="275" r:id="rId14"/>
    <p:sldId id="276" r:id="rId15"/>
    <p:sldId id="278" r:id="rId16"/>
    <p:sldId id="279" r:id="rId17"/>
    <p:sldId id="280" r:id="rId18"/>
    <p:sldId id="281" r:id="rId19"/>
    <p:sldId id="282" r:id="rId20"/>
    <p:sldId id="283" r:id="rId21"/>
    <p:sldId id="284" r:id="rId22"/>
    <p:sldId id="287" r:id="rId23"/>
    <p:sldId id="289" r:id="rId24"/>
    <p:sldId id="290" r:id="rId25"/>
    <p:sldId id="291" r:id="rId26"/>
    <p:sldId id="327" r:id="rId27"/>
    <p:sldId id="328" r:id="rId28"/>
    <p:sldId id="299" r:id="rId29"/>
    <p:sldId id="300" r:id="rId30"/>
    <p:sldId id="301" r:id="rId31"/>
    <p:sldId id="302" r:id="rId32"/>
    <p:sldId id="295" r:id="rId33"/>
    <p:sldId id="303" r:id="rId34"/>
    <p:sldId id="304" r:id="rId35"/>
    <p:sldId id="306" r:id="rId36"/>
    <p:sldId id="308" r:id="rId37"/>
    <p:sldId id="309" r:id="rId38"/>
    <p:sldId id="310" r:id="rId39"/>
    <p:sldId id="311" r:id="rId40"/>
    <p:sldId id="312" r:id="rId41"/>
    <p:sldId id="313" r:id="rId42"/>
    <p:sldId id="314" r:id="rId43"/>
    <p:sldId id="315" r:id="rId44"/>
    <p:sldId id="319" r:id="rId45"/>
    <p:sldId id="320" r:id="rId46"/>
    <p:sldId id="321" r:id="rId47"/>
    <p:sldId id="324" r:id="rId48"/>
    <p:sldId id="325" r:id="rId49"/>
    <p:sldId id="326" r:id="rId50"/>
    <p:sldId id="329"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265" autoAdjust="0"/>
    <p:restoredTop sz="94619" autoAdjust="0"/>
  </p:normalViewPr>
  <p:slideViewPr>
    <p:cSldViewPr snapToGrid="0">
      <p:cViewPr varScale="1">
        <p:scale>
          <a:sx n="86" d="100"/>
          <a:sy n="86" d="100"/>
        </p:scale>
        <p:origin x="-132"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219456" y="146304"/>
            <a:ext cx="11753088"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618979" y="381001"/>
            <a:ext cx="109728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844800" y="2819400"/>
            <a:ext cx="8746979"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7416800" y="6509004"/>
            <a:ext cx="4003040" cy="274320"/>
          </a:xfrm>
        </p:spPr>
        <p:txBody>
          <a:bodyPr vert="horz" rtlCol="0"/>
          <a:lstStyle>
            <a:extLst/>
          </a:lstStyle>
          <a:p>
            <a:fld id="{9184DA70-C731-4C70-880D-CCD4705E623C}" type="datetime1">
              <a:rPr lang="en-US" smtClean="0"/>
              <a:pPr/>
              <a:t>3/13/2022</a:t>
            </a:fld>
            <a:endParaRPr lang="en-US" dirty="0"/>
          </a:p>
        </p:txBody>
      </p:sp>
      <p:sp>
        <p:nvSpPr>
          <p:cNvPr id="11" name="Slide Number Placeholder 10"/>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fld id="{3A98EE3D-8CD1-4C3F-BD1C-C98C9596463C}" type="slidenum">
              <a:rPr lang="en-US" smtClean="0"/>
              <a:pPr/>
              <a:t>‹#›</a:t>
            </a:fld>
            <a:endParaRPr lang="en-US" dirty="0"/>
          </a:p>
        </p:txBody>
      </p:sp>
      <p:sp>
        <p:nvSpPr>
          <p:cNvPr id="12" name="Footer Placeholder 11"/>
          <p:cNvSpPr>
            <a:spLocks noGrp="1"/>
          </p:cNvSpPr>
          <p:nvPr>
            <p:ph type="ftr" sz="quarter" idx="12"/>
          </p:nvPr>
        </p:nvSpPr>
        <p:spPr>
          <a:xfrm>
            <a:off x="2133600" y="6509004"/>
            <a:ext cx="5209952" cy="274320"/>
          </a:xfrm>
        </p:spPr>
        <p:txBody>
          <a:bodyPr vert="horz" rtlCol="0"/>
          <a:lstStyle>
            <a:extLst/>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D6E202-B606-4609-B914-27C9371A1F6D}" type="datetime1">
              <a:rPr lang="en-US" smtClean="0"/>
              <a:pPr/>
              <a:t>3/13/2022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D6E202-B606-4609-B914-27C9371A1F6D}" type="datetime1">
              <a:rPr lang="en-US" smtClean="0"/>
              <a:pPr/>
              <a:t>3/13/2022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E1D723-8F53-4F53-90B0-1982A396982E}" type="datetime1">
              <a:rPr lang="en-US" smtClean="0"/>
              <a:pPr/>
              <a:t>3/13/2022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333504" y="3267456"/>
            <a:ext cx="98755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63168" y="498230"/>
            <a:ext cx="103632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287713"/>
            <a:ext cx="103632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7416800" y="6513670"/>
            <a:ext cx="4003040" cy="274320"/>
          </a:xfrm>
        </p:spPr>
        <p:txBody>
          <a:bodyPr vert="horz" rtlCol="0"/>
          <a:lstStyle>
            <a:extLst/>
          </a:lstStyle>
          <a:p>
            <a:fld id="{97669AF7-7BEB-44E4-9852-375E34362B5B}" type="datetime1">
              <a:rPr lang="en-US" smtClean="0"/>
              <a:pPr/>
              <a:t>3/13/2022</a:t>
            </a:fld>
            <a:endParaRPr lang="en-US" dirty="0"/>
          </a:p>
        </p:txBody>
      </p:sp>
      <p:sp>
        <p:nvSpPr>
          <p:cNvPr id="9" name="Slide Number Placeholder 8"/>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fld id="{3A98EE3D-8CD1-4C3F-BD1C-C98C9596463C}" type="slidenum">
              <a:rPr lang="en-US" smtClean="0"/>
              <a:pPr/>
              <a:t>‹#›</a:t>
            </a:fld>
            <a:endParaRPr lang="en-US" dirty="0"/>
          </a:p>
        </p:txBody>
      </p:sp>
      <p:sp>
        <p:nvSpPr>
          <p:cNvPr id="10" name="Footer Placeholder 9"/>
          <p:cNvSpPr>
            <a:spLocks noGrp="1"/>
          </p:cNvSpPr>
          <p:nvPr>
            <p:ph type="ftr" sz="quarter" idx="12"/>
          </p:nvPr>
        </p:nvSpPr>
        <p:spPr>
          <a:xfrm>
            <a:off x="2133600" y="6513670"/>
            <a:ext cx="5209952"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AAC38D-0552-4C82-B593-E6124DFADBE2}" type="datetime1">
              <a:rPr lang="en-US" smtClean="0"/>
              <a:pPr/>
              <a:t>3/13/2022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a:xfrm>
            <a:off x="11521440" y="6514568"/>
            <a:ext cx="619051" cy="274320"/>
          </a:xfrm>
        </p:spPr>
        <p:txBody>
          <a:bodyPr/>
          <a:lstStyle>
            <a:extLst/>
          </a:lstStyle>
          <a:p>
            <a:fld id="{3A98EE3D-8CD1-4C3F-BD1C-C98C9596463C}" type="slidenum">
              <a:rPr lang="en-US" smtClean="0"/>
              <a:pPr/>
              <a:t>‹#›</a:t>
            </a:fld>
            <a:endParaRPr lang="en-US" dirty="0"/>
          </a:p>
        </p:txBody>
      </p:sp>
      <p:sp>
        <p:nvSpPr>
          <p:cNvPr id="10" name="Rectangle 9"/>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22325"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6400800"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609600" y="251948"/>
            <a:ext cx="109728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9DF0F1C-5577-4ACB-BB62-DF8F3C494C7E}" type="datetime1">
              <a:rPr lang="en-US" smtClean="0"/>
              <a:pPr/>
              <a:t>3/13/2022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a:xfrm>
            <a:off x="11521440" y="6514568"/>
            <a:ext cx="619051" cy="274320"/>
          </a:xfrm>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53218"/>
            <a:ext cx="109728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775B394-D9F9-4F0C-B15D-605F45CB9E9F}" type="datetime1">
              <a:rPr lang="en-US" smtClean="0"/>
              <a:pPr/>
              <a:t>3/13/2022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3A98EE3D-8CD1-4C3F-BD1C-C98C9596463C}" type="slidenum">
              <a:rPr lang="en-US" smtClean="0"/>
              <a:pPr/>
              <a:t>‹#›</a:t>
            </a:fld>
            <a:endParaRPr lang="en-US" dirty="0"/>
          </a:p>
        </p:txBody>
      </p:sp>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9667345-2558-425A-8533-9BFDBCE15005}" type="datetime1">
              <a:rPr lang="en-US" smtClean="0"/>
              <a:pPr/>
              <a:t>3/13/2022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6743403" y="105765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617515" y="304800"/>
            <a:ext cx="524256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17515" y="1107560"/>
            <a:ext cx="524256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04800" y="2209800"/>
            <a:ext cx="11555275"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7416800" y="6513670"/>
            <a:ext cx="4003040" cy="274320"/>
          </a:xfrm>
        </p:spPr>
        <p:txBody>
          <a:bodyPr vert="horz" rtlCol="0"/>
          <a:lstStyle>
            <a:extLst/>
          </a:lstStyle>
          <a:p>
            <a:fld id="{92BEA474-078D-4E9B-9B14-09A87B19DC46}" type="datetime1">
              <a:rPr lang="en-US" smtClean="0"/>
              <a:pPr/>
              <a:t>3/13/2022</a:t>
            </a:fld>
            <a:endParaRPr lang="en-US" dirty="0"/>
          </a:p>
        </p:txBody>
      </p:sp>
      <p:sp>
        <p:nvSpPr>
          <p:cNvPr id="10" name="Slide Number Placeholder 9"/>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fld id="{3A98EE3D-8CD1-4C3F-BD1C-C98C9596463C}" type="slidenum">
              <a:rPr lang="en-US" smtClean="0"/>
              <a:pPr/>
              <a:t>‹#›</a:t>
            </a:fld>
            <a:endParaRPr lang="en-US" dirty="0"/>
          </a:p>
        </p:txBody>
      </p:sp>
      <p:sp>
        <p:nvSpPr>
          <p:cNvPr id="11" name="Footer Placeholder 10"/>
          <p:cNvSpPr>
            <a:spLocks noGrp="1"/>
          </p:cNvSpPr>
          <p:nvPr>
            <p:ph type="ftr" sz="quarter" idx="12"/>
          </p:nvPr>
        </p:nvSpPr>
        <p:spPr>
          <a:xfrm>
            <a:off x="2133600" y="6513670"/>
            <a:ext cx="5209952"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53924" y="4724400"/>
            <a:ext cx="73152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4053924" y="5388937"/>
            <a:ext cx="73152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406400" y="249864"/>
            <a:ext cx="113792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7416800" y="6509004"/>
            <a:ext cx="4003040" cy="274320"/>
          </a:xfrm>
        </p:spPr>
        <p:txBody>
          <a:bodyPr vert="horz" rtlCol="0"/>
          <a:lstStyle>
            <a:extLst/>
          </a:lstStyle>
          <a:p>
            <a:fld id="{62D6E202-B606-4609-B914-27C9371A1F6D}" type="datetime1">
              <a:rPr lang="en-US" smtClean="0"/>
              <a:pPr/>
              <a:t>3/13/2022</a:t>
            </a:fld>
            <a:endParaRPr lang="en-US" dirty="0"/>
          </a:p>
        </p:txBody>
      </p:sp>
      <p:sp>
        <p:nvSpPr>
          <p:cNvPr id="9" name="Slide Number Placeholder 8"/>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fld id="{3A98EE3D-8CD1-4C3F-BD1C-C98C9596463C}" type="slidenum">
              <a:rPr lang="en-US" smtClean="0"/>
              <a:pPr/>
              <a:t>‹#›</a:t>
            </a:fld>
            <a:endParaRPr lang="en-US" dirty="0"/>
          </a:p>
        </p:txBody>
      </p:sp>
      <p:sp>
        <p:nvSpPr>
          <p:cNvPr id="10" name="Footer Placeholder 9"/>
          <p:cNvSpPr>
            <a:spLocks noGrp="1"/>
          </p:cNvSpPr>
          <p:nvPr>
            <p:ph type="ftr" sz="quarter" idx="12"/>
          </p:nvPr>
        </p:nvSpPr>
        <p:spPr>
          <a:xfrm>
            <a:off x="2133600" y="6509004"/>
            <a:ext cx="5209952" cy="274320"/>
          </a:xfrm>
        </p:spPr>
        <p:txBody>
          <a:bodyPr vert="horz" rtlCol="0"/>
          <a:lstStyle>
            <a:extLst/>
          </a:lstStyle>
          <a:p>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219456" y="147085"/>
            <a:ext cx="11747795"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727200" y="6400800"/>
            <a:ext cx="5616352"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dirty="0"/>
          </a:p>
        </p:txBody>
      </p:sp>
      <p:sp>
        <p:nvSpPr>
          <p:cNvPr id="14" name="Date Placeholder 13"/>
          <p:cNvSpPr>
            <a:spLocks noGrp="1"/>
          </p:cNvSpPr>
          <p:nvPr>
            <p:ph type="dt" sz="half" idx="2"/>
          </p:nvPr>
        </p:nvSpPr>
        <p:spPr>
          <a:xfrm>
            <a:off x="7416800" y="6400800"/>
            <a:ext cx="400304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2D6E202-B606-4609-B914-27C9371A1F6D}" type="datetime1">
              <a:rPr lang="en-US" smtClean="0"/>
              <a:pPr/>
              <a:t>3/13/2022</a:t>
            </a:fld>
            <a:endParaRPr lang="en-US" dirty="0"/>
          </a:p>
        </p:txBody>
      </p:sp>
      <p:sp>
        <p:nvSpPr>
          <p:cNvPr id="23" name="Slide Number Placeholder 22"/>
          <p:cNvSpPr>
            <a:spLocks noGrp="1"/>
          </p:cNvSpPr>
          <p:nvPr>
            <p:ph type="sldNum" sz="quarter" idx="4"/>
          </p:nvPr>
        </p:nvSpPr>
        <p:spPr>
          <a:xfrm>
            <a:off x="11518603" y="6514568"/>
            <a:ext cx="619051"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3A98EE3D-8CD1-4C3F-BD1C-C98C9596463C}" type="slidenum">
              <a:rPr lang="en-US" smtClean="0"/>
              <a:pPr/>
              <a:t>‹#›</a:t>
            </a:fld>
            <a:endParaRPr lang="en-US" dirty="0"/>
          </a:p>
        </p:txBody>
      </p:sp>
      <p:sp>
        <p:nvSpPr>
          <p:cNvPr id="22" name="Title Placeholder 21"/>
          <p:cNvSpPr>
            <a:spLocks noGrp="1"/>
          </p:cNvSpPr>
          <p:nvPr>
            <p:ph type="title"/>
          </p:nvPr>
        </p:nvSpPr>
        <p:spPr>
          <a:xfrm>
            <a:off x="609600" y="253536"/>
            <a:ext cx="109728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46237"/>
            <a:ext cx="109728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iq.opengenus.org/types-of-boosting-algorithm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367541" y="1553378"/>
            <a:ext cx="7300199" cy="903383"/>
          </a:xfrm>
          <a:ln>
            <a:noFill/>
          </a:ln>
        </p:spPr>
        <p:txBody>
          <a:bodyPr anchor="b">
            <a:normAutofit/>
          </a:bodyPr>
          <a:lstStyle/>
          <a:p>
            <a:pPr algn="l"/>
            <a:r>
              <a:rPr lang="en-US" sz="4400" dirty="0">
                <a:solidFill>
                  <a:schemeClr val="tx1"/>
                </a:solidFill>
                <a:latin typeface="Bahnschrift" pitchFamily="34" charset="0"/>
              </a:rPr>
              <a:t>Ratings Prediction Project </a:t>
            </a:r>
          </a:p>
        </p:txBody>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9860097" y="1762700"/>
            <a:ext cx="1961002" cy="804231"/>
          </a:xfrm>
        </p:spPr>
        <p:txBody>
          <a:bodyPr anchor="t">
            <a:normAutofit fontScale="92500" lnSpcReduction="10000"/>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Submitted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600" dirty="0" err="1" smtClean="0">
                <a:effectLst/>
                <a:latin typeface="Arial" panose="020B0604020202020204" pitchFamily="34" charset="0"/>
                <a:ea typeface="Calibri" panose="020F0502020204030204" pitchFamily="34" charset="0"/>
                <a:cs typeface="Times New Roman" panose="02020603050405020304" pitchFamily="18" charset="0"/>
              </a:rPr>
              <a:t>Sujit</a:t>
            </a:r>
            <a:r>
              <a:rPr lang="en-IN" sz="2600" dirty="0" smtClean="0">
                <a:effectLst/>
                <a:latin typeface="Arial" panose="020B0604020202020204" pitchFamily="34" charset="0"/>
                <a:ea typeface="Calibri" panose="020F0502020204030204" pitchFamily="34" charset="0"/>
                <a:cs typeface="Times New Roman" panose="02020603050405020304" pitchFamily="18" charset="0"/>
              </a:rPr>
              <a:t> Kumar</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xmlns="" id="{697E2115-B176-4559-B23E-4630D34EAF2A}"/>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661013" y="0"/>
            <a:ext cx="2633030" cy="2452396"/>
          </a:xfrm>
          <a:prstGeom prst="rect">
            <a:avLst/>
          </a:prstGeom>
          <a:noFill/>
          <a:ln>
            <a:noFill/>
          </a:ln>
        </p:spPr>
      </p:pic>
      <p:pic>
        <p:nvPicPr>
          <p:cNvPr id="1026" name="Picture 2" descr="C:\Users\HP\Downloads\11.jfif"/>
          <p:cNvPicPr>
            <a:picLocks noChangeAspect="1" noChangeArrowheads="1"/>
          </p:cNvPicPr>
          <p:nvPr/>
        </p:nvPicPr>
        <p:blipFill>
          <a:blip r:embed="rId3"/>
          <a:srcRect/>
          <a:stretch>
            <a:fillRect/>
          </a:stretch>
        </p:blipFill>
        <p:spPr bwMode="auto">
          <a:xfrm>
            <a:off x="242370" y="2798284"/>
            <a:ext cx="11777031" cy="3922005"/>
          </a:xfrm>
          <a:prstGeom prst="rect">
            <a:avLst/>
          </a:prstGeom>
          <a:noFill/>
        </p:spPr>
      </p:pic>
    </p:spTree>
    <p:extLst>
      <p:ext uri="{BB962C8B-B14F-4D97-AF65-F5344CB8AC3E}">
        <p14:creationId xmlns:p14="http://schemas.microsoft.com/office/powerpoint/2010/main" xmlns="" val="3550338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78B493-A5B4-4444-95F7-29F584F20294}"/>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7D7BBFEE-4042-4546-B089-9B057575DA54}"/>
              </a:ext>
            </a:extLst>
          </p:cNvPr>
          <p:cNvSpPr>
            <a:spLocks noGrp="1"/>
          </p:cNvSpPr>
          <p:nvPr>
            <p:ph idx="1"/>
          </p:nvPr>
        </p:nvSpPr>
        <p:spPr/>
        <p:txBody>
          <a:bodyPr>
            <a:normAutofit/>
          </a:bodyPr>
          <a:lstStyle/>
          <a:p>
            <a:endParaRPr lang="en-US" dirty="0"/>
          </a:p>
          <a:p>
            <a:endParaRPr lang="en-IN" dirty="0"/>
          </a:p>
          <a:p>
            <a:endParaRPr lang="en-IN" dirty="0"/>
          </a:p>
          <a:p>
            <a:endParaRPr lang="en-IN" dirty="0"/>
          </a:p>
          <a:p>
            <a:endParaRPr lang="en-IN" dirty="0"/>
          </a:p>
          <a:p>
            <a:endParaRPr lang="en-IN" dirty="0"/>
          </a:p>
        </p:txBody>
      </p:sp>
      <p:pic>
        <p:nvPicPr>
          <p:cNvPr id="3074" name="Picture 2" descr="C:\Users\HP\Downloads\44.jfif"/>
          <p:cNvPicPr>
            <a:picLocks noChangeAspect="1" noChangeArrowheads="1"/>
          </p:cNvPicPr>
          <p:nvPr/>
        </p:nvPicPr>
        <p:blipFill>
          <a:blip r:embed="rId2"/>
          <a:srcRect/>
          <a:stretch>
            <a:fillRect/>
          </a:stretch>
        </p:blipFill>
        <p:spPr bwMode="auto">
          <a:xfrm>
            <a:off x="3948973" y="2188857"/>
            <a:ext cx="5924550" cy="3648075"/>
          </a:xfrm>
          <a:prstGeom prst="rect">
            <a:avLst/>
          </a:prstGeom>
          <a:noFill/>
        </p:spPr>
      </p:pic>
    </p:spTree>
    <p:extLst>
      <p:ext uri="{BB962C8B-B14F-4D97-AF65-F5344CB8AC3E}">
        <p14:creationId xmlns:p14="http://schemas.microsoft.com/office/powerpoint/2010/main" xmlns="" val="1541071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701657-0827-4762-BE34-0142F641F2F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68E691CB-0ED5-41AE-A03D-E697B5FFD255}"/>
              </a:ext>
            </a:extLst>
          </p:cNvPr>
          <p:cNvSpPr>
            <a:spLocks noGrp="1"/>
          </p:cNvSpPr>
          <p:nvPr>
            <p:ph idx="1"/>
          </p:nvPr>
        </p:nvSpPr>
        <p:spPr/>
        <p:txBody>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includes: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1200"/>
              </a:spcBef>
              <a:buFont typeface="Symbol" panose="05050102010706020507" pitchFamily="18" charset="2"/>
              <a:buChar char=""/>
            </a:pPr>
            <a:r>
              <a:rPr lang="en-IN" sz="1800" dirty="0">
                <a:solidFill>
                  <a:srgbClr val="000000"/>
                </a:solidFill>
                <a:effectLst/>
                <a:latin typeface="Arial" panose="020B0604020202020204" pitchFamily="34" charset="0"/>
                <a:ea typeface="Times New Roman" panose="02020603050405020304" pitchFamily="18" charset="0"/>
              </a:rPr>
              <a:t>Comment: User review of a product. </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200"/>
              </a:spcBef>
              <a:buFont typeface="Symbol" panose="05050102010706020507" pitchFamily="18" charset="2"/>
              <a:buChar char=""/>
            </a:pPr>
            <a:r>
              <a:rPr lang="en-IN" sz="1800" dirty="0">
                <a:solidFill>
                  <a:srgbClr val="000000"/>
                </a:solidFill>
                <a:effectLst/>
                <a:latin typeface="Arial" panose="020B0604020202020204" pitchFamily="34" charset="0"/>
                <a:ea typeface="Times New Roman" panose="02020603050405020304" pitchFamily="18" charset="0"/>
              </a:rPr>
              <a:t>Rating: Corresponding user rating score for a User review</a:t>
            </a:r>
            <a:endParaRPr lang="en-IN" sz="1800" dirty="0">
              <a:effectLst/>
              <a:latin typeface="Times New Roman" panose="02020603050405020304" pitchFamily="18" charset="0"/>
              <a:ea typeface="Times New Roman" panose="02020603050405020304" pitchFamily="18" charset="0"/>
            </a:endParaRPr>
          </a:p>
          <a:p>
            <a:pPr marL="0" lvl="0" indent="0">
              <a:lnSpc>
                <a:spcPct val="107000"/>
              </a:lnSpc>
              <a:spcAft>
                <a:spcPts val="800"/>
              </a:spcAft>
              <a:buNone/>
            </a:pPr>
            <a:endParaRPr lang="en-IN" dirty="0"/>
          </a:p>
        </p:txBody>
      </p:sp>
    </p:spTree>
    <p:extLst>
      <p:ext uri="{BB962C8B-B14F-4D97-AF65-F5344CB8AC3E}">
        <p14:creationId xmlns:p14="http://schemas.microsoft.com/office/powerpoint/2010/main" xmlns="" val="2416568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206780-06B1-4B47-AF68-BFCEC2A6FD1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C6FB35DE-BA14-4ED9-A58C-6F6B96B99DDF}"/>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Arial" panose="020B0604020202020204" pitchFamily="34" charset="0"/>
              </a:rPr>
              <a:t>Data </a:t>
            </a:r>
            <a:r>
              <a:rPr lang="en-IN" sz="1800" b="1" dirty="0" err="1">
                <a:effectLst/>
                <a:latin typeface="Arial" panose="020B0604020202020204" pitchFamily="34" charset="0"/>
                <a:ea typeface="Calibri" panose="020F0502020204030204" pitchFamily="34" charset="0"/>
                <a:cs typeface="Arial" panose="020B0604020202020204" pitchFamily="34" charset="0"/>
              </a:rPr>
              <a:t>Preprocessing</a:t>
            </a:r>
            <a:r>
              <a:rPr lang="en-IN" sz="1800" b="1" dirty="0">
                <a:effectLst/>
                <a:latin typeface="Arial" panose="020B0604020202020204" pitchFamily="34" charset="0"/>
                <a:ea typeface="Calibri" panose="020F0502020204030204" pitchFamily="34" charset="0"/>
                <a:cs typeface="Arial" panose="020B0604020202020204" pitchFamily="34" charset="0"/>
              </a:rPr>
              <a:t> </a:t>
            </a:r>
            <a:r>
              <a:rPr lang="en-IN" sz="1800" b="1" dirty="0" smtClean="0">
                <a:effectLst/>
                <a:latin typeface="Arial" panose="020B0604020202020204" pitchFamily="34" charset="0"/>
                <a:ea typeface="Calibri" panose="020F0502020204030204" pitchFamily="34" charset="0"/>
                <a:cs typeface="Arial" panose="020B0604020202020204" pitchFamily="34" charset="0"/>
              </a:rPr>
              <a:t>Done</a:t>
            </a:r>
          </a:p>
          <a:p>
            <a:endParaRPr lang="en-IN" sz="1800" b="1"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Rows with null values were removed.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Columns: Unnamed: 0(just a series of numbers) was dropped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since it doesn't contribute to building a good model for predicting the target variable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The train and test dataset contents were then converted into lowercase.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Punctuations, unnecessary characters etc were removed, currency symbols, phone numbers, web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urls</a:t>
            </a:r>
            <a:r>
              <a:rPr lang="en-IN" sz="1800" dirty="0">
                <a:effectLst/>
                <a:latin typeface="Arial" panose="020B0604020202020204" pitchFamily="34" charset="0"/>
                <a:ea typeface="Calibri" panose="020F0502020204030204" pitchFamily="34" charset="0"/>
                <a:cs typeface="Times New Roman" panose="02020603050405020304" pitchFamily="18" charset="0"/>
              </a:rPr>
              <a:t>, email addresses etc were replaced with single words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Tokens that contributed nothing to semantics of the messages were removed as Stop words. Finally retained tokens were lemmatized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WordNetLemmatizer</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The string lengths of original comments and the cleaned comments were then compared.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2133234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A1045D-9137-4F15-B6C2-07BC0028BB1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F322B67C-1A9E-450F-8DD1-B08513607A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Inputs- Logic- Output Relationships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The comment tokens so vectorised using </a:t>
            </a:r>
            <a:r>
              <a:rPr lang="en-IN" sz="1800" dirty="0" err="1">
                <a:effectLst/>
                <a:latin typeface="Arial" panose="020B0604020202020204" pitchFamily="34" charset="0"/>
                <a:ea typeface="Calibri" panose="020F0502020204030204" pitchFamily="34" charset="0"/>
              </a:rPr>
              <a:t>TfidVectorizer</a:t>
            </a:r>
            <a:r>
              <a:rPr lang="en-IN" sz="1800" dirty="0">
                <a:effectLst/>
                <a:latin typeface="Arial" panose="020B0604020202020204" pitchFamily="34" charset="0"/>
                <a:ea typeface="Calibri" panose="020F0502020204030204" pitchFamily="34" charset="0"/>
              </a:rPr>
              <a:t> are input and the corresponding rating is predicted based on their context as output by classification models</a:t>
            </a:r>
          </a:p>
          <a:p>
            <a:r>
              <a:rPr lang="en-IN" sz="1800" b="1" dirty="0">
                <a:effectLst/>
                <a:latin typeface="Arial" panose="020B0604020202020204" pitchFamily="34" charset="0"/>
                <a:ea typeface="Calibri" panose="020F0502020204030204" pitchFamily="34" charset="0"/>
              </a:rPr>
              <a:t>Assumptions</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content made available in Dataset is assumed to be written in English Language in the standard Greco-Roman script. This is so that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Stopword</a:t>
            </a:r>
            <a:r>
              <a:rPr lang="en-IN" sz="1800" dirty="0">
                <a:effectLst/>
                <a:latin typeface="Arial" panose="020B0604020202020204" pitchFamily="34" charset="0"/>
                <a:ea typeface="Calibri" panose="020F0502020204030204" pitchFamily="34" charset="0"/>
                <a:cs typeface="Times New Roman" panose="02020603050405020304" pitchFamily="18" charset="0"/>
              </a:rPr>
              <a:t> package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WordNetLemmatizer</a:t>
            </a:r>
            <a:r>
              <a:rPr lang="en-IN" sz="1800" dirty="0">
                <a:effectLst/>
                <a:latin typeface="Arial" panose="020B0604020202020204" pitchFamily="34" charset="0"/>
                <a:ea typeface="Calibri" panose="020F0502020204030204" pitchFamily="34" charset="0"/>
                <a:cs typeface="Times New Roman" panose="02020603050405020304" pitchFamily="18" charset="0"/>
              </a:rPr>
              <a:t> can be effectively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1105426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EC62E-E278-4C0C-B662-0397421AD26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CBE18156-426D-4E45-B81F-439582917F4B}"/>
              </a:ext>
            </a:extLst>
          </p:cNvPr>
          <p:cNvSpPr>
            <a:spLocks noGrp="1"/>
          </p:cNvSpPr>
          <p:nvPr>
            <p:ph idx="1"/>
          </p:nvPr>
        </p:nvSpPr>
        <p:spPr/>
        <p:txBody>
          <a:bodyPr>
            <a:normAutofit/>
          </a:bodyPr>
          <a:lstStyle/>
          <a:p>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Software </a:t>
            </a:r>
            <a:r>
              <a:rPr lang="en-IN" sz="1800" b="1" dirty="0">
                <a:effectLst/>
                <a:latin typeface="Arial" panose="020B0604020202020204" pitchFamily="34" charset="0"/>
                <a:ea typeface="Calibri" panose="020F0502020204030204" pitchFamily="34" charset="0"/>
                <a:cs typeface="Times New Roman" panose="02020603050405020304" pitchFamily="18" charset="0"/>
              </a:rPr>
              <a:t>Requirements and Tools Used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Software </a:t>
            </a:r>
            <a:r>
              <a:rPr lang="en-IN" sz="1800" dirty="0">
                <a:effectLst/>
                <a:latin typeface="Arial" panose="020B0604020202020204" pitchFamily="34" charset="0"/>
                <a:ea typeface="Calibri" panose="020F0502020204030204" pitchFamily="34" charset="0"/>
                <a:cs typeface="Times New Roman" panose="02020603050405020304" pitchFamily="18" charset="0"/>
              </a:rPr>
              <a:t>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Windows 10 Operating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 science packages suitable for Windows and provides a host of tools and environment for conducting Data Analytical and Scientific works. Anaconda provides all the necessary Python packages and libraries for Machine learning projects.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4184248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A6CA8A-529E-409D-AFC0-620472AAEF4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CAB686FB-14FA-4D87-AB30-511D40BC375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is an open-source web application that allows data scientists to create and share documents that integrate live code, equations, computational output, visualizations, and other multimedia resources, along with explanatory text in a single document. </a:t>
            </a:r>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dirty="0" smtClean="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274054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4AECF-04D8-44B6-8D49-E0A3400FD7B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08D701E2-2CF4-41B3-A747-4058F3CF6668}"/>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Python Libraries </a:t>
            </a: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Used</a:t>
            </a:r>
            <a:r>
              <a:rPr lang="en-IN" sz="1600" dirty="0">
                <a:effectLst/>
                <a:latin typeface="Arial" panose="020B0604020202020204" pitchFamily="34" charset="0"/>
                <a:ea typeface="Calibri" panose="020F0502020204030204" pitchFamily="34" charset="0"/>
                <a:cs typeface="Times New Roman" panose="02020603050405020304" pitchFamily="18" charset="0"/>
              </a:rPr>
              <a:t>: </a:t>
            </a:r>
            <a:endParaRPr lang="en-IN" sz="16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Pandas: For carrying out Data Analysis, Data Manipulation, Data Cleaning etc o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Numpy</a:t>
            </a:r>
            <a:r>
              <a:rPr lang="en-IN" sz="1600" dirty="0">
                <a:effectLst/>
                <a:latin typeface="Arial" panose="020B0604020202020204" pitchFamily="34" charset="0"/>
                <a:ea typeface="Calibri" panose="020F0502020204030204" pitchFamily="34" charset="0"/>
                <a:cs typeface="Times New Roman" panose="02020603050405020304" pitchFamily="18" charset="0"/>
              </a:rPr>
              <a:t>: For performing a variety of operations on the datasets.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matplotlib.pyplot</a:t>
            </a:r>
            <a:r>
              <a:rPr lang="en-IN" sz="1600" dirty="0">
                <a:effectLst/>
                <a:latin typeface="Arial" panose="020B0604020202020204" pitchFamily="34" charset="0"/>
                <a:ea typeface="Calibri" panose="020F0502020204030204" pitchFamily="34" charset="0"/>
                <a:cs typeface="Times New Roman" panose="02020603050405020304" pitchFamily="18" charset="0"/>
              </a:rPr>
              <a:t>, Seaborn: For visualizing Data and various relationships between Feature and Label 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Evaluation metrics, Data Transformation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imblearn.over_sampling</a:t>
            </a:r>
            <a:r>
              <a:rPr lang="en-IN" sz="1600" dirty="0">
                <a:effectLst/>
                <a:latin typeface="Arial" panose="020B0604020202020204" pitchFamily="34" charset="0"/>
                <a:ea typeface="Calibri" panose="020F0502020204030204" pitchFamily="34" charset="0"/>
                <a:cs typeface="Times New Roman" panose="02020603050405020304" pitchFamily="18" charset="0"/>
              </a:rPr>
              <a:t>: To employ SMOTE technique for balancing out the classes.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re, string: To perform regex operations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Wordcloud</a:t>
            </a:r>
            <a:r>
              <a:rPr lang="en-IN" sz="1600" dirty="0">
                <a:effectLst/>
                <a:latin typeface="Arial" panose="020B0604020202020204" pitchFamily="34" charset="0"/>
                <a:ea typeface="Calibri" panose="020F0502020204030204" pitchFamily="34" charset="0"/>
                <a:cs typeface="Times New Roman" panose="02020603050405020304" pitchFamily="18" charset="0"/>
              </a:rPr>
              <a:t>: For Data Visualization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NLTK: To use various Natural Language Processing Tools.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4049287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E5995-84B3-4ABA-AC52-C965A913D707}"/>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E458641A-CE80-4DB0-98D0-B07DC3A48AF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Exploratory Data Analysis Visualizations </a:t>
            </a:r>
            <a:endParaRPr lang="en-IN" sz="1800" b="1" dirty="0" smtClean="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Countplots,Distplots,WordClouds</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used to visualise the data of all the columns and their relationships with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678150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CA9FAE-BDE0-413F-9E02-47DC9CC0B5AF}"/>
              </a:ext>
            </a:extLst>
          </p:cNvPr>
          <p:cNvSpPr>
            <a:spLocks noGrp="1"/>
          </p:cNvSpPr>
          <p:nvPr>
            <p:ph type="title"/>
          </p:nvPr>
        </p:nvSpPr>
        <p:spPr/>
        <p:txBody>
          <a:bodyPr/>
          <a:lstStyle/>
          <a:p>
            <a:r>
              <a:rPr lang="en-IN" dirty="0"/>
              <a:t>Analytical Problem Framing</a:t>
            </a:r>
          </a:p>
        </p:txBody>
      </p:sp>
      <p:pic>
        <p:nvPicPr>
          <p:cNvPr id="4098" name="Picture 2" descr="C:\Users\HP\Downloads\55.jfif"/>
          <p:cNvPicPr>
            <a:picLocks noGrp="1" noChangeAspect="1" noChangeArrowheads="1"/>
          </p:cNvPicPr>
          <p:nvPr>
            <p:ph idx="1"/>
          </p:nvPr>
        </p:nvPicPr>
        <p:blipFill>
          <a:blip r:embed="rId2"/>
          <a:stretch>
            <a:fillRect/>
          </a:stretch>
        </p:blipFill>
        <p:spPr bwMode="auto">
          <a:xfrm>
            <a:off x="906481" y="2674181"/>
            <a:ext cx="9277350" cy="2095500"/>
          </a:xfrm>
          <a:prstGeom prst="rect">
            <a:avLst/>
          </a:prstGeom>
          <a:noFill/>
        </p:spPr>
      </p:pic>
      <p:sp>
        <p:nvSpPr>
          <p:cNvPr id="7" name="Rectangle 6"/>
          <p:cNvSpPr/>
          <p:nvPr/>
        </p:nvSpPr>
        <p:spPr>
          <a:xfrm>
            <a:off x="855643" y="5266064"/>
            <a:ext cx="9896819" cy="646331"/>
          </a:xfrm>
          <a:prstGeom prst="rect">
            <a:avLst/>
          </a:prstGeom>
        </p:spPr>
        <p:txBody>
          <a:bodyPr wrap="square">
            <a:spAutoFit/>
          </a:bodyPr>
          <a:lstStyle/>
          <a:p>
            <a:r>
              <a:rPr lang="en-US" dirty="0" smtClean="0"/>
              <a:t>The rating classes 1.0-4.0 are not balanced, the 5.0 class represents the highest number of reviews.</a:t>
            </a:r>
            <a:endParaRPr lang="en-US" dirty="0"/>
          </a:p>
        </p:txBody>
      </p:sp>
      <p:sp>
        <p:nvSpPr>
          <p:cNvPr id="8" name="Rectangle 7"/>
          <p:cNvSpPr/>
          <p:nvPr/>
        </p:nvSpPr>
        <p:spPr>
          <a:xfrm>
            <a:off x="1207007" y="1624854"/>
            <a:ext cx="2639056" cy="369332"/>
          </a:xfrm>
          <a:prstGeom prst="rect">
            <a:avLst/>
          </a:prstGeom>
        </p:spPr>
        <p:txBody>
          <a:bodyPr wrap="none">
            <a:spAutoFit/>
          </a:bodyPr>
          <a:lstStyle/>
          <a:p>
            <a:r>
              <a:rPr lang="en-US" dirty="0" err="1" smtClean="0"/>
              <a:t>Analysing</a:t>
            </a:r>
            <a:r>
              <a:rPr lang="en-US" dirty="0" smtClean="0"/>
              <a:t> the Columns</a:t>
            </a:r>
            <a:endParaRPr lang="en-US" dirty="0"/>
          </a:p>
        </p:txBody>
      </p:sp>
    </p:spTree>
    <p:extLst>
      <p:ext uri="{BB962C8B-B14F-4D97-AF65-F5344CB8AC3E}">
        <p14:creationId xmlns:p14="http://schemas.microsoft.com/office/powerpoint/2010/main" xmlns="" val="484034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03E10-F873-4AC0-A916-462CEF47DDEB}"/>
              </a:ext>
            </a:extLst>
          </p:cNvPr>
          <p:cNvSpPr>
            <a:spLocks noGrp="1"/>
          </p:cNvSpPr>
          <p:nvPr>
            <p:ph type="title"/>
          </p:nvPr>
        </p:nvSpPr>
        <p:spPr/>
        <p:txBody>
          <a:bodyPr/>
          <a:lstStyle/>
          <a:p>
            <a:r>
              <a:rPr lang="en-IN" dirty="0"/>
              <a:t>Analytical Problem Framing</a:t>
            </a:r>
          </a:p>
        </p:txBody>
      </p:sp>
      <p:pic>
        <p:nvPicPr>
          <p:cNvPr id="5122" name="Picture 2" descr="C:\Users\HP\Downloads\22.jfif"/>
          <p:cNvPicPr>
            <a:picLocks noGrp="1" noChangeAspect="1" noChangeArrowheads="1"/>
          </p:cNvPicPr>
          <p:nvPr>
            <p:ph idx="1"/>
          </p:nvPr>
        </p:nvPicPr>
        <p:blipFill>
          <a:blip r:embed="rId2"/>
          <a:srcRect/>
          <a:stretch>
            <a:fillRect/>
          </a:stretch>
        </p:blipFill>
        <p:spPr bwMode="auto">
          <a:xfrm>
            <a:off x="5916058" y="2269474"/>
            <a:ext cx="5343181" cy="3194891"/>
          </a:xfrm>
          <a:prstGeom prst="rect">
            <a:avLst/>
          </a:prstGeom>
          <a:noFill/>
        </p:spPr>
      </p:pic>
      <p:pic>
        <p:nvPicPr>
          <p:cNvPr id="5123" name="Picture 3" descr="C:\Users\HP\Downloads\33.jfif"/>
          <p:cNvPicPr>
            <a:picLocks noChangeAspect="1" noChangeArrowheads="1"/>
          </p:cNvPicPr>
          <p:nvPr/>
        </p:nvPicPr>
        <p:blipFill>
          <a:blip r:embed="rId3"/>
          <a:srcRect/>
          <a:stretch>
            <a:fillRect/>
          </a:stretch>
        </p:blipFill>
        <p:spPr bwMode="auto">
          <a:xfrm>
            <a:off x="873835" y="2280492"/>
            <a:ext cx="4910020" cy="3194891"/>
          </a:xfrm>
          <a:prstGeom prst="rect">
            <a:avLst/>
          </a:prstGeom>
          <a:noFill/>
        </p:spPr>
      </p:pic>
      <p:sp>
        <p:nvSpPr>
          <p:cNvPr id="8" name="Rectangle 7"/>
          <p:cNvSpPr/>
          <p:nvPr/>
        </p:nvSpPr>
        <p:spPr>
          <a:xfrm>
            <a:off x="3015481" y="5932450"/>
            <a:ext cx="5996316" cy="369332"/>
          </a:xfrm>
          <a:prstGeom prst="rect">
            <a:avLst/>
          </a:prstGeom>
        </p:spPr>
        <p:txBody>
          <a:bodyPr wrap="square">
            <a:spAutoFit/>
          </a:bodyPr>
          <a:lstStyle/>
          <a:p>
            <a:r>
              <a:rPr lang="en-US" dirty="0" smtClean="0"/>
              <a:t>Unprocessed  Vs Cleaned String Lengths</a:t>
            </a:r>
            <a:endParaRPr lang="en-US" dirty="0"/>
          </a:p>
        </p:txBody>
      </p:sp>
      <p:sp>
        <p:nvSpPr>
          <p:cNvPr id="9" name="Rectangle 8"/>
          <p:cNvSpPr/>
          <p:nvPr/>
        </p:nvSpPr>
        <p:spPr>
          <a:xfrm>
            <a:off x="921744" y="1563474"/>
            <a:ext cx="10359528" cy="646331"/>
          </a:xfrm>
          <a:prstGeom prst="rect">
            <a:avLst/>
          </a:prstGeom>
        </p:spPr>
        <p:txBody>
          <a:bodyPr wrap="square">
            <a:spAutoFit/>
          </a:bodyPr>
          <a:lstStyle/>
          <a:p>
            <a:r>
              <a:rPr lang="en-US" dirty="0" smtClean="0"/>
              <a:t>Following Graphs show that the string length of comments was drastically brought down after processing</a:t>
            </a:r>
            <a:endParaRPr lang="en-US" dirty="0"/>
          </a:p>
        </p:txBody>
      </p:sp>
    </p:spTree>
    <p:extLst>
      <p:ext uri="{BB962C8B-B14F-4D97-AF65-F5344CB8AC3E}">
        <p14:creationId xmlns:p14="http://schemas.microsoft.com/office/powerpoint/2010/main" xmlns="" val="3684167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CC5E26-5BE7-4B07-9D38-165FF565E99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xmlns="" id="{8146E7F9-D0D3-4FAE-89A2-5076AC6E2C8D}"/>
              </a:ext>
            </a:extLst>
          </p:cNvPr>
          <p:cNvSpPr>
            <a:spLocks noGrp="1"/>
          </p:cNvSpPr>
          <p:nvPr>
            <p:ph idx="1"/>
          </p:nvPr>
        </p:nvSpPr>
        <p:spPr/>
        <p:txBody>
          <a:bodyPr>
            <a:normAutofit/>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Ratings Prediction using </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Machine </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L</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earning </a:t>
            </a:r>
            <a:r>
              <a:rPr lang="en-IN" sz="1800" dirty="0">
                <a:effectLst/>
                <a:latin typeface="Arial" panose="020B0604020202020204" pitchFamily="34" charset="0"/>
                <a:ea typeface="Calibri" panose="020F0502020204030204" pitchFamily="34" charset="0"/>
                <a:cs typeface="Times New Roman" panose="02020603050405020304" pitchFamily="18" charset="0"/>
              </a:rPr>
              <a:t>algorithms and NLTK suite</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 acknowledge my indebtedness to the author of the </a:t>
            </a:r>
            <a:r>
              <a:rPr lang="en-IN" sz="1800" dirty="0">
                <a:latin typeface="Arial" panose="020B0604020202020204" pitchFamily="34" charset="0"/>
                <a:ea typeface="Calibri" panose="020F0502020204030204" pitchFamily="34" charset="0"/>
                <a:cs typeface="Times New Roman" panose="02020603050405020304" pitchFamily="18" charset="0"/>
              </a:rPr>
              <a:t>paper</a:t>
            </a:r>
            <a:r>
              <a:rPr lang="en-IN" sz="1800" dirty="0">
                <a:effectLst/>
                <a:latin typeface="Arial" panose="020B0604020202020204" pitchFamily="34" charset="0"/>
                <a:ea typeface="Calibri" panose="020F0502020204030204" pitchFamily="34" charset="0"/>
                <a:cs typeface="Times New Roman" panose="02020603050405020304" pitchFamily="18" charset="0"/>
              </a:rPr>
              <a:t> titled: “Review-Based Rating Prediction” for providing me with invaluable knowledge and insights into the importance of contextual information of user sentiments in determining the rating of products, the role of natural language processing tools and techniques in identifying the user sentiments towards various products based on their reviews and ratings and in helping build models to predict user ratings based on the input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145840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572DCE-F894-438F-BD79-B1F3999B4C83}"/>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50EEB02D-C8CC-46BD-8552-D0C9573D27B8}"/>
              </a:ext>
            </a:extLst>
          </p:cNvPr>
          <p:cNvSpPr>
            <a:spLocks noGrp="1"/>
          </p:cNvSpPr>
          <p:nvPr>
            <p:ph idx="1"/>
          </p:nvPr>
        </p:nvSpPr>
        <p:spPr>
          <a:xfrm>
            <a:off x="1097280" y="2108201"/>
            <a:ext cx="10058400" cy="413173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Word Clouds of the most frequent words under used in reviews corresponding to various Rating Scores</a:t>
            </a:r>
          </a:p>
          <a:p>
            <a:pPr>
              <a:buNone/>
            </a:pPr>
            <a:r>
              <a:rPr lang="en-IN" sz="1800" b="1" dirty="0">
                <a:latin typeface="Arial" panose="020B0604020202020204" pitchFamily="34" charset="0"/>
                <a:ea typeface="Calibri" panose="020F0502020204030204" pitchFamily="34" charset="0"/>
                <a:cs typeface="Times New Roman" panose="02020603050405020304" pitchFamily="18" charset="0"/>
              </a:rPr>
              <a:t>                                                                                   </a:t>
            </a:r>
            <a:endParaRPr lang="en-IN" dirty="0"/>
          </a:p>
        </p:txBody>
      </p:sp>
      <p:pic>
        <p:nvPicPr>
          <p:cNvPr id="5" name="Picture 4">
            <a:extLst>
              <a:ext uri="{FF2B5EF4-FFF2-40B4-BE49-F238E27FC236}">
                <a16:creationId xmlns:a16="http://schemas.microsoft.com/office/drawing/2014/main" xmlns="" id="{9D07D3A6-F09B-4D5A-8E81-66CA57A7E022}"/>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32648" y="2867258"/>
            <a:ext cx="3431677" cy="3538071"/>
          </a:xfrm>
          <a:prstGeom prst="rect">
            <a:avLst/>
          </a:prstGeom>
          <a:noFill/>
          <a:ln>
            <a:noFill/>
          </a:ln>
        </p:spPr>
      </p:pic>
      <p:pic>
        <p:nvPicPr>
          <p:cNvPr id="6" name="Picture 5">
            <a:extLst>
              <a:ext uri="{FF2B5EF4-FFF2-40B4-BE49-F238E27FC236}">
                <a16:creationId xmlns:a16="http://schemas.microsoft.com/office/drawing/2014/main" xmlns="" id="{61089B4E-26B6-43A8-962F-984022F8749E}"/>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65355" y="2867259"/>
            <a:ext cx="3431677" cy="3538361"/>
          </a:xfrm>
          <a:prstGeom prst="rect">
            <a:avLst/>
          </a:prstGeom>
          <a:noFill/>
          <a:ln>
            <a:noFill/>
          </a:ln>
        </p:spPr>
      </p:pic>
    </p:spTree>
    <p:extLst>
      <p:ext uri="{BB962C8B-B14F-4D97-AF65-F5344CB8AC3E}">
        <p14:creationId xmlns:p14="http://schemas.microsoft.com/office/powerpoint/2010/main" xmlns="" val="326996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604747C-4B33-4F94-97F9-96723E329207}"/>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144415" y="2231389"/>
            <a:ext cx="3705880" cy="3820328"/>
          </a:xfrm>
          <a:prstGeom prst="rect">
            <a:avLst/>
          </a:prstGeom>
          <a:noFill/>
          <a:ln>
            <a:noFill/>
          </a:ln>
        </p:spPr>
      </p:pic>
      <p:pic>
        <p:nvPicPr>
          <p:cNvPr id="7" name="Picture 6">
            <a:extLst>
              <a:ext uri="{FF2B5EF4-FFF2-40B4-BE49-F238E27FC236}">
                <a16:creationId xmlns:a16="http://schemas.microsoft.com/office/drawing/2014/main" xmlns="" id="{3894C34B-F47E-44A3-B501-FC3BD194D928}"/>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6023408" y="2230628"/>
            <a:ext cx="3705880" cy="3821089"/>
          </a:xfrm>
          <a:prstGeom prst="rect">
            <a:avLst/>
          </a:prstGeom>
          <a:noFill/>
          <a:ln>
            <a:noFill/>
          </a:ln>
        </p:spPr>
      </p:pic>
    </p:spTree>
    <p:extLst>
      <p:ext uri="{BB962C8B-B14F-4D97-AF65-F5344CB8AC3E}">
        <p14:creationId xmlns:p14="http://schemas.microsoft.com/office/powerpoint/2010/main" xmlns="" val="14677105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C5DFEAC-209B-42F9-B2B1-6D91C5AAF894}"/>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4216056" y="1950765"/>
            <a:ext cx="4106850" cy="4235016"/>
          </a:xfrm>
          <a:prstGeom prst="rect">
            <a:avLst/>
          </a:prstGeom>
          <a:noFill/>
          <a:ln>
            <a:noFill/>
          </a:ln>
        </p:spPr>
      </p:pic>
    </p:spTree>
    <p:extLst>
      <p:ext uri="{BB962C8B-B14F-4D97-AF65-F5344CB8AC3E}">
        <p14:creationId xmlns:p14="http://schemas.microsoft.com/office/powerpoint/2010/main" xmlns="" val="369596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356CB9-9CEE-403D-A05D-24A226B8C20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42044C34-C9D5-4389-808F-AD9AB673D4EB}"/>
              </a:ext>
            </a:extLst>
          </p:cNvPr>
          <p:cNvSpPr>
            <a:spLocks noGrp="1"/>
          </p:cNvSpPr>
          <p:nvPr>
            <p:ph idx="1"/>
          </p:nvPr>
        </p:nvSpPr>
        <p:spPr/>
        <p:txBody>
          <a:bodyPr>
            <a:normAutofit lnSpcReduction="10000"/>
          </a:bodyPr>
          <a:lstStyle/>
          <a:p>
            <a:pPr marL="365760" indent="0">
              <a:lnSpc>
                <a:spcPct val="107000"/>
              </a:lnSpc>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From the graphs above the following observations are made</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a:t>
            </a:r>
          </a:p>
          <a:p>
            <a:pPr marL="365760" indent="0">
              <a:lnSpc>
                <a:spcPct val="107000"/>
              </a:lnSpc>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5.0 rating frequently carry words like: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great’,’best’,’perfect’,’better,’good</a:t>
            </a:r>
            <a:r>
              <a:rPr lang="en-IN" sz="1800" dirty="0">
                <a:effectLst/>
                <a:latin typeface="Arial" panose="020B0604020202020204" pitchFamily="34" charset="0"/>
                <a:ea typeface="Calibri" panose="020F0502020204030204" pitchFamily="34" charset="0"/>
                <a:cs typeface="Times New Roman" panose="02020603050405020304" pitchFamily="18" charset="0"/>
              </a:rPr>
              <a:t>’ etc indicating very high customer satisfaction and high quality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4.0 rating frequently carry words like: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good’,’better’,’nice’,’value</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money’,’decent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quality’,’awesome</a:t>
            </a:r>
            <a:r>
              <a:rPr lang="en-IN" sz="1800" dirty="0">
                <a:effectLst/>
                <a:latin typeface="Arial" panose="020B0604020202020204" pitchFamily="34" charset="0"/>
                <a:ea typeface="Calibri" panose="020F0502020204030204" pitchFamily="34" charset="0"/>
                <a:cs typeface="Times New Roman" panose="02020603050405020304" pitchFamily="18" charset="0"/>
              </a:rPr>
              <a:t>’ etc indicating high customer satisfaction and good quality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3.0 rating frequently carry words like: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good’,’well’,’purchased,’bad</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quality’,’issue</a:t>
            </a:r>
            <a:r>
              <a:rPr lang="en-IN" sz="1800" dirty="0">
                <a:effectLst/>
                <a:latin typeface="Arial" panose="020B0604020202020204" pitchFamily="34" charset="0"/>
                <a:ea typeface="Calibri" panose="020F0502020204030204" pitchFamily="34" charset="0"/>
                <a:cs typeface="Times New Roman" panose="02020603050405020304" pitchFamily="18" charset="0"/>
              </a:rPr>
              <a:t>’ etc indicating customer dissatisfaction and average to below average product quality.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2.0 rating frequently carry words like: ‘problem’,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replacement,’stopped</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working’,’worst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experience’,’quality</a:t>
            </a:r>
            <a:r>
              <a:rPr lang="en-IN" sz="1800" dirty="0">
                <a:effectLst/>
                <a:latin typeface="Arial" panose="020B0604020202020204" pitchFamily="34" charset="0"/>
                <a:ea typeface="Calibri" panose="020F0502020204030204" pitchFamily="34" charset="0"/>
                <a:cs typeface="Times New Roman" panose="02020603050405020304" pitchFamily="18" charset="0"/>
              </a:rPr>
              <a:t>’ etc indicating high customer dissatisfaction and below average product quality.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Reviews corresponding to 1.0 rating frequently carry words like: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stopped’,’working’,’cheap’,’return’,’issue’,’wase</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money’,’poor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quality’,’customer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care’,’bad’,’used’,’worst</a:t>
            </a:r>
            <a:r>
              <a:rPr lang="en-IN" sz="1800" dirty="0">
                <a:effectLst/>
                <a:latin typeface="Arial" panose="020B0604020202020204" pitchFamily="34" charset="0"/>
                <a:ea typeface="Calibri" panose="020F0502020204030204" pitchFamily="34" charset="0"/>
                <a:cs typeface="Times New Roman" panose="02020603050405020304" pitchFamily="18" charset="0"/>
              </a:rPr>
              <a:t>’, ‘poor build quality’ etc indicate very high customer dissatisfaction and poor quality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525482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512E13-9E66-452A-9245-472AC27E97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EE34A68-9D6F-4FC5-9CC2-0BD5CDBF77D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Top 10 words and their corresponding Ratings, along with their counts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16322212-8C58-4915-A104-938C0B8EDB0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542704" y="2683944"/>
            <a:ext cx="4919980" cy="2759075"/>
          </a:xfrm>
          <a:prstGeom prst="rect">
            <a:avLst/>
          </a:prstGeom>
        </p:spPr>
      </p:pic>
    </p:spTree>
    <p:extLst>
      <p:ext uri="{BB962C8B-B14F-4D97-AF65-F5344CB8AC3E}">
        <p14:creationId xmlns:p14="http://schemas.microsoft.com/office/powerpoint/2010/main" xmlns="" val="3027031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225333-92F8-4D8A-83BF-963EEF9A1F77}"/>
              </a:ext>
            </a:extLst>
          </p:cNvPr>
          <p:cNvSpPr>
            <a:spLocks noGrp="1"/>
          </p:cNvSpPr>
          <p:nvPr>
            <p:ph type="title"/>
          </p:nvPr>
        </p:nvSpPr>
        <p:spPr>
          <a:xfrm>
            <a:off x="1777388" y="385591"/>
            <a:ext cx="9845407" cy="1396536"/>
          </a:xfrm>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xmlns="" id="{D7D4D032-8189-4A3E-A83F-1FFF2C9464B3}"/>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Identification of possible problem-solving approaches (methods</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3069996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A7E77-2C68-461D-98EE-751D2FE69249}"/>
              </a:ext>
            </a:extLst>
          </p:cNvPr>
          <p:cNvSpPr>
            <a:spLocks noGrp="1"/>
          </p:cNvSpPr>
          <p:nvPr>
            <p:ph type="title"/>
          </p:nvPr>
        </p:nvSpPr>
        <p:spPr>
          <a:xfrm>
            <a:off x="576549" y="562008"/>
            <a:ext cx="10972800" cy="1143000"/>
          </a:xfrm>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xmlns="" id="{D511AC2C-1EE1-4862-9F48-F942C74090AA}"/>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Multinomial Naïve Bayes Classifier: Multinomial Naive Bayes algorithm is a probabilistic learning method that is mostly used in Natural Language Processing (NLP). The algorithm is based on the Bayes theorem. It calculates the probability of each tag for a given sample and then gives the tag with the highest probability as output</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XGBoost</a:t>
            </a:r>
            <a:r>
              <a:rPr lang="en-IN" sz="1800" dirty="0">
                <a:effectLst/>
                <a:latin typeface="Arial" panose="020B0604020202020204" pitchFamily="34" charset="0"/>
                <a:ea typeface="Calibri" panose="020F0502020204030204" pitchFamily="34" charset="0"/>
                <a:cs typeface="Times New Roman" panose="020206030504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614259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183D9-CD20-4164-8324-1473D7964795}"/>
              </a:ext>
            </a:extLst>
          </p:cNvPr>
          <p:cNvSpPr>
            <a:spLocks noGrp="1"/>
          </p:cNvSpPr>
          <p:nvPr>
            <p:ph type="title"/>
          </p:nvPr>
        </p:nvSpPr>
        <p:spPr>
          <a:xfrm>
            <a:off x="631634" y="716245"/>
            <a:ext cx="10972800" cy="1143000"/>
          </a:xfrm>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xmlns="" id="{A0E6D40F-C161-44CE-8DFC-E6A1899549D0}"/>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Complement Naïve Bayes Classifier: Complement Naive Bayes is somewhat an adaptation of the standard Multinomial Naive Bayes algorithm. Complement Naive Bayes is particularly suited to work with imbalanced datasets. In complement Naive Bayes, instead of calculating the probability of an item belonging to a certain class, we calculate the probability of the item belonging to all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514515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86BB6F-FD1A-4306-B045-F2F761399A4B}"/>
              </a:ext>
            </a:extLst>
          </p:cNvPr>
          <p:cNvSpPr>
            <a:spLocks noGrp="1"/>
          </p:cNvSpPr>
          <p:nvPr>
            <p:ph type="title"/>
          </p:nvPr>
        </p:nvSpPr>
        <p:spPr>
          <a:xfrm>
            <a:off x="609600" y="495908"/>
            <a:ext cx="10972800" cy="1143000"/>
          </a:xfrm>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xmlns="" id="{4519DDCE-718A-4F04-91B5-620F909A2C2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Passive Aggressive Classifier: Passive-Aggressive algorithms do not require a learning rate and are called so because if the prediction is correct, keep the model and do not make any changes. i.e., the data in the example is not enough to cause any changes in the model. If the prediction is incorrect, make changes to the model. i.e., some change to the model may correct it</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AdaBoost Classifier: The basis of this algorithm is the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Boosting</a:t>
            </a:r>
            <a:r>
              <a:rPr lang="en-IN" sz="1800" dirty="0">
                <a:effectLst/>
                <a:latin typeface="Arial" panose="020B0604020202020204" pitchFamily="34" charset="0"/>
                <a:ea typeface="Calibri" panose="020F0502020204030204" pitchFamily="34" charset="0"/>
                <a:cs typeface="Times New Roman" panose="02020603050405020304" pitchFamily="18"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3508710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AD75A-9861-401A-A809-9E53734DB7D6}"/>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1BF0529C-830A-439D-B875-69A6DB33DE14}"/>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Smote Technique was used to balance out the classes in the Label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xmlns="" id="{41DBF55B-51C2-45D5-9871-F6AD76EF90F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77669" y="2869786"/>
            <a:ext cx="5047615" cy="670560"/>
          </a:xfrm>
          <a:prstGeom prst="rect">
            <a:avLst/>
          </a:prstGeom>
        </p:spPr>
      </p:pic>
    </p:spTree>
    <p:extLst>
      <p:ext uri="{BB962C8B-B14F-4D97-AF65-F5344CB8AC3E}">
        <p14:creationId xmlns:p14="http://schemas.microsoft.com/office/powerpoint/2010/main" xmlns="" val="2650779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74071F-565E-4145-8C01-92B0EA4BE2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8A83E64A-69BD-4FA6-A34A-5C71E284128B}"/>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Business Problem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Framing</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website has a forum for writing technical reviews of products and consists of repository of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An application to predict the rating by seeing the review is required to be built</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a:t>
            </a: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 user’s rating based on input review is required to be made.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106303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E33B85E-B53A-4D1F-822B-B0BBAE2F7DC3}"/>
              </a:ext>
            </a:extLst>
          </p:cNvPr>
          <p:cNvSpPr txBox="1"/>
          <p:nvPr/>
        </p:nvSpPr>
        <p:spPr>
          <a:xfrm>
            <a:off x="3047223" y="2234415"/>
            <a:ext cx="6097554" cy="373757"/>
          </a:xfrm>
          <a:prstGeom prst="rect">
            <a:avLst/>
          </a:prstGeom>
          <a:noFill/>
        </p:spPr>
        <p:txBody>
          <a:bodyPr wrap="square">
            <a:spAutoFit/>
          </a:bodyPr>
          <a:lstStyle/>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Best Random state was found to be 35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21339A6A-A58E-4070-B26D-EF4DBE3F8AF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51747" y="2680841"/>
            <a:ext cx="5731510" cy="1813560"/>
          </a:xfrm>
          <a:prstGeom prst="rect">
            <a:avLst/>
          </a:prstGeom>
        </p:spPr>
      </p:pic>
      <p:pic>
        <p:nvPicPr>
          <p:cNvPr id="7" name="Picture 6">
            <a:extLst>
              <a:ext uri="{FF2B5EF4-FFF2-40B4-BE49-F238E27FC236}">
                <a16:creationId xmlns:a16="http://schemas.microsoft.com/office/drawing/2014/main" xmlns="" id="{37216F60-786C-483A-9AAD-0496D07DDC1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651747" y="4871253"/>
            <a:ext cx="5731510" cy="269240"/>
          </a:xfrm>
          <a:prstGeom prst="rect">
            <a:avLst/>
          </a:prstGeom>
        </p:spPr>
      </p:pic>
      <p:sp>
        <p:nvSpPr>
          <p:cNvPr id="8" name="Title 1">
            <a:extLst>
              <a:ext uri="{FF2B5EF4-FFF2-40B4-BE49-F238E27FC236}">
                <a16:creationId xmlns:a16="http://schemas.microsoft.com/office/drawing/2014/main" xmlns="" id="{8348A691-8494-4DE0-9DFD-13D530A02A58}"/>
              </a:ext>
            </a:extLst>
          </p:cNvPr>
          <p:cNvSpPr>
            <a:spLocks noGrp="1"/>
          </p:cNvSpPr>
          <p:nvPr>
            <p:ph type="title"/>
          </p:nvPr>
        </p:nvSpPr>
        <p:spPr/>
        <p:txBody>
          <a:bodyPr/>
          <a:lstStyle/>
          <a:p>
            <a:r>
              <a:rPr lang="en-IN" dirty="0"/>
              <a:t>Train-Test Split</a:t>
            </a:r>
          </a:p>
        </p:txBody>
      </p:sp>
    </p:spTree>
    <p:extLst>
      <p:ext uri="{BB962C8B-B14F-4D97-AF65-F5344CB8AC3E}">
        <p14:creationId xmlns:p14="http://schemas.microsoft.com/office/powerpoint/2010/main" xmlns="" val="21157310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D9A607E-CDE6-4326-B2CC-8D6CC4A6681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23002" y="2335212"/>
            <a:ext cx="4019819" cy="2955245"/>
          </a:xfrm>
          <a:prstGeom prst="rect">
            <a:avLst/>
          </a:prstGeom>
        </p:spPr>
      </p:pic>
      <p:sp>
        <p:nvSpPr>
          <p:cNvPr id="5" name="Title 1">
            <a:extLst>
              <a:ext uri="{FF2B5EF4-FFF2-40B4-BE49-F238E27FC236}">
                <a16:creationId xmlns:a16="http://schemas.microsoft.com/office/drawing/2014/main" xmlns="" id="{736B5C2E-E445-4C05-A8A2-5320CE3FE67D}"/>
              </a:ext>
            </a:extLst>
          </p:cNvPr>
          <p:cNvSpPr>
            <a:spLocks noGrp="1"/>
          </p:cNvSpPr>
          <p:nvPr>
            <p:ph type="title"/>
          </p:nvPr>
        </p:nvSpPr>
        <p:spPr/>
        <p:txBody>
          <a:bodyPr/>
          <a:lstStyle/>
          <a:p>
            <a:r>
              <a:rPr lang="en-IN" dirty="0"/>
              <a:t>Training The Models</a:t>
            </a:r>
          </a:p>
        </p:txBody>
      </p:sp>
    </p:spTree>
    <p:extLst>
      <p:ext uri="{BB962C8B-B14F-4D97-AF65-F5344CB8AC3E}">
        <p14:creationId xmlns:p14="http://schemas.microsoft.com/office/powerpoint/2010/main" xmlns="" val="21567308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2B47AA-864E-4A6C-80C0-6DE4A9DD7DA3}"/>
              </a:ext>
            </a:extLst>
          </p:cNvPr>
          <p:cNvSpPr>
            <a:spLocks noGrp="1"/>
          </p:cNvSpPr>
          <p:nvPr>
            <p:ph type="title"/>
          </p:nvPr>
        </p:nvSpPr>
        <p:spPr>
          <a:xfrm>
            <a:off x="609600" y="573025"/>
            <a:ext cx="10972800" cy="1143000"/>
          </a:xfrm>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xmlns="" id="{134522E5-E5AE-4DB9-996E-85B4AF5D4DFD}"/>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Analyzing Accuracy of The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Models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Classification Report consisting of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Precision,Recall</a:t>
            </a:r>
            <a:r>
              <a:rPr lang="en-IN" sz="1800" dirty="0">
                <a:effectLst/>
                <a:latin typeface="Arial" panose="020B0604020202020204" pitchFamily="34" charset="0"/>
                <a:ea typeface="Calibri" panose="020F0502020204030204" pitchFamily="34" charset="0"/>
                <a:cs typeface="Times New Roman" panose="02020603050405020304" pitchFamily="18" charset="0"/>
              </a:rPr>
              <a:t>, Support and F1- score were the metrics used to evaluate the Model Performance. Precision is defined as the ratio of true positives to the sum of true and false positives. Recall is defined as the ratio of true positives to the sum of true positives and false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negatives.The</a:t>
            </a:r>
            <a:r>
              <a:rPr lang="en-IN" sz="1800" dirty="0">
                <a:effectLst/>
                <a:latin typeface="Arial" panose="020B0604020202020204" pitchFamily="34" charset="0"/>
                <a:ea typeface="Calibri" panose="020F0502020204030204" pitchFamily="34" charset="0"/>
                <a:cs typeface="Times New Roman" panose="02020603050405020304" pitchFamily="18"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141183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72DEAE39-0E0E-4020-BA17-74DA29FBC8D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7944" y="839912"/>
            <a:ext cx="2443646" cy="2630805"/>
          </a:xfrm>
          <a:prstGeom prst="rect">
            <a:avLst/>
          </a:prstGeom>
        </p:spPr>
      </p:pic>
      <p:pic>
        <p:nvPicPr>
          <p:cNvPr id="9" name="Picture 8">
            <a:extLst>
              <a:ext uri="{FF2B5EF4-FFF2-40B4-BE49-F238E27FC236}">
                <a16:creationId xmlns:a16="http://schemas.microsoft.com/office/drawing/2014/main" xmlns="" id="{11C17C5D-F631-46CD-9D9B-1AB3A541C6B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49690" y="827879"/>
            <a:ext cx="2478287" cy="2675889"/>
          </a:xfrm>
          <a:prstGeom prst="rect">
            <a:avLst/>
          </a:prstGeom>
        </p:spPr>
      </p:pic>
      <p:pic>
        <p:nvPicPr>
          <p:cNvPr id="10" name="Picture 9">
            <a:extLst>
              <a:ext uri="{FF2B5EF4-FFF2-40B4-BE49-F238E27FC236}">
                <a16:creationId xmlns:a16="http://schemas.microsoft.com/office/drawing/2014/main" xmlns="" id="{69B30C3C-42F1-4B14-9323-9BE0AED55A0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862296" y="815249"/>
            <a:ext cx="2436760" cy="2645150"/>
          </a:xfrm>
          <a:prstGeom prst="rect">
            <a:avLst/>
          </a:prstGeom>
        </p:spPr>
      </p:pic>
      <p:pic>
        <p:nvPicPr>
          <p:cNvPr id="11" name="Picture 10">
            <a:extLst>
              <a:ext uri="{FF2B5EF4-FFF2-40B4-BE49-F238E27FC236}">
                <a16:creationId xmlns:a16="http://schemas.microsoft.com/office/drawing/2014/main" xmlns="" id="{48A3F55D-FF6D-4A7A-9534-9B4A06253C4E}"/>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450991" y="793215"/>
            <a:ext cx="2311236" cy="2700234"/>
          </a:xfrm>
          <a:prstGeom prst="rect">
            <a:avLst/>
          </a:prstGeom>
        </p:spPr>
      </p:pic>
      <p:pic>
        <p:nvPicPr>
          <p:cNvPr id="12" name="Picture 11">
            <a:extLst>
              <a:ext uri="{FF2B5EF4-FFF2-40B4-BE49-F238E27FC236}">
                <a16:creationId xmlns:a16="http://schemas.microsoft.com/office/drawing/2014/main" xmlns="" id="{18A3EE14-3CEF-4723-9A79-64CBCE0E6E0D}"/>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38962" y="3587299"/>
            <a:ext cx="2673094" cy="2713355"/>
          </a:xfrm>
          <a:prstGeom prst="rect">
            <a:avLst/>
          </a:prstGeom>
        </p:spPr>
      </p:pic>
      <p:pic>
        <p:nvPicPr>
          <p:cNvPr id="13" name="Picture 12">
            <a:extLst>
              <a:ext uri="{FF2B5EF4-FFF2-40B4-BE49-F238E27FC236}">
                <a16:creationId xmlns:a16="http://schemas.microsoft.com/office/drawing/2014/main" xmlns="" id="{D1AAE939-7638-4B91-88D6-6BDDE42E2D96}"/>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3525170" y="3609332"/>
            <a:ext cx="2562067" cy="2713355"/>
          </a:xfrm>
          <a:prstGeom prst="rect">
            <a:avLst/>
          </a:prstGeom>
        </p:spPr>
      </p:pic>
      <p:pic>
        <p:nvPicPr>
          <p:cNvPr id="14" name="Picture 13">
            <a:extLst>
              <a:ext uri="{FF2B5EF4-FFF2-40B4-BE49-F238E27FC236}">
                <a16:creationId xmlns:a16="http://schemas.microsoft.com/office/drawing/2014/main" xmlns="" id="{3582DD43-B020-47C8-BC0D-4E33D74E0FE1}"/>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6361831" y="3598315"/>
            <a:ext cx="2664356" cy="2789707"/>
          </a:xfrm>
          <a:prstGeom prst="rect">
            <a:avLst/>
          </a:prstGeom>
        </p:spPr>
      </p:pic>
    </p:spTree>
    <p:extLst>
      <p:ext uri="{BB962C8B-B14F-4D97-AF65-F5344CB8AC3E}">
        <p14:creationId xmlns:p14="http://schemas.microsoft.com/office/powerpoint/2010/main" xmlns="" val="3486590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853E1B-504B-422E-B675-40EC7D7067C1}"/>
              </a:ext>
            </a:extLst>
          </p:cNvPr>
          <p:cNvSpPr>
            <a:spLocks noGrp="1"/>
          </p:cNvSpPr>
          <p:nvPr>
            <p:ph type="title"/>
          </p:nvPr>
        </p:nvSpPr>
        <p:spPr>
          <a:xfrm>
            <a:off x="565533" y="495907"/>
            <a:ext cx="10972800" cy="1143000"/>
          </a:xfrm>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xmlns="" id="{94D3D726-16B3-4D99-96AE-5B7B0256A9DA}"/>
              </a:ext>
            </a:extLst>
          </p:cNvPr>
          <p:cNvSpPr>
            <a:spLocks noGrp="1"/>
          </p:cNvSpPr>
          <p:nvPr>
            <p:ph idx="1"/>
          </p:nvPr>
        </p:nvSpPr>
        <p:spPr/>
        <p:txBody>
          <a:bodyPr/>
          <a:lstStyle/>
          <a:p>
            <a:r>
              <a:rPr lang="en-IN" sz="2000" b="1" dirty="0">
                <a:effectLst/>
                <a:latin typeface="Arial" panose="020B0604020202020204" pitchFamily="34" charset="0"/>
                <a:ea typeface="Calibri" panose="020F0502020204030204" pitchFamily="34" charset="0"/>
                <a:cs typeface="Times New Roman" panose="02020603050405020304" pitchFamily="18" charset="0"/>
              </a:rPr>
              <a:t>Model Cross </a:t>
            </a:r>
            <a:r>
              <a:rPr lang="en-IN" sz="2000" b="1" dirty="0" smtClean="0">
                <a:effectLst/>
                <a:latin typeface="Arial" panose="020B0604020202020204" pitchFamily="34" charset="0"/>
                <a:ea typeface="Calibri" panose="020F0502020204030204" pitchFamily="34" charset="0"/>
                <a:cs typeface="Times New Roman" panose="02020603050405020304" pitchFamily="18" charset="0"/>
              </a:rPr>
              <a:t>Validation</a:t>
            </a: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18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5522260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F1388A2-C720-49F5-B977-3EE58ED3227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76946" y="1709893"/>
            <a:ext cx="3902678" cy="4812093"/>
          </a:xfrm>
          <a:prstGeom prst="rect">
            <a:avLst/>
          </a:prstGeom>
        </p:spPr>
      </p:pic>
      <p:pic>
        <p:nvPicPr>
          <p:cNvPr id="7" name="Picture 6">
            <a:extLst>
              <a:ext uri="{FF2B5EF4-FFF2-40B4-BE49-F238E27FC236}">
                <a16:creationId xmlns:a16="http://schemas.microsoft.com/office/drawing/2014/main" xmlns="" id="{359AA2F7-033C-4C2B-B6DC-4613DFF07F3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285388" y="1745991"/>
            <a:ext cx="4056915" cy="2087879"/>
          </a:xfrm>
          <a:prstGeom prst="rect">
            <a:avLst/>
          </a:prstGeom>
        </p:spPr>
      </p:pic>
    </p:spTree>
    <p:extLst>
      <p:ext uri="{BB962C8B-B14F-4D97-AF65-F5344CB8AC3E}">
        <p14:creationId xmlns:p14="http://schemas.microsoft.com/office/powerpoint/2010/main" xmlns="" val="30321403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33217A-3AB1-4F6F-A744-026BD92BC61D}"/>
              </a:ext>
            </a:extLst>
          </p:cNvPr>
          <p:cNvSpPr>
            <a:spLocks noGrp="1"/>
          </p:cNvSpPr>
          <p:nvPr>
            <p:ph type="title"/>
          </p:nvPr>
        </p:nvSpPr>
        <p:spPr>
          <a:xfrm>
            <a:off x="620617" y="760164"/>
            <a:ext cx="10972800" cy="1090670"/>
          </a:xfrm>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xmlns="" id="{1743FF27-B20D-4560-8FE9-11FBCC9E5389}"/>
              </a:ext>
            </a:extLst>
          </p:cNvPr>
          <p:cNvSpPr>
            <a:spLocks noGrp="1"/>
          </p:cNvSpPr>
          <p:nvPr>
            <p:ph idx="1"/>
          </p:nvPr>
        </p:nvSpPr>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Scores</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score is used to summarize the trade-off between the true positive rate and false positive rate for a predictive model using different probability thresholds. The AUC value lies between 0.5 to 1 where 0.5 denotes a bad classifier and 1 denotes an excellent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3935034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F248398-56DA-4438-BB70-42FCCCECED6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22090" y="1579916"/>
            <a:ext cx="3193221" cy="5009080"/>
          </a:xfrm>
          <a:prstGeom prst="rect">
            <a:avLst/>
          </a:prstGeom>
        </p:spPr>
      </p:pic>
    </p:spTree>
    <p:extLst>
      <p:ext uri="{BB962C8B-B14F-4D97-AF65-F5344CB8AC3E}">
        <p14:creationId xmlns:p14="http://schemas.microsoft.com/office/powerpoint/2010/main" xmlns="" val="799047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A235B-DC55-4B6E-9EF1-163EE4CBEA1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5D193EB7-5D11-4B1D-AED8-C277ABF1D0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curves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AUC-ROC curve helps us visualize how well our machine learning classifier is performing. ROC curves are appropriate when the observations are balanced between each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3691971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3348F38-283E-40CE-853C-D10D17920AB2}"/>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166151" y="2025416"/>
            <a:ext cx="3186260" cy="2248004"/>
          </a:xfrm>
          <a:prstGeom prst="rect">
            <a:avLst/>
          </a:prstGeom>
          <a:noFill/>
          <a:ln>
            <a:noFill/>
          </a:ln>
        </p:spPr>
      </p:pic>
      <p:sp>
        <p:nvSpPr>
          <p:cNvPr id="5" name="TextBox 4">
            <a:extLst>
              <a:ext uri="{FF2B5EF4-FFF2-40B4-BE49-F238E27FC236}">
                <a16:creationId xmlns:a16="http://schemas.microsoft.com/office/drawing/2014/main" xmlns="" id="{2C43DA5F-3F95-4CDF-93B3-F70F7C60751E}"/>
              </a:ext>
            </a:extLst>
          </p:cNvPr>
          <p:cNvSpPr txBox="1"/>
          <p:nvPr/>
        </p:nvSpPr>
        <p:spPr>
          <a:xfrm>
            <a:off x="1303634" y="4273420"/>
            <a:ext cx="2904472" cy="646331"/>
          </a:xfrm>
          <a:prstGeom prst="rect">
            <a:avLst/>
          </a:prstGeom>
          <a:noFill/>
        </p:spPr>
        <p:txBody>
          <a:bodyPr wrap="square">
            <a:spAutoFit/>
          </a:bodyPr>
          <a:lstStyle/>
          <a:p>
            <a:pPr>
              <a:spcAft>
                <a:spcPts val="1000"/>
              </a:spcAf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Figure 1Logistic Regression ROC Curves</a:t>
            </a:r>
          </a:p>
        </p:txBody>
      </p:sp>
      <p:pic>
        <p:nvPicPr>
          <p:cNvPr id="6" name="Picture 5">
            <a:extLst>
              <a:ext uri="{FF2B5EF4-FFF2-40B4-BE49-F238E27FC236}">
                <a16:creationId xmlns:a16="http://schemas.microsoft.com/office/drawing/2014/main" xmlns="" id="{8DF421BC-E07E-49F0-AA89-D7506DAD726A}"/>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4544047" y="2025416"/>
            <a:ext cx="3186260" cy="2247918"/>
          </a:xfrm>
          <a:prstGeom prst="rect">
            <a:avLst/>
          </a:prstGeom>
          <a:noFill/>
          <a:ln>
            <a:noFill/>
          </a:ln>
        </p:spPr>
      </p:pic>
      <p:sp>
        <p:nvSpPr>
          <p:cNvPr id="8" name="TextBox 7">
            <a:extLst>
              <a:ext uri="{FF2B5EF4-FFF2-40B4-BE49-F238E27FC236}">
                <a16:creationId xmlns:a16="http://schemas.microsoft.com/office/drawing/2014/main" xmlns="" id="{D04D5503-0F14-4846-988E-6E519D689DFD}"/>
              </a:ext>
            </a:extLst>
          </p:cNvPr>
          <p:cNvSpPr txBox="1"/>
          <p:nvPr/>
        </p:nvSpPr>
        <p:spPr>
          <a:xfrm>
            <a:off x="4544047" y="4273334"/>
            <a:ext cx="3186260" cy="646331"/>
          </a:xfrm>
          <a:prstGeom prst="rect">
            <a:avLst/>
          </a:prstGeom>
          <a:noFill/>
        </p:spPr>
        <p:txBody>
          <a:bodyPr wrap="square">
            <a:spAutoFit/>
          </a:bodyPr>
          <a:lstStyle/>
          <a:p>
            <a:pPr>
              <a:spcAft>
                <a:spcPts val="1000"/>
              </a:spcAf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Figure 2 Random Forest Classifier ROC Curves</a:t>
            </a:r>
          </a:p>
        </p:txBody>
      </p:sp>
      <p:pic>
        <p:nvPicPr>
          <p:cNvPr id="9" name="Picture 8">
            <a:extLst>
              <a:ext uri="{FF2B5EF4-FFF2-40B4-BE49-F238E27FC236}">
                <a16:creationId xmlns:a16="http://schemas.microsoft.com/office/drawing/2014/main" xmlns="" id="{E75A2ED3-E7B1-493E-AF0C-D1AA070139AA}"/>
              </a:ext>
            </a:extLst>
          </p:cNvPr>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7730307" y="2020750"/>
            <a:ext cx="3185441" cy="2247917"/>
          </a:xfrm>
          <a:prstGeom prst="rect">
            <a:avLst/>
          </a:prstGeom>
          <a:noFill/>
          <a:ln>
            <a:noFill/>
          </a:ln>
        </p:spPr>
      </p:pic>
      <p:sp>
        <p:nvSpPr>
          <p:cNvPr id="11" name="TextBox 10">
            <a:extLst>
              <a:ext uri="{FF2B5EF4-FFF2-40B4-BE49-F238E27FC236}">
                <a16:creationId xmlns:a16="http://schemas.microsoft.com/office/drawing/2014/main" xmlns="" id="{CA0C1D0A-820B-4B63-A33D-05C11381AB3C}"/>
              </a:ext>
            </a:extLst>
          </p:cNvPr>
          <p:cNvSpPr txBox="1"/>
          <p:nvPr/>
        </p:nvSpPr>
        <p:spPr>
          <a:xfrm>
            <a:off x="7839589" y="4227167"/>
            <a:ext cx="3076159" cy="646331"/>
          </a:xfrm>
          <a:prstGeom prst="rect">
            <a:avLst/>
          </a:prstGeom>
          <a:noFill/>
        </p:spPr>
        <p:txBody>
          <a:bodyPr wrap="square">
            <a:spAutoFit/>
          </a:bodyPr>
          <a:lstStyle/>
          <a:p>
            <a:pPr>
              <a:spcAft>
                <a:spcPts val="1000"/>
              </a:spcAf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Figure 3 Ada Boost Classifier ROC Curve</a:t>
            </a:r>
          </a:p>
        </p:txBody>
      </p:sp>
    </p:spTree>
    <p:extLst>
      <p:ext uri="{BB962C8B-B14F-4D97-AF65-F5344CB8AC3E}">
        <p14:creationId xmlns:p14="http://schemas.microsoft.com/office/powerpoint/2010/main" xmlns="" val="3630878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9CBDB6-5BCA-4F44-94DE-CD8221F470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A77B3E69-41B0-4D37-9065-ECC0283DFA82}"/>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Problem</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Predictive modelling, Classification algorithms are some of the machine learning techniques used along with the various libraries of the NLTK suite for Classification of comments. Using NLTK tools, the frequencies of malignant words occurring in textual data were estimated and given appropriate weightage, whilst filtering out words, and other noise which do not have any impact on the semantics of the comments and reducing the words to their base lemmas for efficient processing and accurate classification of the comments.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7127026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7DFEE4A7-55C7-4B27-AFB0-BE9A6A11DC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xmlns="" id="{3E4E1D60-2431-43FD-9357-FFBC28E7AB5E}"/>
              </a:ext>
            </a:extLst>
          </p:cNvPr>
          <p:cNvSpPr>
            <a:spLocks noChangeArrowheads="1"/>
          </p:cNvSpPr>
          <p:nvPr/>
        </p:nvSpPr>
        <p:spPr bwMode="auto">
          <a:xfrm>
            <a:off x="5865391" y="289249"/>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xmlns="" id="{C5D5BC5C-D999-413F-8F81-894D1F22381C}"/>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021195" y="2114846"/>
            <a:ext cx="3578779" cy="2525247"/>
          </a:xfrm>
          <a:prstGeom prst="rect">
            <a:avLst/>
          </a:prstGeom>
          <a:noFill/>
          <a:ln>
            <a:noFill/>
          </a:ln>
        </p:spPr>
      </p:pic>
      <p:sp>
        <p:nvSpPr>
          <p:cNvPr id="10" name="TextBox 9">
            <a:extLst>
              <a:ext uri="{FF2B5EF4-FFF2-40B4-BE49-F238E27FC236}">
                <a16:creationId xmlns:a16="http://schemas.microsoft.com/office/drawing/2014/main" xmlns="" id="{E8E0F67D-C56A-4052-A0BA-6FEA7A89E5BF}"/>
              </a:ext>
            </a:extLst>
          </p:cNvPr>
          <p:cNvSpPr txBox="1"/>
          <p:nvPr/>
        </p:nvSpPr>
        <p:spPr>
          <a:xfrm>
            <a:off x="1351757" y="4640092"/>
            <a:ext cx="2967324" cy="646331"/>
          </a:xfrm>
          <a:prstGeom prst="rect">
            <a:avLst/>
          </a:prstGeom>
          <a:noFill/>
        </p:spPr>
        <p:txBody>
          <a:bodyPr wrap="square">
            <a:spAutoFit/>
          </a:bodyPr>
          <a:lstStyle/>
          <a:p>
            <a:pPr>
              <a:spcAft>
                <a:spcPts val="1000"/>
              </a:spcAf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Figure 4 </a:t>
            </a:r>
            <a:r>
              <a:rPr lang="en-IN" sz="1800" i="1" dirty="0" err="1">
                <a:effectLst/>
                <a:latin typeface="Calibri" panose="020F0502020204030204" pitchFamily="34" charset="0"/>
                <a:ea typeface="Calibri" panose="020F0502020204030204" pitchFamily="34" charset="0"/>
                <a:cs typeface="Times New Roman" panose="02020603050405020304" pitchFamily="18" charset="0"/>
              </a:rPr>
              <a:t>Xgb</a:t>
            </a:r>
            <a:r>
              <a:rPr lang="en-IN" sz="1800" i="1" dirty="0">
                <a:effectLst/>
                <a:latin typeface="Calibri" panose="020F0502020204030204" pitchFamily="34" charset="0"/>
                <a:ea typeface="Calibri" panose="020F0502020204030204" pitchFamily="34" charset="0"/>
                <a:cs typeface="Times New Roman" panose="02020603050405020304" pitchFamily="18" charset="0"/>
              </a:rPr>
              <a:t> Classifier ROC Curve</a:t>
            </a:r>
          </a:p>
        </p:txBody>
      </p:sp>
      <p:pic>
        <p:nvPicPr>
          <p:cNvPr id="11" name="Picture 10">
            <a:extLst>
              <a:ext uri="{FF2B5EF4-FFF2-40B4-BE49-F238E27FC236}">
                <a16:creationId xmlns:a16="http://schemas.microsoft.com/office/drawing/2014/main" xmlns="" id="{46725629-8D0C-44C7-8CB1-2449111FBB92}"/>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4512424" y="2114846"/>
            <a:ext cx="3578793" cy="2525246"/>
          </a:xfrm>
          <a:prstGeom prst="rect">
            <a:avLst/>
          </a:prstGeom>
          <a:noFill/>
          <a:ln>
            <a:noFill/>
          </a:ln>
        </p:spPr>
      </p:pic>
      <p:sp>
        <p:nvSpPr>
          <p:cNvPr id="13" name="TextBox 12">
            <a:extLst>
              <a:ext uri="{FF2B5EF4-FFF2-40B4-BE49-F238E27FC236}">
                <a16:creationId xmlns:a16="http://schemas.microsoft.com/office/drawing/2014/main" xmlns="" id="{F48C4FFD-03D5-4DC7-B918-22EDE1D03EA8}"/>
              </a:ext>
            </a:extLst>
          </p:cNvPr>
          <p:cNvSpPr txBox="1"/>
          <p:nvPr/>
        </p:nvSpPr>
        <p:spPr>
          <a:xfrm>
            <a:off x="4930536" y="4640092"/>
            <a:ext cx="3160667" cy="646331"/>
          </a:xfrm>
          <a:prstGeom prst="rect">
            <a:avLst/>
          </a:prstGeom>
          <a:noFill/>
        </p:spPr>
        <p:txBody>
          <a:bodyPr wrap="square">
            <a:spAutoFit/>
          </a:bodyPr>
          <a:lstStyle/>
          <a:p>
            <a:pPr>
              <a:spcAft>
                <a:spcPts val="1000"/>
              </a:spcAf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Figure 5 Multinomial Naive Bayes ROC Curves</a:t>
            </a:r>
          </a:p>
        </p:txBody>
      </p:sp>
      <p:pic>
        <p:nvPicPr>
          <p:cNvPr id="14" name="Picture 13">
            <a:extLst>
              <a:ext uri="{FF2B5EF4-FFF2-40B4-BE49-F238E27FC236}">
                <a16:creationId xmlns:a16="http://schemas.microsoft.com/office/drawing/2014/main" xmlns="" id="{9F4A86A7-D8C8-4EB2-969B-3B776ADE566E}"/>
              </a:ext>
            </a:extLst>
          </p:cNvPr>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8091203" y="2114844"/>
            <a:ext cx="3579346" cy="2525245"/>
          </a:xfrm>
          <a:prstGeom prst="rect">
            <a:avLst/>
          </a:prstGeom>
          <a:noFill/>
          <a:ln>
            <a:noFill/>
          </a:ln>
        </p:spPr>
      </p:pic>
      <p:sp>
        <p:nvSpPr>
          <p:cNvPr id="16" name="TextBox 15">
            <a:extLst>
              <a:ext uri="{FF2B5EF4-FFF2-40B4-BE49-F238E27FC236}">
                <a16:creationId xmlns:a16="http://schemas.microsoft.com/office/drawing/2014/main" xmlns="" id="{BA26A58A-C6F8-4E66-B45C-C5577FF86EE8}"/>
              </a:ext>
            </a:extLst>
          </p:cNvPr>
          <p:cNvSpPr txBox="1"/>
          <p:nvPr/>
        </p:nvSpPr>
        <p:spPr>
          <a:xfrm>
            <a:off x="8421765" y="4640089"/>
            <a:ext cx="3578779" cy="646331"/>
          </a:xfrm>
          <a:prstGeom prst="rect">
            <a:avLst/>
          </a:prstGeom>
          <a:noFill/>
        </p:spPr>
        <p:txBody>
          <a:bodyPr wrap="square">
            <a:spAutoFit/>
          </a:bodyPr>
          <a:lstStyle/>
          <a:p>
            <a:pPr>
              <a:spcAft>
                <a:spcPts val="1000"/>
              </a:spcAf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Figure 6 Complement Naive Bayes ROC Curves</a:t>
            </a:r>
          </a:p>
        </p:txBody>
      </p:sp>
    </p:spTree>
    <p:extLst>
      <p:ext uri="{BB962C8B-B14F-4D97-AF65-F5344CB8AC3E}">
        <p14:creationId xmlns:p14="http://schemas.microsoft.com/office/powerpoint/2010/main" xmlns="" val="659973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454F8F-1A03-44D7-B2A2-5D6146FDF6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B2D7553-8314-4F28-93D3-F2B1F4846B70}"/>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Interpretation of the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Results</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Based on comparing the above graphs,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roc_auc_scores,Precision</a:t>
            </a:r>
            <a:r>
              <a:rPr lang="en-IN" sz="1800" dirty="0">
                <a:effectLst/>
                <a:latin typeface="Arial" panose="020B0604020202020204" pitchFamily="34" charset="0"/>
                <a:ea typeface="Calibri" panose="020F0502020204030204" pitchFamily="34" charset="0"/>
                <a:cs typeface="Times New Roman" panose="02020603050405020304" pitchFamily="18" charset="0"/>
              </a:rPr>
              <a:t>, Recall, Accuracy Scores with Cross validation scores, it is determined that Random Forest Classifier is the best models for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34723051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4660D2-E43C-4AED-B7A1-D542A0F776BC}"/>
              </a:ext>
            </a:extLst>
          </p:cNvPr>
          <p:cNvSpPr>
            <a:spLocks noGrp="1"/>
          </p:cNvSpPr>
          <p:nvPr>
            <p:ph idx="1"/>
          </p:nvPr>
        </p:nvSpPr>
        <p:spPr>
          <a:xfrm>
            <a:off x="1077817" y="286438"/>
            <a:ext cx="10058400" cy="1222872"/>
          </a:xfrm>
        </p:spPr>
        <p:txBody>
          <a:bodyPr>
            <a:normAutofit lnSpcReduction="10000"/>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Hyper Parameter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Tuning</a:t>
            </a:r>
          </a:p>
          <a:p>
            <a:pPr>
              <a:lnSpc>
                <a:spcPct val="107000"/>
              </a:lnSpc>
              <a:spcAft>
                <a:spcPts val="800"/>
              </a:spcAft>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Classifier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xmlns="" id="{428F7541-15FE-43AF-9D4E-5FCBE88EF6A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67220" y="1676486"/>
            <a:ext cx="4989073" cy="4525891"/>
          </a:xfrm>
          <a:prstGeom prst="rect">
            <a:avLst/>
          </a:prstGeom>
        </p:spPr>
      </p:pic>
    </p:spTree>
    <p:extLst>
      <p:ext uri="{BB962C8B-B14F-4D97-AF65-F5344CB8AC3E}">
        <p14:creationId xmlns:p14="http://schemas.microsoft.com/office/powerpoint/2010/main" xmlns="" val="20886298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18161646-791D-441A-90CE-AAE77A37BBFA}"/>
              </a:ext>
            </a:extLst>
          </p:cNvPr>
          <p:cNvSpPr txBox="1"/>
          <p:nvPr/>
        </p:nvSpPr>
        <p:spPr>
          <a:xfrm>
            <a:off x="744116" y="2146650"/>
            <a:ext cx="10527263" cy="966483"/>
          </a:xfrm>
          <a:prstGeom prst="rect">
            <a:avLst/>
          </a:prstGeom>
          <a:noFill/>
        </p:spPr>
        <p:txBody>
          <a:bodyPr wrap="square">
            <a:spAutoFit/>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Based on the input parameter values and after fitting the train datasets The Random Forest Classifier model was further tuned based on the parameter values yielded 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The Random Forest Regressor model displayed an accuracy of 70.59%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5471586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07FF-AFED-4B2B-BB53-FD225E2EA4A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xmlns="" id="{EDBB6FAD-3CA3-4973-9112-9BDA3AF9CEF9}"/>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Key Findings and Conclusions of the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Study</a:t>
            </a:r>
          </a:p>
          <a:p>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final model performed with 70.59% accuracy, Recall score of 0.81 for ratings 1.0 and 2.0, 0.75 for 3.0 rating score, 0.70 for 4.0 rating score and 0.69 for 5.0 rating score, which means that the model is optimized better to predict ratings for bad reviews and average reviews.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4115138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F32D02-8253-48F5-BA7F-59116B0FAA9D}"/>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xmlns="" id="{0AFAAD39-D8E0-4DBD-B4E8-6DCD6C18330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Science</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Data cleaning was a very important step in removing null values from the dataset. </a:t>
            </a:r>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Visualising data helped identify class composition of label column and the most frequently occurring words in reviews corresponding to each of the rating scores</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various data pre-processing and feature engineering steps in the project lent cognizance to various efficient methods for processing textual data. The NLTK suite is very useful in pre-processing text-based data and building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29214312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0A81FC-DBBD-4803-8771-1BD26360CA7E}"/>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xmlns="" id="{347A78D3-DE34-47BD-AF18-41EA6113E7F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Work</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small dataset to work with posed a challenge in building highly accurate models. By training the models on more diverse data sets, longer comments, and a more balanced dataset, more accurate and efficient classification models can be built.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32590194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ownloads\66.jfif"/>
          <p:cNvPicPr>
            <a:picLocks noChangeAspect="1" noChangeArrowheads="1"/>
          </p:cNvPicPr>
          <p:nvPr/>
        </p:nvPicPr>
        <p:blipFill>
          <a:blip r:embed="rId2"/>
          <a:srcRect/>
          <a:stretch>
            <a:fillRect/>
          </a:stretch>
        </p:blipFill>
        <p:spPr bwMode="auto">
          <a:xfrm>
            <a:off x="7450650" y="1630498"/>
            <a:ext cx="2574699" cy="925416"/>
          </a:xfrm>
          <a:prstGeom prst="rect">
            <a:avLst/>
          </a:prstGeom>
          <a:noFill/>
        </p:spPr>
      </p:pic>
      <p:sp>
        <p:nvSpPr>
          <p:cNvPr id="3" name="Title 2"/>
          <p:cNvSpPr>
            <a:spLocks noGrp="1"/>
          </p:cNvSpPr>
          <p:nvPr>
            <p:ph type="title"/>
          </p:nvPr>
        </p:nvSpPr>
        <p:spPr>
          <a:xfrm>
            <a:off x="616944" y="1509141"/>
            <a:ext cx="6679894" cy="1143000"/>
          </a:xfrm>
        </p:spPr>
        <p:txBody>
          <a:bodyPr>
            <a:noAutofit/>
          </a:bodyPr>
          <a:lstStyle/>
          <a:p>
            <a:r>
              <a:rPr lang="en-IN" sz="8000" dirty="0" smtClean="0"/>
              <a:t>THANK  YOU</a:t>
            </a:r>
            <a:endParaRPr lang="en-US" sz="8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1BC359-0890-4D1B-B84E-5784B468277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6B1A2DCC-4748-404D-909B-341C6B9F4353}"/>
              </a:ext>
            </a:extLst>
          </p:cNvPr>
          <p:cNvSpPr>
            <a:spLocks noGrp="1"/>
          </p:cNvSpPr>
          <p:nvPr>
            <p:ph idx="1"/>
          </p:nvPr>
        </p:nvSpPr>
        <p:spPr/>
        <p:txBody>
          <a:bodyPr>
            <a:normAutofit fontScale="92500" lnSpcReduction="1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Review of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Literature</a:t>
            </a:r>
          </a:p>
          <a:p>
            <a:endParaRPr lang="en-IN" sz="1800" b="1" dirty="0" smtClean="0">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Research paper titled: “Review-Based Rating Prediction” by Tal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Hadad</a:t>
            </a:r>
            <a:r>
              <a:rPr lang="en-IN" sz="1800" dirty="0">
                <a:effectLst/>
                <a:latin typeface="Arial" panose="020B0604020202020204" pitchFamily="34" charset="0"/>
                <a:ea typeface="Calibri" panose="020F0502020204030204" pitchFamily="34" charset="0"/>
                <a:cs typeface="Times New Roman" panose="02020603050405020304" pitchFamily="18" charset="0"/>
              </a:rPr>
              <a:t> was reviewed and studied to gain insights into the importance of contextual information of user sentiments in determining the rating of products, the role of natural language processing tools and techniques in identifying the user sentiments towards various products based on their reviews and ratings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It is learnt that Contextual information about a user’s opinion of a product can be explicit or implicit and can be inferred in different ways such as user score ratings and textual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user may express in his review(s), their satisfaction / dissatisfaction with a product, based on its quality , features performance, and monetary worth and they may then give the product a rating score based on their opinion of it. These reviews have contextual data based on users’ experiences with the products and their opinions of them. The user ratings have a strong correlation with the contextual data carried in their reviews. Thus comparing the similarity in the reviews with the similarity in the scores based on those reviews can be a basis for predicting user ratings based on the context, inference and semantics of their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1271382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A81FD-7B25-4700-8A3C-7FDE78FDF28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3CAC586F-9B5A-467B-9BD5-CD637EC0D37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Motivation for the Problem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Undertaken</a:t>
            </a:r>
          </a:p>
          <a:p>
            <a:endParaRPr lang="en-IN" sz="1800" b="1" dirty="0" smtClean="0">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Ratings are an important metric in e-commerce application to determine a product’s quality, consumer demand, worth and profitability. The sentiment of a user towards a product is reflected in their rating score and their review of the product. This helps determine how the product is perceived by the consumers and in turn gives an idea about the acceptance of the product by the consumers. There is a strong positive correlation between the rating of a product and its consumer demand. Therefore, it is necessary to build a predictive model which can, with good accuracy predict what rating a user might give a particular product based on the user review. This helps understand user sentiment towards a product and determine the product’s worth and acceptance by consumers.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375241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03FFF-4EFC-4DFF-9326-4B5E0A85252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CBC79C7F-E2F9-4C35-9559-C2DDE399B38D}"/>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1800" b="1" smtClean="0">
                <a:effectLst/>
                <a:latin typeface="Arial" panose="020B0604020202020204" pitchFamily="34" charset="0"/>
                <a:ea typeface="Calibri" panose="020F0502020204030204" pitchFamily="34" charset="0"/>
                <a:cs typeface="Times New Roman" panose="02020603050405020304" pitchFamily="18" charset="0"/>
              </a:rPr>
              <a:t>Modeling </a:t>
            </a:r>
            <a:r>
              <a:rPr lang="en-IN" sz="1800" b="1" dirty="0">
                <a:effectLst/>
                <a:latin typeface="Arial" panose="020B0604020202020204" pitchFamily="34" charset="0"/>
                <a:ea typeface="Calibri" panose="020F0502020204030204" pitchFamily="34" charset="0"/>
                <a:cs typeface="Times New Roman" panose="02020603050405020304" pitchFamily="18" charset="0"/>
              </a:rPr>
              <a:t>of the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Problem</a:t>
            </a:r>
          </a:p>
          <a:p>
            <a:endParaRPr lang="en-IN" sz="1800" b="1" dirty="0" smtClean="0">
              <a:latin typeface="Arial" panose="020B0604020202020204" pitchFamily="34" charset="0"/>
              <a:ea typeface="Calibri" panose="020F0502020204030204" pitchFamily="34" charset="0"/>
              <a:cs typeface="Times New Roman" panose="02020603050405020304" pitchFamily="18" charset="0"/>
            </a:endParaRPr>
          </a:p>
          <a:p>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Various Classification analysis techniques were used to build predictive models to understand the relationships that exist between user review and the corresponding user rating.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user reviews are collected, processed and normalised. Based on the context of the reviews on various items, with similar ratings, prediction of the rating for a given review can be made based on similar reviews which already have corresponding ratings.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In order to predict ratings for user revies, models such as Logistic regression, Random Forest Classifier Boost Classifier, Extreme Gradient Boost Classifier, Multinomial Naïve Bayes Classifier, Complement Naïve Bayes Classifier and Passive Aggressive Classifier were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2458485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FAFC02-D39F-4BD2-A4F9-15CC20C6F994}"/>
              </a:ext>
            </a:extLst>
          </p:cNvPr>
          <p:cNvSpPr>
            <a:spLocks noGrp="1"/>
          </p:cNvSpPr>
          <p:nvPr>
            <p:ph type="title"/>
          </p:nvPr>
        </p:nvSpPr>
        <p:spPr>
          <a:xfrm>
            <a:off x="1703208" y="330506"/>
            <a:ext cx="10058400" cy="1020223"/>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F6E6D80B-464D-43D3-A6BE-74972D1D85A5}"/>
              </a:ext>
            </a:extLst>
          </p:cNvPr>
          <p:cNvSpPr>
            <a:spLocks noGrp="1"/>
          </p:cNvSpPr>
          <p:nvPr>
            <p:ph idx="1"/>
          </p:nvPr>
        </p:nvSpPr>
        <p:spPr/>
        <p:txBody>
          <a:bodyPr/>
          <a:lstStyle/>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probability of message being Malignant, knowing that Message Content has occurred could be calculated. Event of “Message Content” represents the evidence and “Message is Malignant”, the hypothesis to be approved. The theorem runs on the assumption that all predictors/features are independent and the presence of one would not affect the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approach to classify a comment as malignant would depend on training data labelled as various categories of malignant messages and benign messages.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450384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DE2183-E977-442F-8767-B07CE1DE171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26B5A84A-2799-4905-9055-845824E4C32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Sources and their formats</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Dataset was </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scraping </a:t>
            </a:r>
            <a:r>
              <a:rPr lang="en-IN" sz="1800" dirty="0">
                <a:effectLst/>
                <a:latin typeface="Arial" panose="020B0604020202020204" pitchFamily="34" charset="0"/>
                <a:ea typeface="Calibri" panose="020F0502020204030204" pitchFamily="34" charset="0"/>
                <a:cs typeface="Times New Roman" panose="02020603050405020304" pitchFamily="18" charset="0"/>
              </a:rPr>
              <a:t>User review and rating Data </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for </a:t>
            </a:r>
            <a:r>
              <a:rPr lang="en-IN" sz="1800" dirty="0">
                <a:effectLst/>
                <a:latin typeface="Arial" panose="020B0604020202020204" pitchFamily="34" charset="0"/>
                <a:ea typeface="Calibri" panose="020F0502020204030204" pitchFamily="34" charset="0"/>
                <a:cs typeface="Times New Roman" panose="02020603050405020304" pitchFamily="18" charset="0"/>
              </a:rPr>
              <a:t>products from </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https</a:t>
            </a:r>
            <a:r>
              <a:rPr lang="en-IN" sz="1800" dirty="0">
                <a:effectLst/>
                <a:latin typeface="Arial" panose="020B0604020202020204" pitchFamily="34" charset="0"/>
                <a:ea typeface="Calibri" panose="020F0502020204030204" pitchFamily="34" charset="0"/>
                <a:cs typeface="Times New Roman" panose="02020603050405020304" pitchFamily="18" charset="0"/>
              </a:rPr>
              <a:t>://www.flipkart.com/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was converted into a Pandas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IN" sz="1800" dirty="0">
                <a:effectLst/>
                <a:latin typeface="Arial" panose="020B0604020202020204" pitchFamily="34" charset="0"/>
                <a:ea typeface="Calibri" panose="020F0502020204030204" pitchFamily="34" charset="0"/>
                <a:cs typeface="Times New Roman" panose="02020603050405020304" pitchFamily="18" charset="0"/>
              </a:rPr>
              <a:t> under various Comment and Ratings columns and saved as a .csv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xmlns="" val="6172773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Foundry</Template>
  <TotalTime>476</TotalTime>
  <Words>2748</Words>
  <Application>Microsoft Office PowerPoint</Application>
  <PresentationFormat>Custom</PresentationFormat>
  <Paragraphs>177</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Foundry</vt:lpstr>
      <vt:lpstr>Ratings Prediction Project </vt:lpstr>
      <vt:lpstr>ACKNOWLEDGMENT</vt:lpstr>
      <vt:lpstr>INTRODUCTION</vt:lpstr>
      <vt:lpstr>INTRODUCTION</vt:lpstr>
      <vt:lpstr>INTRODUCTION</vt:lpstr>
      <vt:lpstr>INTRODUCTION</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Slide 21</vt:lpstr>
      <vt:lpstr>Slide 22</vt:lpstr>
      <vt:lpstr>Slide 23</vt:lpstr>
      <vt:lpstr>Slide 24</vt:lpstr>
      <vt:lpstr> Model/s Development and Evaluation  </vt:lpstr>
      <vt:lpstr> Model/s Development and Evaluation  </vt:lpstr>
      <vt:lpstr> Model/s Development and Evaluation  </vt:lpstr>
      <vt:lpstr> Model/s Development and Evaluation  </vt:lpstr>
      <vt:lpstr>Analytical Problem Framing</vt:lpstr>
      <vt:lpstr>Train-Test Split</vt:lpstr>
      <vt:lpstr>Training The Models</vt:lpstr>
      <vt:lpstr> Model/s Development and Evaluation  </vt:lpstr>
      <vt:lpstr>Slide 33</vt:lpstr>
      <vt:lpstr> Model/s Development and Evaluation  </vt:lpstr>
      <vt:lpstr>Slide 35</vt:lpstr>
      <vt:lpstr> Model/s Development and Evaluation  </vt:lpstr>
      <vt:lpstr>Slide 37</vt:lpstr>
      <vt:lpstr>Slide 38</vt:lpstr>
      <vt:lpstr>Slide 39</vt:lpstr>
      <vt:lpstr>Slide 40</vt:lpstr>
      <vt:lpstr>Slide 41</vt:lpstr>
      <vt:lpstr>Slide 42</vt:lpstr>
      <vt:lpstr>Slide 43</vt:lpstr>
      <vt:lpstr>CONCLUSION </vt:lpstr>
      <vt:lpstr>CONCLUSION </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dc:title>
  <dc:creator>SIDXTER N</dc:creator>
  <cp:lastModifiedBy>Windows User</cp:lastModifiedBy>
  <cp:revision>33</cp:revision>
  <dcterms:created xsi:type="dcterms:W3CDTF">2021-12-10T10:42:10Z</dcterms:created>
  <dcterms:modified xsi:type="dcterms:W3CDTF">2022-03-13T07:34:13Z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