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Lst>
  <p:notesMasterIdLst>
    <p:notesMasterId r:id="rId13"/>
  </p:notesMasterIdLst>
  <p:sldIdLst>
    <p:sldId id="256" r:id="rId2"/>
    <p:sldId id="257" r:id="rId3"/>
    <p:sldId id="258" r:id="rId4"/>
    <p:sldId id="261" r:id="rId5"/>
    <p:sldId id="263" r:id="rId6"/>
    <p:sldId id="265" r:id="rId7"/>
    <p:sldId id="264" r:id="rId8"/>
    <p:sldId id="267" r:id="rId9"/>
    <p:sldId id="268" r:id="rId10"/>
    <p:sldId id="295" r:id="rId11"/>
    <p:sldId id="28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Tw Cen MT" panose="020B0602020104020603"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252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aa6d39ba0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aa6d39ba0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370346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57860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85050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960553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65621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35651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567094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089089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083528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Tree>
    <p:extLst>
      <p:ext uri="{BB962C8B-B14F-4D97-AF65-F5344CB8AC3E}">
        <p14:creationId xmlns:p14="http://schemas.microsoft.com/office/powerpoint/2010/main" val="2140429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1156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830773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119489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4609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713554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62628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41502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520697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432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36351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45743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3">
            <a:alphaModFix amt="8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4/10/2022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776158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Lst>
  <p:transition>
    <p:fade thruBlk="1"/>
  </p:transition>
  <p:hf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www.pngall.com/thank-you-png/download/4045" TargetMode="External"/><Relationship Id="rId5"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518374" y="1534650"/>
            <a:ext cx="810725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kumimoji="0" lang="en-US" b="1" i="0" u="none" strike="noStrike" kern="0" cap="none" spc="0" normalizeH="0" baseline="0" noProof="0" dirty="0">
                <a:ln>
                  <a:noFill/>
                </a:ln>
                <a:solidFill>
                  <a:srgbClr val="012A4A"/>
                </a:solidFill>
                <a:effectLst/>
                <a:uLnTx/>
                <a:uFillTx/>
                <a:latin typeface="Calibri" panose="020F0502020204030204" pitchFamily="34" charset="0"/>
                <a:cs typeface="Calibri" panose="020F0502020204030204" pitchFamily="34" charset="0"/>
                <a:sym typeface="Josefin Sans"/>
              </a:rPr>
              <a:t>Applications of hash table in Merkle</a:t>
            </a:r>
            <a:r>
              <a:rPr lang="en-US" b="1" dirty="0">
                <a:solidFill>
                  <a:srgbClr val="012A4A"/>
                </a:solidFill>
                <a:latin typeface="Calibri" panose="020F0502020204030204" pitchFamily="34" charset="0"/>
                <a:cs typeface="Calibri" panose="020F0502020204030204" pitchFamily="34" charset="0"/>
                <a:sym typeface="Josefin Sans"/>
              </a:rPr>
              <a:t> </a:t>
            </a:r>
            <a:r>
              <a:rPr kumimoji="0" lang="en-US" b="1" i="0" u="none" strike="noStrike" kern="0" cap="none" spc="0" normalizeH="0" baseline="0" noProof="0" dirty="0">
                <a:ln>
                  <a:noFill/>
                </a:ln>
                <a:solidFill>
                  <a:srgbClr val="012A4A"/>
                </a:solidFill>
                <a:effectLst/>
                <a:uLnTx/>
                <a:uFillTx/>
                <a:latin typeface="Calibri" panose="020F0502020204030204" pitchFamily="34" charset="0"/>
                <a:cs typeface="Calibri" panose="020F0502020204030204" pitchFamily="34" charset="0"/>
                <a:sym typeface="Josefin Sans"/>
              </a:rPr>
              <a:t>tree</a:t>
            </a:r>
            <a:endParaRPr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4BB87580-BA42-40F0-8958-A2397D901338}"/>
              </a:ext>
            </a:extLst>
          </p:cNvPr>
          <p:cNvSpPr txBox="1"/>
          <p:nvPr/>
        </p:nvSpPr>
        <p:spPr>
          <a:xfrm>
            <a:off x="2865473" y="159127"/>
            <a:ext cx="3413051" cy="954107"/>
          </a:xfrm>
          <a:prstGeom prst="rect">
            <a:avLst/>
          </a:prstGeom>
          <a:noFill/>
        </p:spPr>
        <p:txBody>
          <a:bodyPr wrap="square" rtlCol="0">
            <a:spAutoFit/>
          </a:bodyPr>
          <a:lstStyle/>
          <a:p>
            <a:pPr algn="ctr"/>
            <a:r>
              <a:rPr lang="en-US" sz="2800" b="1" dirty="0">
                <a:solidFill>
                  <a:schemeClr val="bg2">
                    <a:lumMod val="50000"/>
                  </a:schemeClr>
                </a:solidFill>
                <a:latin typeface="Calibri" panose="020F0502020204030204" pitchFamily="34" charset="0"/>
                <a:cs typeface="Calibri" panose="020F0502020204030204" pitchFamily="34" charset="0"/>
              </a:rPr>
              <a:t>ADVANCED DATA STRUCTURES</a:t>
            </a:r>
            <a:endParaRPr lang="en-IN" sz="2800" b="1" dirty="0">
              <a:solidFill>
                <a:schemeClr val="bg2">
                  <a:lumMod val="5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181212" y="133067"/>
            <a:ext cx="6462600" cy="7456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tx2">
                    <a:lumMod val="10000"/>
                  </a:schemeClr>
                </a:solidFill>
                <a:latin typeface="Calibri" panose="020F0502020204030204" pitchFamily="34" charset="0"/>
                <a:cs typeface="Calibri" panose="020F0502020204030204" pitchFamily="34" charset="0"/>
              </a:rPr>
              <a:t>Why Is It Essential to Blockchain?</a:t>
            </a:r>
            <a:endParaRPr sz="2800" dirty="0">
              <a:solidFill>
                <a:schemeClr val="tx2">
                  <a:lumMod val="10000"/>
                </a:schemeClr>
              </a:solidFill>
              <a:latin typeface="Calibri" panose="020F0502020204030204" pitchFamily="34" charset="0"/>
              <a:cs typeface="Calibri" panose="020F0502020204030204" pitchFamily="34" charset="0"/>
            </a:endParaRPr>
          </a:p>
        </p:txBody>
      </p:sp>
      <p:sp>
        <p:nvSpPr>
          <p:cNvPr id="200" name="Google Shape;200;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97ABBC"/>
                </a:solidFill>
                <a:effectLst/>
                <a:uLnTx/>
                <a:uFillTx/>
                <a:latin typeface="Lato"/>
                <a:ea typeface="Lato"/>
                <a:cs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300" b="0" i="0" u="none" strike="noStrike" kern="0" cap="none" spc="0" normalizeH="0" baseline="0" noProof="0">
              <a:ln>
                <a:noFill/>
              </a:ln>
              <a:solidFill>
                <a:srgbClr val="97ABBC"/>
              </a:solidFill>
              <a:effectLst/>
              <a:uLnTx/>
              <a:uFillTx/>
              <a:latin typeface="Lato"/>
              <a:ea typeface="Lato"/>
              <a:cs typeface="Lato"/>
              <a:sym typeface="Lato"/>
            </a:endParaRPr>
          </a:p>
        </p:txBody>
      </p:sp>
      <p:sp>
        <p:nvSpPr>
          <p:cNvPr id="2" name="TextBox 1">
            <a:extLst>
              <a:ext uri="{FF2B5EF4-FFF2-40B4-BE49-F238E27FC236}">
                <a16:creationId xmlns:a16="http://schemas.microsoft.com/office/drawing/2014/main" id="{39D37369-120B-411A-BCDC-8F31DBEB2337}"/>
              </a:ext>
            </a:extLst>
          </p:cNvPr>
          <p:cNvSpPr txBox="1"/>
          <p:nvPr/>
        </p:nvSpPr>
        <p:spPr>
          <a:xfrm>
            <a:off x="1020726" y="981872"/>
            <a:ext cx="6783572"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Merkle Trees are a solution to this issue. They hash records in accounting, thereby separating the proof of data from the data itself.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Proving that giving tiny amounts of information across the network is all that is required for a transaction to be valid.</a:t>
            </a: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Furthermore, it enables you to demonstrate that both ledger variations are identical in terms of nominal computer power and network bandwidth.</a:t>
            </a: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sz="2000" dirty="0">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82258FBD-23EE-4379-9BDE-1195D6218B6D}"/>
              </a:ext>
            </a:extLst>
          </p:cNvPr>
          <p:cNvPicPr>
            <a:picLocks noChangeAspect="1"/>
          </p:cNvPicPr>
          <p:nvPr/>
        </p:nvPicPr>
        <p:blipFill>
          <a:blip r:embed="rId3"/>
          <a:stretch>
            <a:fillRect/>
          </a:stretch>
        </p:blipFill>
        <p:spPr>
          <a:xfrm>
            <a:off x="2152397" y="3064669"/>
            <a:ext cx="4839206" cy="1945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884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Shape 378"/>
        <p:cNvGrpSpPr/>
        <p:nvPr/>
      </p:nvGrpSpPr>
      <p:grpSpPr>
        <a:xfrm>
          <a:off x="0" y="0"/>
          <a:ext cx="0" cy="0"/>
          <a:chOff x="0" y="0"/>
          <a:chExt cx="0" cy="0"/>
        </a:xfrm>
      </p:grpSpPr>
      <p:pic>
        <p:nvPicPr>
          <p:cNvPr id="193"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8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194">
            <a:extLst>
              <a:ext uri="{FF2B5EF4-FFF2-40B4-BE49-F238E27FC236}">
                <a16:creationId xmlns:a16="http://schemas.microsoft.com/office/drawing/2014/main" id="{78A20B43-EA35-4D51-8E25-05F8B334E9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97" name="Rectangle 196">
            <a:extLst>
              <a:ext uri="{FF2B5EF4-FFF2-40B4-BE49-F238E27FC236}">
                <a16:creationId xmlns:a16="http://schemas.microsoft.com/office/drawing/2014/main" id="{53D1018B-412F-4D92-8F80-6D1E41C8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Picture 2">
            <a:extLst>
              <a:ext uri="{FF2B5EF4-FFF2-40B4-BE49-F238E27FC236}">
                <a16:creationId xmlns:a16="http://schemas.microsoft.com/office/drawing/2014/main" id="{B59371E8-E3A5-457E-A234-8A4F8B8256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200">
            <a:extLst>
              <a:ext uri="{FF2B5EF4-FFF2-40B4-BE49-F238E27FC236}">
                <a16:creationId xmlns:a16="http://schemas.microsoft.com/office/drawing/2014/main" id="{4108FAA8-9416-4584-94E0-E60C0EF6F2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C226AA35-B2B0-4717-8A65-A85F124B5B2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17640" y="560439"/>
            <a:ext cx="6968612" cy="41811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214314" y="211304"/>
            <a:ext cx="8736113"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kumimoji="0" lang="en" sz="2800" b="1" i="0" u="none" strike="noStrike" kern="0" cap="none" spc="0" normalizeH="0" baseline="0" noProof="0" dirty="0">
                <a:ln>
                  <a:noFill/>
                </a:ln>
                <a:solidFill>
                  <a:srgbClr val="012A4A"/>
                </a:solidFill>
                <a:effectLst/>
                <a:uLnTx/>
                <a:uFillTx/>
                <a:latin typeface="Calibri" panose="020F0502020204030204" pitchFamily="34" charset="0"/>
                <a:cs typeface="Calibri" panose="020F0502020204030204" pitchFamily="34" charset="0"/>
                <a:sym typeface="Josefin Sans"/>
              </a:rPr>
              <a:t>GROUP MEMBERS</a:t>
            </a:r>
            <a:endParaRPr dirty="0">
              <a:latin typeface="Calibri" panose="020F0502020204030204" pitchFamily="34" charset="0"/>
              <a:cs typeface="Calibri" panose="020F0502020204030204"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7" name="Google Shape;399;p45">
            <a:extLst>
              <a:ext uri="{FF2B5EF4-FFF2-40B4-BE49-F238E27FC236}">
                <a16:creationId xmlns:a16="http://schemas.microsoft.com/office/drawing/2014/main" id="{3FEB9E5A-D78E-423C-AD39-9D89D8BA67E3}"/>
              </a:ext>
            </a:extLst>
          </p:cNvPr>
          <p:cNvGraphicFramePr/>
          <p:nvPr>
            <p:extLst>
              <p:ext uri="{D42A27DB-BD31-4B8C-83A1-F6EECF244321}">
                <p14:modId xmlns:p14="http://schemas.microsoft.com/office/powerpoint/2010/main" val="2093547315"/>
              </p:ext>
            </p:extLst>
          </p:nvPr>
        </p:nvGraphicFramePr>
        <p:xfrm>
          <a:off x="893700" y="1184154"/>
          <a:ext cx="6914419" cy="2925840"/>
        </p:xfrm>
        <a:graphic>
          <a:graphicData uri="http://schemas.openxmlformats.org/drawingml/2006/table">
            <a:tbl>
              <a:tblPr>
                <a:tableStyleId>{08FB837D-C827-4EFA-A057-4D05807E0F7C}</a:tableStyleId>
              </a:tblPr>
              <a:tblGrid>
                <a:gridCol w="3142079">
                  <a:extLst>
                    <a:ext uri="{9D8B030D-6E8A-4147-A177-3AD203B41FA5}">
                      <a16:colId xmlns:a16="http://schemas.microsoft.com/office/drawing/2014/main" val="20001"/>
                    </a:ext>
                  </a:extLst>
                </a:gridCol>
                <a:gridCol w="3772340">
                  <a:extLst>
                    <a:ext uri="{9D8B030D-6E8A-4147-A177-3AD203B41FA5}">
                      <a16:colId xmlns:a16="http://schemas.microsoft.com/office/drawing/2014/main" val="20002"/>
                    </a:ext>
                  </a:extLst>
                </a:gridCol>
              </a:tblGrid>
              <a:tr h="458166">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 sz="1600" b="1" dirty="0">
                          <a:solidFill>
                            <a:schemeClr val="dk1"/>
                          </a:solidFill>
                          <a:sym typeface="Josefin Sans"/>
                        </a:rPr>
                        <a:t>Name</a:t>
                      </a:r>
                      <a:endParaRPr sz="1600" b="1" dirty="0">
                        <a:solidFill>
                          <a:schemeClr val="dk1"/>
                        </a:solidFill>
                        <a:latin typeface="Calibri" panose="020F0502020204030204" pitchFamily="34" charset="0"/>
                        <a:ea typeface="Josefin Sans"/>
                        <a:cs typeface="Calibri" panose="020F0502020204030204" pitchFamily="34" charset="0"/>
                        <a:sym typeface="Josefin Sans"/>
                      </a:endParaRPr>
                    </a:p>
                  </a:txBody>
                  <a:tcPr marL="121900" marR="121900" marT="121900" marB="121900"/>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b="1" dirty="0">
                          <a:solidFill>
                            <a:schemeClr val="dk1"/>
                          </a:solidFill>
                          <a:sym typeface="Josefin Sans"/>
                        </a:rPr>
                        <a:t>Roll No.</a:t>
                      </a:r>
                      <a:endParaRPr sz="1600" b="1" dirty="0">
                        <a:solidFill>
                          <a:schemeClr val="dk1"/>
                        </a:solidFill>
                        <a:latin typeface="Calibri" panose="020F0502020204030204" pitchFamily="34" charset="0"/>
                        <a:ea typeface="Josefin Sans"/>
                        <a:cs typeface="Calibri" panose="020F0502020204030204" pitchFamily="34" charset="0"/>
                        <a:sym typeface="Josefin Sans"/>
                      </a:endParaRPr>
                    </a:p>
                  </a:txBody>
                  <a:tcPr marL="121900" marR="121900" marT="121900" marB="121900"/>
                </a:tc>
                <a:extLst>
                  <a:ext uri="{0D108BD9-81ED-4DB2-BD59-A6C34878D82A}">
                    <a16:rowId xmlns:a16="http://schemas.microsoft.com/office/drawing/2014/main" val="10000"/>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 sz="1600" dirty="0">
                          <a:solidFill>
                            <a:schemeClr val="dk1"/>
                          </a:solidFill>
                          <a:sym typeface="Roboto"/>
                        </a:rPr>
                        <a:t>Medini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222049</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10002"/>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Mohit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222050</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2926307966"/>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Clr>
                          <a:schemeClr val="dk1"/>
                        </a:buClr>
                        <a:buSzPts val="1100"/>
                        <a:buFont typeface="Arial"/>
                        <a:buNone/>
                      </a:pPr>
                      <a:r>
                        <a:rPr lang="en-US" sz="1600" dirty="0">
                          <a:solidFill>
                            <a:schemeClr val="dk1"/>
                          </a:solidFill>
                          <a:sym typeface="Roboto"/>
                        </a:rPr>
                        <a:t>Mrunmai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222051</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10003"/>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Clr>
                          <a:schemeClr val="dk1"/>
                        </a:buClr>
                        <a:buSzPts val="1100"/>
                        <a:buFont typeface="Arial"/>
                        <a:buNone/>
                      </a:pPr>
                      <a:r>
                        <a:rPr lang="en-US" sz="1600" dirty="0">
                          <a:solidFill>
                            <a:schemeClr val="dk1"/>
                          </a:solidFill>
                          <a:sym typeface="Roboto"/>
                        </a:rPr>
                        <a:t>Sakshi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222052</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127167509"/>
                  </a:ext>
                </a:extLst>
              </a:tr>
              <a:tr h="43271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Clr>
                          <a:schemeClr val="dk1"/>
                        </a:buClr>
                        <a:buSzPts val="1100"/>
                        <a:buFont typeface="Arial"/>
                        <a:buNone/>
                      </a:pPr>
                      <a:r>
                        <a:rPr lang="en-US" sz="1600" dirty="0">
                          <a:solidFill>
                            <a:schemeClr val="dk1"/>
                          </a:solidFill>
                          <a:sym typeface="Roboto"/>
                        </a:rPr>
                        <a:t>Sujit Patil</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lvl="0" indent="0" algn="ctr" rtl="0">
                        <a:spcBef>
                          <a:spcPts val="0"/>
                        </a:spcBef>
                        <a:spcAft>
                          <a:spcPts val="0"/>
                        </a:spcAft>
                        <a:buNone/>
                      </a:pPr>
                      <a:r>
                        <a:rPr lang="en-US" sz="1600" dirty="0">
                          <a:solidFill>
                            <a:schemeClr val="dk1"/>
                          </a:solidFill>
                          <a:sym typeface="Roboto"/>
                        </a:rPr>
                        <a:t>222053</a:t>
                      </a:r>
                      <a:endParaRPr sz="1600" dirty="0">
                        <a:solidFill>
                          <a:schemeClr val="dk1"/>
                        </a:solidFill>
                        <a:latin typeface="Calibri" panose="020F0502020204030204" pitchFamily="34" charset="0"/>
                        <a:ea typeface="Roboto"/>
                        <a:cs typeface="Calibri" panose="020F0502020204030204" pitchFamily="34" charset="0"/>
                        <a:sym typeface="Roboto"/>
                      </a:endParaRPr>
                    </a:p>
                  </a:txBody>
                  <a:tcPr marL="121900" marR="121900" marT="121900" marB="121900" anchor="ctr"/>
                </a:tc>
                <a:extLst>
                  <a:ext uri="{0D108BD9-81ED-4DB2-BD59-A6C34878D82A}">
                    <a16:rowId xmlns:a16="http://schemas.microsoft.com/office/drawing/2014/main" val="121647099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02" name="Google Shape;102;p14"/>
          <p:cNvSpPr txBox="1">
            <a:spLocks noGrp="1"/>
          </p:cNvSpPr>
          <p:nvPr>
            <p:ph type="ctrTitle" idx="4294967295"/>
          </p:nvPr>
        </p:nvSpPr>
        <p:spPr>
          <a:xfrm>
            <a:off x="1" y="265113"/>
            <a:ext cx="9144000" cy="612775"/>
          </a:xfrm>
          <a:prstGeom prst="rect">
            <a:avLst/>
          </a:prstGeom>
        </p:spPr>
        <p:txBody>
          <a:bodyPr spcFirstLastPara="1" wrap="square" lIns="91425" tIns="91425" rIns="91425" bIns="91425" anchor="b" anchorCtr="0">
            <a:noAutofit/>
          </a:bodyPr>
          <a:lstStyle/>
          <a:p>
            <a:pPr algn="ctr"/>
            <a:r>
              <a:rPr lang="en-IN" sz="2400" b="1" i="0" dirty="0">
                <a:solidFill>
                  <a:schemeClr val="tx2">
                    <a:lumMod val="10000"/>
                  </a:schemeClr>
                </a:solidFill>
                <a:effectLst/>
                <a:latin typeface="Calibri" panose="020F0502020204030204" pitchFamily="34" charset="0"/>
                <a:cs typeface="Calibri" panose="020F0502020204030204" pitchFamily="34" charset="0"/>
              </a:rPr>
              <a:t>Merkle Tree</a:t>
            </a:r>
          </a:p>
        </p:txBody>
      </p:sp>
      <p:sp>
        <p:nvSpPr>
          <p:cNvPr id="104" name="Google Shape;104;p14"/>
          <p:cNvSpPr txBox="1">
            <a:spLocks noGrp="1"/>
          </p:cNvSpPr>
          <p:nvPr>
            <p:ph type="body" idx="4294967295"/>
          </p:nvPr>
        </p:nvSpPr>
        <p:spPr>
          <a:xfrm>
            <a:off x="595086" y="1047750"/>
            <a:ext cx="8548914" cy="377348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solidFill>
                  <a:schemeClr val="tx2">
                    <a:lumMod val="10000"/>
                  </a:schemeClr>
                </a:solidFill>
                <a:latin typeface="Calibri" panose="020F0502020204030204" pitchFamily="34" charset="0"/>
                <a:cs typeface="Calibri" panose="020F0502020204030204" pitchFamily="34" charset="0"/>
              </a:rPr>
              <a:t>Merkle tree is a fundamental part of blockchain technology. It is a mathematical data structure composed of hashes of different blocks of data, and which serves as a summary of all the transactions in a block. Merkle Tree is also known as </a:t>
            </a:r>
            <a:r>
              <a:rPr lang="en-US" sz="1800" b="1" dirty="0">
                <a:solidFill>
                  <a:schemeClr val="tx2">
                    <a:lumMod val="10000"/>
                  </a:schemeClr>
                </a:solidFill>
                <a:latin typeface="Calibri" panose="020F0502020204030204" pitchFamily="34" charset="0"/>
                <a:cs typeface="Calibri" panose="020F0502020204030204" pitchFamily="34" charset="0"/>
              </a:rPr>
              <a:t>Hash Tree</a:t>
            </a:r>
            <a:r>
              <a:rPr lang="en-US" sz="1800" dirty="0">
                <a:solidFill>
                  <a:schemeClr val="tx2">
                    <a:lumMod val="10000"/>
                  </a:schemeClr>
                </a:solidFill>
                <a:latin typeface="Calibri" panose="020F0502020204030204" pitchFamily="34" charset="0"/>
                <a:cs typeface="Calibri" panose="020F0502020204030204" pitchFamily="34" charset="0"/>
              </a:rPr>
              <a:t>.</a:t>
            </a:r>
          </a:p>
          <a:p>
            <a:pPr marL="0" indent="0">
              <a:buNone/>
            </a:pPr>
            <a:endParaRPr lang="en-US" sz="1000" dirty="0">
              <a:solidFill>
                <a:schemeClr val="tx2">
                  <a:lumMod val="10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solidFill>
                  <a:schemeClr val="tx2">
                    <a:lumMod val="10000"/>
                  </a:schemeClr>
                </a:solidFill>
                <a:latin typeface="Calibri" panose="020F0502020204030204" pitchFamily="34" charset="0"/>
                <a:cs typeface="Calibri" panose="020F0502020204030204" pitchFamily="34" charset="0"/>
              </a:rPr>
              <a:t>Merkle trees are used in distributed systems for efficient data verification. They are efficient because they use hashes instead of full files. Hashes are ways of encoding files that are much smaller than the actual file itself. Currently, their main uses are in peer-to-peer networks such as Tor, Bitcoin, and Git.</a:t>
            </a:r>
            <a:endParaRPr sz="1800" dirty="0">
              <a:solidFill>
                <a:schemeClr val="tx2">
                  <a:lumMod val="1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Shape 123"/>
        <p:cNvGrpSpPr/>
        <p:nvPr/>
      </p:nvGrpSpPr>
      <p:grpSpPr>
        <a:xfrm>
          <a:off x="0" y="0"/>
          <a:ext cx="0" cy="0"/>
          <a:chOff x="0" y="0"/>
          <a:chExt cx="0" cy="0"/>
        </a:xfrm>
      </p:grpSpPr>
      <p:pic>
        <p:nvPicPr>
          <p:cNvPr id="136" name="Picture 2">
            <a:extLst>
              <a:ext uri="{FF2B5EF4-FFF2-40B4-BE49-F238E27FC236}">
                <a16:creationId xmlns:a16="http://schemas.microsoft.com/office/drawing/2014/main" id="{E43006C0-9CF0-4AD0-9C72-B3F9942A8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8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132">
            <a:extLst>
              <a:ext uri="{FF2B5EF4-FFF2-40B4-BE49-F238E27FC236}">
                <a16:creationId xmlns:a16="http://schemas.microsoft.com/office/drawing/2014/main" id="{4307D36E-6608-46E6-857A-E172960BB6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35" name="Rectangle 134">
            <a:extLst>
              <a:ext uri="{FF2B5EF4-FFF2-40B4-BE49-F238E27FC236}">
                <a16:creationId xmlns:a16="http://schemas.microsoft.com/office/drawing/2014/main" id="{2120660E-F826-4655-BB97-984B17FE5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2">
            <a:extLst>
              <a:ext uri="{FF2B5EF4-FFF2-40B4-BE49-F238E27FC236}">
                <a16:creationId xmlns:a16="http://schemas.microsoft.com/office/drawing/2014/main" id="{B36D89EE-FA2B-4C32-8C00-B2C6ED212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00326371-5028-4E77-9D56-0AE50F8F88C2}"/>
              </a:ext>
            </a:extLst>
          </p:cNvPr>
          <p:cNvPicPr>
            <a:picLocks noChangeAspect="1"/>
          </p:cNvPicPr>
          <p:nvPr/>
        </p:nvPicPr>
        <p:blipFill>
          <a:blip r:embed="rId5"/>
          <a:stretch>
            <a:fillRect/>
          </a:stretch>
        </p:blipFill>
        <p:spPr>
          <a:xfrm>
            <a:off x="4365290" y="608671"/>
            <a:ext cx="4650123" cy="3568969"/>
          </a:xfrm>
          <a:prstGeom prst="rect">
            <a:avLst/>
          </a:prstGeom>
          <a:ln>
            <a:noFill/>
          </a:ln>
          <a:effectLst>
            <a:outerShdw blurRad="292100" dist="139700" dir="2700000" algn="tl" rotWithShape="0">
              <a:srgbClr val="333333">
                <a:alpha val="65000"/>
              </a:srgbClr>
            </a:outerShdw>
          </a:effectLst>
        </p:spPr>
      </p:pic>
      <p:pic>
        <p:nvPicPr>
          <p:cNvPr id="139" name="Picture 138">
            <a:extLst>
              <a:ext uri="{FF2B5EF4-FFF2-40B4-BE49-F238E27FC236}">
                <a16:creationId xmlns:a16="http://schemas.microsoft.com/office/drawing/2014/main" id="{318307F8-152F-4244-A9FE-8D30EFFB7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6" name="Google Shape;126;p17"/>
          <p:cNvSpPr txBox="1">
            <a:spLocks noGrp="1"/>
          </p:cNvSpPr>
          <p:nvPr>
            <p:ph type="sldNum" idx="12"/>
          </p:nvPr>
        </p:nvSpPr>
        <p:spPr>
          <a:xfrm>
            <a:off x="7885508" y="4412456"/>
            <a:ext cx="573161"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4</a:t>
            </a:fld>
            <a:endParaRPr lang="en-US" sz="700"/>
          </a:p>
        </p:txBody>
      </p:sp>
      <p:sp>
        <p:nvSpPr>
          <p:cNvPr id="125" name="Google Shape;125;p17"/>
          <p:cNvSpPr txBox="1">
            <a:spLocks noGrp="1"/>
          </p:cNvSpPr>
          <p:nvPr>
            <p:ph type="body" idx="1"/>
          </p:nvPr>
        </p:nvSpPr>
        <p:spPr>
          <a:xfrm>
            <a:off x="400049" y="1085850"/>
            <a:ext cx="3836653" cy="3257549"/>
          </a:xfrm>
          <a:prstGeom prst="rect">
            <a:avLst/>
          </a:prstGeom>
        </p:spPr>
        <p:txBody>
          <a:bodyPr spcFirstLastPara="1" vert="horz" lIns="91440" tIns="45720" rIns="91440" bIns="45720" rtlCol="0" anchorCtr="0">
            <a:normAutofit/>
          </a:bodyPr>
          <a:lstStyle/>
          <a:p>
            <a:pPr marL="0" lvl="0" indent="0" defTabSz="914400">
              <a:spcBef>
                <a:spcPts val="600"/>
              </a:spcBef>
              <a:spcAft>
                <a:spcPts val="0"/>
              </a:spcAft>
              <a:buClr>
                <a:schemeClr val="tx1"/>
              </a:buClr>
              <a:buSzPts val="1800"/>
              <a:buNone/>
            </a:pPr>
            <a:r>
              <a:rPr lang="en-US" sz="1800" b="1" i="0" dirty="0">
                <a:solidFill>
                  <a:schemeClr val="tx1"/>
                </a:solidFill>
                <a:latin typeface="Calibri" panose="020F0502020204030204" pitchFamily="34" charset="0"/>
                <a:cs typeface="Calibri" panose="020F0502020204030204" pitchFamily="34" charset="0"/>
              </a:rPr>
              <a:t>Hash Functions:</a:t>
            </a:r>
            <a:r>
              <a:rPr lang="en-US" sz="1800" b="0" i="0" dirty="0">
                <a:solidFill>
                  <a:schemeClr val="tx1"/>
                </a:solidFill>
                <a:latin typeface="Calibri" panose="020F0502020204030204" pitchFamily="34" charset="0"/>
                <a:cs typeface="Calibri" panose="020F0502020204030204" pitchFamily="34" charset="0"/>
              </a:rPr>
              <a:t> </a:t>
            </a:r>
            <a:br>
              <a:rPr lang="en-US" sz="1100" dirty="0">
                <a:solidFill>
                  <a:schemeClr val="tx1"/>
                </a:solidFill>
                <a:latin typeface="Calibri" panose="020F0502020204030204" pitchFamily="34" charset="0"/>
                <a:cs typeface="Calibri" panose="020F0502020204030204" pitchFamily="34" charset="0"/>
              </a:rPr>
            </a:br>
            <a:r>
              <a:rPr lang="en-US" sz="1400" b="0" i="0" dirty="0">
                <a:solidFill>
                  <a:schemeClr val="tx1"/>
                </a:solidFill>
                <a:latin typeface="Calibri" panose="020F0502020204030204" pitchFamily="34" charset="0"/>
                <a:cs typeface="Calibri" panose="020F0502020204030204" pitchFamily="34" charset="0"/>
              </a:rPr>
              <a:t>So before understanding how Merkle trees work, we need to understand how hash functions work. </a:t>
            </a:r>
            <a:br>
              <a:rPr lang="en-US" sz="1400" dirty="0">
                <a:solidFill>
                  <a:schemeClr val="tx1"/>
                </a:solidFill>
                <a:latin typeface="Calibri" panose="020F0502020204030204" pitchFamily="34" charset="0"/>
                <a:cs typeface="Calibri" panose="020F0502020204030204" pitchFamily="34" charset="0"/>
              </a:rPr>
            </a:br>
            <a:r>
              <a:rPr lang="en-US" sz="1400" b="0" i="0" dirty="0">
                <a:solidFill>
                  <a:schemeClr val="tx1"/>
                </a:solidFill>
                <a:latin typeface="Calibri" panose="020F0502020204030204" pitchFamily="34" charset="0"/>
                <a:cs typeface="Calibri" panose="020F0502020204030204" pitchFamily="34" charset="0"/>
              </a:rPr>
              <a:t>A hash function maps an input to a fixed output and this output is called hash. The output is unique for every input, and this enables fingerprinting of data. So, huge amounts of data can be easily identified through their hash. </a:t>
            </a:r>
            <a:endParaRPr lang="en-US" sz="11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893625" y="132167"/>
            <a:ext cx="6462600" cy="857400"/>
          </a:xfrm>
          <a:prstGeom prst="rect">
            <a:avLst/>
          </a:prstGeom>
        </p:spPr>
        <p:txBody>
          <a:bodyPr spcFirstLastPara="1" wrap="square" lIns="91425" tIns="91425" rIns="91425" bIns="91425" anchor="b" anchorCtr="0">
            <a:noAutofit/>
          </a:bodyPr>
          <a:lstStyle/>
          <a:p>
            <a:pPr algn="just"/>
            <a:r>
              <a:rPr lang="en-US" b="0" i="0" dirty="0">
                <a:solidFill>
                  <a:schemeClr val="tx2">
                    <a:lumMod val="10000"/>
                  </a:schemeClr>
                </a:solidFill>
                <a:effectLst/>
                <a:latin typeface="Calibri" panose="020F0502020204030204" pitchFamily="34" charset="0"/>
                <a:cs typeface="Calibri" panose="020F0502020204030204" pitchFamily="34" charset="0"/>
              </a:rPr>
              <a:t>How do Merkle trees work?</a:t>
            </a:r>
          </a:p>
        </p:txBody>
      </p:sp>
      <p:sp>
        <p:nvSpPr>
          <p:cNvPr id="144" name="Google Shape;144;p19"/>
          <p:cNvSpPr txBox="1">
            <a:spLocks noGrp="1"/>
          </p:cNvSpPr>
          <p:nvPr>
            <p:ph type="body" idx="1"/>
          </p:nvPr>
        </p:nvSpPr>
        <p:spPr>
          <a:xfrm>
            <a:off x="707231" y="1127882"/>
            <a:ext cx="8117792" cy="310470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2">
                    <a:lumMod val="10000"/>
                  </a:schemeClr>
                </a:solidFill>
                <a:latin typeface="Calibri" panose="020F0502020204030204" pitchFamily="34" charset="0"/>
                <a:cs typeface="Calibri" panose="020F0502020204030204" pitchFamily="34" charset="0"/>
              </a:rPr>
              <a:t>A Merkle tree stores all the transactions in a block by producing a digital fingerprint of the entire set of transactions. It allows the user to verify whether a transaction can be included in a block or not.</a:t>
            </a:r>
          </a:p>
          <a:p>
            <a:pPr marL="285750" indent="-285750">
              <a:buFont typeface="Arial" panose="020B0604020202020204" pitchFamily="34" charset="0"/>
              <a:buChar char="•"/>
            </a:pPr>
            <a:r>
              <a:rPr lang="en-US" sz="1600" dirty="0">
                <a:solidFill>
                  <a:schemeClr val="tx2">
                    <a:lumMod val="10000"/>
                  </a:schemeClr>
                </a:solidFill>
                <a:latin typeface="Calibri" panose="020F0502020204030204" pitchFamily="34" charset="0"/>
                <a:cs typeface="Calibri" panose="020F0502020204030204" pitchFamily="34" charset="0"/>
              </a:rPr>
              <a:t>Merkle trees are created by repeatedly calculating hashing pairs of nodes until there is only one hash left. This hash is called the Merkle Root, or the Root Hash. The Merkle Trees are constructed in a bottom-up approach.</a:t>
            </a:r>
          </a:p>
          <a:p>
            <a:pPr marL="285750" indent="-285750">
              <a:buFont typeface="Arial" panose="020B0604020202020204" pitchFamily="34" charset="0"/>
              <a:buChar char="•"/>
            </a:pPr>
            <a:r>
              <a:rPr lang="en-US" sz="1600" dirty="0">
                <a:solidFill>
                  <a:schemeClr val="tx2">
                    <a:lumMod val="10000"/>
                  </a:schemeClr>
                </a:solidFill>
                <a:latin typeface="Calibri" panose="020F0502020204030204" pitchFamily="34" charset="0"/>
                <a:cs typeface="Calibri" panose="020F0502020204030204" pitchFamily="34" charset="0"/>
              </a:rPr>
              <a:t>Every leaf node is a hash of transactional data, and the non-leaf node is a hash of its previous hashes. Merkle trees are in a binary tree, so it requires an even number of leaf nodes. If there is an odd number of transactions, the last hash will be duplicated once to create an even number of leaf nodes.</a:t>
            </a:r>
          </a:p>
          <a:p>
            <a:pPr marL="0" indent="0">
              <a:buNone/>
            </a:pPr>
            <a:endParaRPr sz="1600" dirty="0"/>
          </a:p>
        </p:txBody>
      </p:sp>
      <p:sp>
        <p:nvSpPr>
          <p:cNvPr id="147" name="Google Shape;147;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457202" y="2627086"/>
            <a:ext cx="8469084" cy="242932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dirty="0">
                <a:solidFill>
                  <a:schemeClr val="tx2">
                    <a:lumMod val="10000"/>
                  </a:schemeClr>
                </a:solidFill>
                <a:latin typeface="Calibri" panose="020F0502020204030204" pitchFamily="34" charset="0"/>
                <a:cs typeface="Calibri" panose="020F0502020204030204" pitchFamily="34" charset="0"/>
              </a:rPr>
              <a:t>The above example is the most common and simple form of a Merkle tree, i.e., Binary Merkle Tree. There are four transactions in a block: TX1, TX2, TX3, and TX4. Here you can see, there is a top hash which is the hash of the entire tree, known as the Root Hash, or the Merkle Root. Each of these is repeatedly hashed, and stored in each leaf node, resulting in Hash 0, 1, 2, and 3. </a:t>
            </a:r>
          </a:p>
          <a:p>
            <a:pPr marL="285750" indent="-285750">
              <a:buFont typeface="Arial" panose="020B0604020202020204" pitchFamily="34" charset="0"/>
              <a:buChar char="•"/>
            </a:pPr>
            <a:r>
              <a:rPr lang="en-US" sz="1400" dirty="0">
                <a:solidFill>
                  <a:schemeClr val="tx2">
                    <a:lumMod val="10000"/>
                  </a:schemeClr>
                </a:solidFill>
                <a:latin typeface="Calibri" panose="020F0502020204030204" pitchFamily="34" charset="0"/>
                <a:cs typeface="Calibri" panose="020F0502020204030204" pitchFamily="34" charset="0"/>
              </a:rPr>
              <a:t> Consecutive pairs of leaf nodes are then summarized in a parent node by hashing Hash0 and Hash1, resulting in Hash01, and separately hashing Hash2 and Hash3, resulting in Hash23. The two hashes (Hash01 and Hash23) are then hashed again to produce the Root Hash or the Merkle Root.</a:t>
            </a:r>
          </a:p>
          <a:p>
            <a:pPr marL="0" lvl="0" indent="0" algn="l" rtl="0">
              <a:spcBef>
                <a:spcPts val="600"/>
              </a:spcBef>
              <a:spcAft>
                <a:spcPts val="0"/>
              </a:spcAft>
              <a:buNone/>
            </a:pPr>
            <a:endParaRPr lang="en-US" sz="1200" dirty="0"/>
          </a:p>
        </p:txBody>
      </p:sp>
      <p:sp>
        <p:nvSpPr>
          <p:cNvPr id="164" name="Google Shape;164;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4CF297DE-70F3-4E1E-948D-38FC6B891D93}"/>
              </a:ext>
            </a:extLst>
          </p:cNvPr>
          <p:cNvPicPr>
            <a:picLocks noChangeAspect="1"/>
          </p:cNvPicPr>
          <p:nvPr/>
        </p:nvPicPr>
        <p:blipFill>
          <a:blip r:embed="rId3"/>
          <a:stretch>
            <a:fillRect/>
          </a:stretch>
        </p:blipFill>
        <p:spPr>
          <a:xfrm>
            <a:off x="2428576" y="87085"/>
            <a:ext cx="4286848" cy="25400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398062" y="150109"/>
            <a:ext cx="6462600" cy="5929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tx2">
                    <a:lumMod val="10000"/>
                  </a:schemeClr>
                </a:solidFill>
                <a:latin typeface="Calibri" panose="020F0502020204030204" pitchFamily="34" charset="0"/>
                <a:cs typeface="Calibri" panose="020F0502020204030204" pitchFamily="34" charset="0"/>
              </a:rPr>
              <a:t>How do Merkle trees work?</a:t>
            </a:r>
            <a:endParaRPr sz="2800" dirty="0">
              <a:solidFill>
                <a:schemeClr val="tx2">
                  <a:lumMod val="10000"/>
                </a:schemeClr>
              </a:solidFill>
              <a:latin typeface="Calibri" panose="020F0502020204030204" pitchFamily="34" charset="0"/>
              <a:cs typeface="Calibri" panose="020F0502020204030204" pitchFamily="34" charset="0"/>
            </a:endParaRPr>
          </a:p>
        </p:txBody>
      </p:sp>
      <p:sp>
        <p:nvSpPr>
          <p:cNvPr id="153" name="Google Shape;153;p20"/>
          <p:cNvSpPr txBox="1">
            <a:spLocks noGrp="1"/>
          </p:cNvSpPr>
          <p:nvPr>
            <p:ph type="body" idx="1"/>
          </p:nvPr>
        </p:nvSpPr>
        <p:spPr>
          <a:xfrm>
            <a:off x="114725" y="800100"/>
            <a:ext cx="9029275" cy="4297467"/>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dirty="0">
                <a:solidFill>
                  <a:schemeClr val="tx2">
                    <a:lumMod val="10000"/>
                  </a:schemeClr>
                </a:solidFill>
                <a:latin typeface="Calibri" panose="020F0502020204030204" pitchFamily="34" charset="0"/>
                <a:cs typeface="Calibri" panose="020F0502020204030204" pitchFamily="34" charset="0"/>
              </a:rPr>
              <a:t>Merkle Root is stored in the block header. It contains the hash of the last block, a Nonce, and the Root Hash of all the transactions in the current block in a Merkle Tree. So having the Merkle root in block header makes the transaction tamper-proof. As this Root Hash includes the hashes of all the transactions within the block, these transactions may result in saving the disk space.</a:t>
            </a:r>
          </a:p>
          <a:p>
            <a:pPr marL="285750" indent="-285750">
              <a:buFont typeface="Wingdings" panose="05000000000000000000" pitchFamily="2" charset="2"/>
              <a:buChar char="Ø"/>
            </a:pPr>
            <a:r>
              <a:rPr lang="en-US" dirty="0">
                <a:solidFill>
                  <a:schemeClr val="tx2">
                    <a:lumMod val="10000"/>
                  </a:schemeClr>
                </a:solidFill>
                <a:latin typeface="Calibri" panose="020F0502020204030204" pitchFamily="34" charset="0"/>
                <a:cs typeface="Calibri" panose="020F0502020204030204" pitchFamily="34" charset="0"/>
              </a:rPr>
              <a:t>The Merkle Tree maintains the integrity of the data. If any single detail of transactions or order of the transaction's changes, then these changes reflected in the hash of that transaction. This change would cascade up the Merkle Tree to the Merkle Root, changing the value of the Merkle root and thus invalidating the block. </a:t>
            </a:r>
            <a:endParaRPr lang="en-US" sz="1200" dirty="0">
              <a:solidFill>
                <a:schemeClr val="tx2">
                  <a:lumMod val="10000"/>
                </a:schemeClr>
              </a:solidFill>
              <a:latin typeface="Calibri" panose="020F0502020204030204" pitchFamily="34" charset="0"/>
              <a:cs typeface="Calibri" panose="020F0502020204030204" pitchFamily="34" charset="0"/>
            </a:endParaRPr>
          </a:p>
          <a:p>
            <a:pPr marL="0" lvl="0" indent="0" algn="l" rtl="0">
              <a:spcBef>
                <a:spcPts val="600"/>
              </a:spcBef>
              <a:spcAft>
                <a:spcPts val="0"/>
              </a:spcAft>
              <a:buNone/>
            </a:pPr>
            <a:endParaRPr sz="1200" dirty="0"/>
          </a:p>
        </p:txBody>
      </p:sp>
      <p:sp>
        <p:nvSpPr>
          <p:cNvPr id="156" name="Google Shape;156;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extLst>
              <a:ext uri="{FF2B5EF4-FFF2-40B4-BE49-F238E27FC236}">
                <a16:creationId xmlns:a16="http://schemas.microsoft.com/office/drawing/2014/main" id="{B7FEB4E1-1324-43BE-BF4D-62DC84E6F5B2}"/>
              </a:ext>
            </a:extLst>
          </p:cNvPr>
          <p:cNvPicPr>
            <a:picLocks noChangeAspect="1"/>
          </p:cNvPicPr>
          <p:nvPr/>
        </p:nvPicPr>
        <p:blipFill>
          <a:blip r:embed="rId3"/>
          <a:stretch>
            <a:fillRect/>
          </a:stretch>
        </p:blipFill>
        <p:spPr>
          <a:xfrm>
            <a:off x="2505730" y="3146739"/>
            <a:ext cx="4247264" cy="15716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521494" y="229947"/>
            <a:ext cx="7341102" cy="10746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tx2">
                    <a:lumMod val="10000"/>
                  </a:schemeClr>
                </a:solidFill>
                <a:latin typeface="Calibri" panose="020F0502020204030204" pitchFamily="34" charset="0"/>
                <a:cs typeface="Calibri" panose="020F0502020204030204" pitchFamily="34" charset="0"/>
              </a:rPr>
              <a:t>Benefits of Merkle Tree in Blockchain</a:t>
            </a:r>
            <a:endParaRPr sz="2800" dirty="0">
              <a:solidFill>
                <a:schemeClr val="tx2">
                  <a:lumMod val="10000"/>
                </a:schemeClr>
              </a:solidFill>
              <a:latin typeface="Calibri" panose="020F0502020204030204" pitchFamily="34" charset="0"/>
              <a:cs typeface="Calibri" panose="020F0502020204030204" pitchFamily="34" charset="0"/>
            </a:endParaRPr>
          </a:p>
        </p:txBody>
      </p:sp>
      <p:sp>
        <p:nvSpPr>
          <p:cNvPr id="193" name="Google Shape;193;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920AEF14-71C3-41BB-B42E-2DEDB51C8C9D}"/>
              </a:ext>
            </a:extLst>
          </p:cNvPr>
          <p:cNvSpPr txBox="1"/>
          <p:nvPr/>
        </p:nvSpPr>
        <p:spPr>
          <a:xfrm>
            <a:off x="956930" y="1377082"/>
            <a:ext cx="7230140" cy="286232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Merkle trees provide four significant advantages - </a:t>
            </a:r>
          </a:p>
          <a:p>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Validate the data's integrity: It can be used to validate the data's integrity effectively.</a:t>
            </a:r>
          </a:p>
          <a:p>
            <a:pPr marL="342900" indent="-342900">
              <a:buFont typeface="+mj-lt"/>
              <a:buAutoNum type="arabicPeriod"/>
            </a:pPr>
            <a:r>
              <a:rPr lang="en-US" dirty="0">
                <a:latin typeface="Calibri" panose="020F0502020204030204" pitchFamily="34" charset="0"/>
                <a:cs typeface="Calibri" panose="020F0502020204030204" pitchFamily="34" charset="0"/>
              </a:rPr>
              <a:t>Takes little disk space: Compared to other data structures, the Merkle tree takes up very little disk space.</a:t>
            </a:r>
          </a:p>
          <a:p>
            <a:pPr marL="342900" indent="-342900">
              <a:buFont typeface="+mj-lt"/>
              <a:buAutoNum type="arabicPeriod"/>
            </a:pPr>
            <a:r>
              <a:rPr lang="en-US" dirty="0">
                <a:latin typeface="Calibri" panose="020F0502020204030204" pitchFamily="34" charset="0"/>
                <a:cs typeface="Calibri" panose="020F0502020204030204" pitchFamily="34" charset="0"/>
              </a:rPr>
              <a:t>Tiny information across networks: Merkle trees can be broken down into small pieces of data for verification.</a:t>
            </a:r>
          </a:p>
          <a:p>
            <a:pPr marL="342900" indent="-342900">
              <a:buFont typeface="+mj-lt"/>
              <a:buAutoNum type="arabicPeriod"/>
            </a:pPr>
            <a:r>
              <a:rPr lang="en-US" dirty="0">
                <a:latin typeface="Calibri" panose="020F0502020204030204" pitchFamily="34" charset="0"/>
                <a:cs typeface="Calibri" panose="020F0502020204030204" pitchFamily="34" charset="0"/>
              </a:rPr>
              <a:t>Efficient Verification: The data format is efficient and verifying the data's integrity takes only a few moments.</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405493" y="271534"/>
            <a:ext cx="6462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tx2">
                    <a:lumMod val="10000"/>
                  </a:schemeClr>
                </a:solidFill>
                <a:latin typeface="Calibri" panose="020F0502020204030204" pitchFamily="34" charset="0"/>
                <a:cs typeface="Calibri" panose="020F0502020204030204" pitchFamily="34" charset="0"/>
              </a:rPr>
              <a:t>Why Is It Essential to Blockchain?</a:t>
            </a:r>
            <a:endParaRPr sz="2800" dirty="0">
              <a:solidFill>
                <a:schemeClr val="tx2">
                  <a:lumMod val="10000"/>
                </a:schemeClr>
              </a:solidFill>
              <a:latin typeface="Calibri" panose="020F0502020204030204" pitchFamily="34" charset="0"/>
              <a:cs typeface="Calibri" panose="020F0502020204030204" pitchFamily="34" charset="0"/>
            </a:endParaRPr>
          </a:p>
        </p:txBody>
      </p:sp>
      <p:sp>
        <p:nvSpPr>
          <p:cNvPr id="200" name="Google Shape;200;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TextBox 1">
            <a:extLst>
              <a:ext uri="{FF2B5EF4-FFF2-40B4-BE49-F238E27FC236}">
                <a16:creationId xmlns:a16="http://schemas.microsoft.com/office/drawing/2014/main" id="{39D37369-120B-411A-BCDC-8F31DBEB2337}"/>
              </a:ext>
            </a:extLst>
          </p:cNvPr>
          <p:cNvSpPr txBox="1"/>
          <p:nvPr/>
        </p:nvSpPr>
        <p:spPr>
          <a:xfrm>
            <a:off x="1084521" y="1245172"/>
            <a:ext cx="6783572" cy="246221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Think of a blockchain without Merkle Trees to get a sense of how vital they are for blockchain technology.</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If Bitcoin didn't include Merkle Trees, per se, every node on the network would have to retain a complete copy of every single Bitcoin transaction ever made. One can imagine how much information that would be.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Any authentication request on Bitcoin would require an enormous amount of data to be transferred over the network: therefore, you'll need to validate the data on your own.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 confirm that there were no modifications, a computer used for validation would need a lot of computing power to compare ledgers.</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29</TotalTime>
  <Words>951</Words>
  <Application>Microsoft Office PowerPoint</Application>
  <PresentationFormat>On-screen Show (16:9)</PresentationFormat>
  <Paragraphs>57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Tw Cen MT</vt:lpstr>
      <vt:lpstr>Calibri</vt:lpstr>
      <vt:lpstr>Lato</vt:lpstr>
      <vt:lpstr>Wingdings</vt:lpstr>
      <vt:lpstr>Arial</vt:lpstr>
      <vt:lpstr>Droplet</vt:lpstr>
      <vt:lpstr>Applications of hash table in Merkle tree</vt:lpstr>
      <vt:lpstr>GROUP MEMBERS</vt:lpstr>
      <vt:lpstr>Merkle Tree</vt:lpstr>
      <vt:lpstr>PowerPoint Presentation</vt:lpstr>
      <vt:lpstr>How do Merkle trees work?</vt:lpstr>
      <vt:lpstr>PowerPoint Presentation</vt:lpstr>
      <vt:lpstr>How do Merkle trees work?</vt:lpstr>
      <vt:lpstr>Benefits of Merkle Tree in Blockchain</vt:lpstr>
      <vt:lpstr>Why Is It Essential to Blockchain?</vt:lpstr>
      <vt:lpstr>Why Is It Essential to Blockchain?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TOPIC-Applications of hash table in merkle tree</dc:title>
  <dc:creator>Medini patil</dc:creator>
  <cp:lastModifiedBy>Sujit Patil</cp:lastModifiedBy>
  <cp:revision>5</cp:revision>
  <dcterms:modified xsi:type="dcterms:W3CDTF">2022-04-10T17:26:32Z</dcterms:modified>
</cp:coreProperties>
</file>