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79" r:id="rId8"/>
    <p:sldId id="26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E3088-660C-4EAF-B316-EA222A780BCD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5CE51-BC9D-4371-8407-0CD4F8A0E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8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97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0969-E72F-4061-808E-15DE4200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82373-FF32-44A7-8596-AC018E70E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0332-302A-46B4-B194-D46FFC68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9C4-FE69-4B7F-BC1B-DA83FE5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0B07-C08F-4115-A585-5380C61A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AE91-FE78-45F3-8288-1D184889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7B92-51E7-4254-9D9A-6C126DA8C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F32-C9F4-40BA-84F3-912938C3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B98-1F7A-4EC7-8804-F9156C96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EE3A-238B-4628-9C75-E0FB45D5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71CD-3CE2-4806-9DB7-0D2626C45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A5620-C728-491C-B8F0-8591ADCB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18B4-811D-47F1-8BA5-1C74D81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9938-FA63-4DC5-BE38-131614CB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3CCC-19AE-4D59-95B0-D6D24CFF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1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612567" y="669600"/>
            <a:ext cx="2748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596633" y="-1070367"/>
            <a:ext cx="89988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07233" y="2655767"/>
            <a:ext cx="617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6733" y="-1182333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131833" y="3843167"/>
            <a:ext cx="130480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007233" y="722400"/>
            <a:ext cx="876800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003667" y="4620133"/>
            <a:ext cx="3045600" cy="30456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183700" y="4257600"/>
            <a:ext cx="876800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502067" y="5623033"/>
            <a:ext cx="1610400" cy="16104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992833" y="33892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0131700" y="-400333"/>
            <a:ext cx="18276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0992833" y="1070467"/>
            <a:ext cx="876800" cy="876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285300" y="927867"/>
            <a:ext cx="1162000" cy="11620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-162900" y="3911000"/>
            <a:ext cx="1570000" cy="15700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0866767" y="944400"/>
            <a:ext cx="1128800" cy="1128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407100" y="5206100"/>
            <a:ext cx="274800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670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612567" y="669600"/>
            <a:ext cx="2748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596633" y="-1070367"/>
            <a:ext cx="89988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07233" y="2655767"/>
            <a:ext cx="617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6733" y="-1182333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131833" y="3843167"/>
            <a:ext cx="130480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007233" y="722400"/>
            <a:ext cx="876800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003667" y="4620133"/>
            <a:ext cx="3045600" cy="30456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183700" y="4257600"/>
            <a:ext cx="876800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502067" y="5623033"/>
            <a:ext cx="1610400" cy="16104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992833" y="33892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0131700" y="-400333"/>
            <a:ext cx="18276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0992833" y="1070467"/>
            <a:ext cx="876800" cy="876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285300" y="927867"/>
            <a:ext cx="1162000" cy="11620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-162900" y="3911000"/>
            <a:ext cx="1570000" cy="15700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0866767" y="944400"/>
            <a:ext cx="1128800" cy="1128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407100" y="5206100"/>
            <a:ext cx="274800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75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077600" y="-393933"/>
            <a:ext cx="4036800" cy="40372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365000" y="3228733"/>
            <a:ext cx="74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365000" y="4599539"/>
            <a:ext cx="7462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886051" y="5317633"/>
            <a:ext cx="2748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>
            <a:off x="10173533" y="3292833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502067" y="1518933"/>
            <a:ext cx="1304800" cy="1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9653700" y="6216933"/>
            <a:ext cx="876800" cy="876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308233" y="-762267"/>
            <a:ext cx="3045600" cy="30456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0010167" y="1223300"/>
            <a:ext cx="876800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0754567" y="-393933"/>
            <a:ext cx="1610400" cy="16104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889600" y="27368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240667" y="5364333"/>
            <a:ext cx="18276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328061" y="4487395"/>
            <a:ext cx="608000" cy="608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9429767" y="5992967"/>
            <a:ext cx="1324800" cy="13244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9827000" y="1040133"/>
            <a:ext cx="1243200" cy="12432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240667" y="4400000"/>
            <a:ext cx="782400" cy="7824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10311167" y="623067"/>
            <a:ext cx="274800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797567" y="-272933"/>
            <a:ext cx="2066800" cy="2066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98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596633" y="-1070367"/>
            <a:ext cx="89988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11112600" y="5519500"/>
            <a:ext cx="566400" cy="56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5744384" y="-1438200"/>
            <a:ext cx="3129600" cy="31296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5397000" y="1073500"/>
            <a:ext cx="1398000" cy="13980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2507800" y="2560400"/>
            <a:ext cx="7176400" cy="2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4791200" y="1041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05633" y="3984467"/>
            <a:ext cx="1070400" cy="1070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-589633" y="5333200"/>
            <a:ext cx="2261200" cy="22612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1778700" y="-308967"/>
            <a:ext cx="2222400" cy="2222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734033" y="947067"/>
            <a:ext cx="642000" cy="6424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376033" y="50552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>
            <a:off x="1622733" y="1748433"/>
            <a:ext cx="406400" cy="406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4"/>
          <p:cNvSpPr/>
          <p:nvPr/>
        </p:nvSpPr>
        <p:spPr>
          <a:xfrm>
            <a:off x="10325967" y="1964400"/>
            <a:ext cx="1398000" cy="1398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4"/>
          <p:cNvSpPr/>
          <p:nvPr/>
        </p:nvSpPr>
        <p:spPr>
          <a:xfrm>
            <a:off x="10734233" y="2722900"/>
            <a:ext cx="2026800" cy="20268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4"/>
          <p:cNvSpPr/>
          <p:nvPr/>
        </p:nvSpPr>
        <p:spPr>
          <a:xfrm>
            <a:off x="10626367" y="4951800"/>
            <a:ext cx="797200" cy="7976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/>
          <p:nvPr/>
        </p:nvSpPr>
        <p:spPr>
          <a:xfrm>
            <a:off x="11478367" y="1589467"/>
            <a:ext cx="245600" cy="2456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20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525600" y="3598100"/>
            <a:ext cx="1191600" cy="1191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3914500" y="2034344"/>
            <a:ext cx="7034000" cy="3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346567" y="-275067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-203900" y="1813400"/>
            <a:ext cx="130480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3119467" y="324833"/>
            <a:ext cx="876800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1051633" y="3118200"/>
            <a:ext cx="1081600" cy="10816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204900" y="5533267"/>
            <a:ext cx="1610400" cy="1610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1754400" y="5147967"/>
            <a:ext cx="734000" cy="7340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>
            <a:off x="584767" y="3990700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>
            <a:off x="10326467" y="560633"/>
            <a:ext cx="734000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>
            <a:off x="11786000" y="1359700"/>
            <a:ext cx="530000" cy="530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>
            <a:off x="11060467" y="-428167"/>
            <a:ext cx="988800" cy="9888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>
            <a:off x="11535333" y="2155100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2905467" y="110833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5"/>
          <p:cNvSpPr/>
          <p:nvPr/>
        </p:nvSpPr>
        <p:spPr>
          <a:xfrm>
            <a:off x="10750433" y="918500"/>
            <a:ext cx="599600" cy="599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98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1 column +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6096000" y="1212067"/>
            <a:ext cx="48528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6096000" y="2034339"/>
            <a:ext cx="4852800" cy="3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773700" y="1002600"/>
            <a:ext cx="4852800" cy="4852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6"/>
          <p:cNvSpPr/>
          <p:nvPr/>
        </p:nvSpPr>
        <p:spPr>
          <a:xfrm>
            <a:off x="-394200" y="-475267"/>
            <a:ext cx="1410400" cy="141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6"/>
          <p:cNvSpPr/>
          <p:nvPr/>
        </p:nvSpPr>
        <p:spPr>
          <a:xfrm>
            <a:off x="3782133" y="239767"/>
            <a:ext cx="1304800" cy="13048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6"/>
          <p:cNvSpPr/>
          <p:nvPr/>
        </p:nvSpPr>
        <p:spPr>
          <a:xfrm>
            <a:off x="621300" y="4923667"/>
            <a:ext cx="1359200" cy="13592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6"/>
          <p:cNvSpPr/>
          <p:nvPr/>
        </p:nvSpPr>
        <p:spPr>
          <a:xfrm>
            <a:off x="1980500" y="6079667"/>
            <a:ext cx="482000" cy="4820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6"/>
          <p:cNvSpPr/>
          <p:nvPr/>
        </p:nvSpPr>
        <p:spPr>
          <a:xfrm>
            <a:off x="3153067" y="462600"/>
            <a:ext cx="365600" cy="365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6"/>
          <p:cNvSpPr/>
          <p:nvPr/>
        </p:nvSpPr>
        <p:spPr>
          <a:xfrm>
            <a:off x="-630133" y="-711200"/>
            <a:ext cx="1882400" cy="18824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3865333" y="322967"/>
            <a:ext cx="1138400" cy="11384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>
            <a:off x="1414867" y="190600"/>
            <a:ext cx="718000" cy="71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5376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3914500" y="2066867"/>
            <a:ext cx="34140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7534465" y="2066867"/>
            <a:ext cx="34140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478600" y="2925867"/>
            <a:ext cx="3129600" cy="31296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>
            <a:off x="264600" y="-428167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>
            <a:off x="264600" y="560633"/>
            <a:ext cx="876800" cy="876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>
            <a:off x="1569401" y="876633"/>
            <a:ext cx="1129200" cy="11292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>
            <a:off x="1183533" y="5523067"/>
            <a:ext cx="1610400" cy="161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>
            <a:off x="204900" y="6399467"/>
            <a:ext cx="734000" cy="7340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1563367" y="2262600"/>
            <a:ext cx="406400" cy="40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>
            <a:off x="10459000" y="825700"/>
            <a:ext cx="7340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7"/>
          <p:cNvSpPr/>
          <p:nvPr/>
        </p:nvSpPr>
        <p:spPr>
          <a:xfrm>
            <a:off x="10020667" y="-96667"/>
            <a:ext cx="530000" cy="53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11535333" y="1374467"/>
            <a:ext cx="406400" cy="40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0797200" y="223267"/>
            <a:ext cx="988800" cy="9888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1193000" y="2005833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-274167" y="3130300"/>
            <a:ext cx="2720800" cy="2720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7"/>
          <p:cNvSpPr/>
          <p:nvPr/>
        </p:nvSpPr>
        <p:spPr>
          <a:xfrm>
            <a:off x="406833" y="-285933"/>
            <a:ext cx="1020400" cy="1020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7"/>
          <p:cNvSpPr/>
          <p:nvPr/>
        </p:nvSpPr>
        <p:spPr>
          <a:xfrm>
            <a:off x="11376800" y="1215933"/>
            <a:ext cx="723600" cy="723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954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11518033" y="1963467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3914500" y="2066867"/>
            <a:ext cx="22672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6297831" y="2066867"/>
            <a:ext cx="22672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8681161" y="2066867"/>
            <a:ext cx="22672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355300" y="3975467"/>
            <a:ext cx="587200" cy="5872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-91633" y="4461533"/>
            <a:ext cx="1092800" cy="10928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1815300" y="187633"/>
            <a:ext cx="1150400" cy="11512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917500" y="4562667"/>
            <a:ext cx="1416000" cy="1416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8"/>
          <p:cNvSpPr/>
          <p:nvPr/>
        </p:nvSpPr>
        <p:spPr>
          <a:xfrm>
            <a:off x="2745900" y="1483300"/>
            <a:ext cx="406400" cy="4064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8"/>
          <p:cNvSpPr/>
          <p:nvPr/>
        </p:nvSpPr>
        <p:spPr>
          <a:xfrm>
            <a:off x="11631333" y="360300"/>
            <a:ext cx="734000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8"/>
          <p:cNvSpPr/>
          <p:nvPr/>
        </p:nvSpPr>
        <p:spPr>
          <a:xfrm>
            <a:off x="11395733" y="811500"/>
            <a:ext cx="530000" cy="5300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/>
          <p:nvPr/>
        </p:nvSpPr>
        <p:spPr>
          <a:xfrm>
            <a:off x="10948367" y="1536867"/>
            <a:ext cx="530000" cy="5300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8"/>
          <p:cNvSpPr/>
          <p:nvPr/>
        </p:nvSpPr>
        <p:spPr>
          <a:xfrm>
            <a:off x="10132800" y="-367000"/>
            <a:ext cx="988800" cy="9888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12045033" y="2490467"/>
            <a:ext cx="250800" cy="250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-640300" y="324833"/>
            <a:ext cx="3129600" cy="31296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1355300" y="5455600"/>
            <a:ext cx="1610400" cy="161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8"/>
          <p:cNvSpPr/>
          <p:nvPr/>
        </p:nvSpPr>
        <p:spPr>
          <a:xfrm>
            <a:off x="272100" y="1237233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56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55C-BA98-4BD5-A242-8339ACFD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9D99-1744-4DF5-8409-67F3C285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F0E2-ED2B-4378-83EE-C66A7D55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022ED-5139-4A0E-8D69-D3DC045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2066-37BE-47CE-A7A4-8EA53DE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4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707584" y="4892200"/>
            <a:ext cx="2748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9"/>
          <p:cNvSpPr/>
          <p:nvPr/>
        </p:nvSpPr>
        <p:spPr>
          <a:xfrm>
            <a:off x="240667" y="5364333"/>
            <a:ext cx="18276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9"/>
          <p:cNvSpPr/>
          <p:nvPr/>
        </p:nvSpPr>
        <p:spPr>
          <a:xfrm>
            <a:off x="328061" y="4284195"/>
            <a:ext cx="608000" cy="608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9"/>
          <p:cNvSpPr/>
          <p:nvPr/>
        </p:nvSpPr>
        <p:spPr>
          <a:xfrm>
            <a:off x="95333" y="4051467"/>
            <a:ext cx="1073200" cy="10732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9"/>
          <p:cNvSpPr/>
          <p:nvPr/>
        </p:nvSpPr>
        <p:spPr>
          <a:xfrm>
            <a:off x="1707600" y="2144633"/>
            <a:ext cx="1391200" cy="1392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9"/>
          <p:cNvSpPr/>
          <p:nvPr/>
        </p:nvSpPr>
        <p:spPr>
          <a:xfrm>
            <a:off x="2187300" y="-269167"/>
            <a:ext cx="1000400" cy="10004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/>
          <p:nvPr/>
        </p:nvSpPr>
        <p:spPr>
          <a:xfrm>
            <a:off x="-640300" y="324833"/>
            <a:ext cx="3129600" cy="31296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9"/>
          <p:cNvSpPr/>
          <p:nvPr/>
        </p:nvSpPr>
        <p:spPr>
          <a:xfrm>
            <a:off x="-297300" y="667833"/>
            <a:ext cx="2443600" cy="2443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9"/>
          <p:cNvSpPr/>
          <p:nvPr/>
        </p:nvSpPr>
        <p:spPr>
          <a:xfrm>
            <a:off x="1707600" y="5266833"/>
            <a:ext cx="1000400" cy="100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9"/>
          <p:cNvSpPr/>
          <p:nvPr/>
        </p:nvSpPr>
        <p:spPr>
          <a:xfrm>
            <a:off x="10550667" y="800300"/>
            <a:ext cx="7340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9"/>
          <p:cNvSpPr/>
          <p:nvPr/>
        </p:nvSpPr>
        <p:spPr>
          <a:xfrm>
            <a:off x="11604533" y="2144633"/>
            <a:ext cx="382800" cy="3828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9"/>
          <p:cNvSpPr/>
          <p:nvPr/>
        </p:nvSpPr>
        <p:spPr>
          <a:xfrm>
            <a:off x="11745836" y="1181919"/>
            <a:ext cx="555200" cy="5552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9"/>
          <p:cNvSpPr/>
          <p:nvPr/>
        </p:nvSpPr>
        <p:spPr>
          <a:xfrm>
            <a:off x="10824000" y="-326067"/>
            <a:ext cx="988800" cy="9888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9"/>
          <p:cNvSpPr/>
          <p:nvPr/>
        </p:nvSpPr>
        <p:spPr>
          <a:xfrm>
            <a:off x="10418300" y="417033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9"/>
          <p:cNvSpPr/>
          <p:nvPr/>
        </p:nvSpPr>
        <p:spPr>
          <a:xfrm>
            <a:off x="11529200" y="965284"/>
            <a:ext cx="988800" cy="9888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638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596633" y="-1070367"/>
            <a:ext cx="89988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661633" y="5570267"/>
            <a:ext cx="8868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11607933" y="5036351"/>
            <a:ext cx="823200" cy="823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811667" y="1121815"/>
            <a:ext cx="687200" cy="6872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10926695" y="6071067"/>
            <a:ext cx="1108800" cy="11088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11277845" y="5578351"/>
            <a:ext cx="281200" cy="2812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204196" y="-592729"/>
            <a:ext cx="1504400" cy="15044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10682688" y="177855"/>
            <a:ext cx="579600" cy="5796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98103" y="1122000"/>
            <a:ext cx="441200" cy="4412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11349533" y="177872"/>
            <a:ext cx="1081600" cy="108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57331" y="-231203"/>
            <a:ext cx="781600" cy="7816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998433" y="6260067"/>
            <a:ext cx="460000" cy="46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43715" y="5678711"/>
            <a:ext cx="884000" cy="88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422216" y="4591379"/>
            <a:ext cx="674800" cy="674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301560" y="5520867"/>
            <a:ext cx="1199200" cy="11992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11600855" y="1467000"/>
            <a:ext cx="444400" cy="444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6082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558800" y="-2108200"/>
            <a:ext cx="11074400" cy="110744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1"/>
          <p:cNvSpPr/>
          <p:nvPr/>
        </p:nvSpPr>
        <p:spPr>
          <a:xfrm>
            <a:off x="-218933" y="914900"/>
            <a:ext cx="7340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/>
          <p:nvPr/>
        </p:nvSpPr>
        <p:spPr>
          <a:xfrm>
            <a:off x="10939333" y="5198400"/>
            <a:ext cx="596000" cy="596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1"/>
          <p:cNvSpPr/>
          <p:nvPr/>
        </p:nvSpPr>
        <p:spPr>
          <a:xfrm>
            <a:off x="133900" y="-262567"/>
            <a:ext cx="988800" cy="9888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1"/>
          <p:cNvSpPr/>
          <p:nvPr/>
        </p:nvSpPr>
        <p:spPr>
          <a:xfrm>
            <a:off x="558800" y="914900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1"/>
          <p:cNvSpPr/>
          <p:nvPr/>
        </p:nvSpPr>
        <p:spPr>
          <a:xfrm>
            <a:off x="11111633" y="5976667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1"/>
          <p:cNvSpPr/>
          <p:nvPr/>
        </p:nvSpPr>
        <p:spPr>
          <a:xfrm>
            <a:off x="989000" y="5933000"/>
            <a:ext cx="530000" cy="5300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1941733" y="5411595"/>
            <a:ext cx="382800" cy="382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-218933" y="5703600"/>
            <a:ext cx="988800" cy="9888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11424967" y="6290000"/>
            <a:ext cx="678000" cy="6780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0769967" y="298833"/>
            <a:ext cx="406400" cy="4064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1"/>
          <p:cNvSpPr/>
          <p:nvPr/>
        </p:nvSpPr>
        <p:spPr>
          <a:xfrm>
            <a:off x="11404331" y="437831"/>
            <a:ext cx="780800" cy="780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1"/>
          <p:cNvSpPr/>
          <p:nvPr/>
        </p:nvSpPr>
        <p:spPr>
          <a:xfrm>
            <a:off x="11835133" y="1583100"/>
            <a:ext cx="596000" cy="596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1"/>
          <p:cNvSpPr/>
          <p:nvPr/>
        </p:nvSpPr>
        <p:spPr>
          <a:xfrm>
            <a:off x="11265333" y="298833"/>
            <a:ext cx="1059200" cy="10592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1"/>
          <p:cNvSpPr/>
          <p:nvPr/>
        </p:nvSpPr>
        <p:spPr>
          <a:xfrm>
            <a:off x="133900" y="5107500"/>
            <a:ext cx="406400" cy="40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22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558800" y="-2108200"/>
            <a:ext cx="11074400" cy="110744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0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A6CA-4C21-4085-BEBB-EC705F3A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F284-15BC-461C-B153-B59C924A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7962-8A4E-4613-89AA-31391AAE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ECAC-CE28-43A2-97D4-ED099AF1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FD0E-1914-452E-8D40-A36686A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C1C-2822-45D3-B0D0-CF3FB5C9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6B53-AAD9-49AA-A2A6-AE1BC809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DD45-5943-4E5F-A88F-58B42D97B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65E5-43FE-4FD4-A167-6B702DD3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C35E-AA29-438F-A53A-8A3AABB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32317-0B10-400B-9E22-B8E42263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8BD9-6E86-4420-8BA8-83617521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8103-9FB6-43E4-BB65-8A9C6C3D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6D46-BAC8-4636-9BBA-1D6706CE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F4CC2-400D-4C85-9E36-283DE5390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C4FA0-C7CA-4087-9E12-802CB8D5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1C9A-7A62-4FB8-9128-2D520136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2C275-7070-4F36-A0D2-B36DFA7B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9073E-1BFF-436F-873F-E8E4FDFB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6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3F62-B7EC-4EA2-B2EF-1F91A1A7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21C70-5318-4FFB-80A9-5F3E9AAF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6345B-786B-4D37-A707-6C32FA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81E22-2C40-4D40-8BB1-A8B9D03B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3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35D73-1CE7-4C1D-B59F-33D41AE6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0535B-2C21-43C7-A8A4-F4837C34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32D-0E9E-43ED-B080-37A6EDB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4D3-28AA-4486-9EDE-4928699A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6445-76D7-4BA4-B772-46476ABC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3A3-7177-4D8A-9420-10C23B456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32960-9576-4B6F-9D34-2D6FCB21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304E-464C-4B7D-A921-B1031204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3EE7F-F977-4089-B784-E8A6C144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E4B-D8EF-4333-839B-7A7B1203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F7056-F102-4234-9BD3-240717399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DD43-B46E-49C6-9EBF-19D5B82F0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A8E2A-07ED-4D79-9352-2B5C4293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522B9-73EB-429B-92B1-D7F36E6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61866-CB02-4827-91E4-D2219150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25D69-0040-4ADD-9C28-493C8FF5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86D9-6AB9-4E89-861E-9DEE0AA0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8A60-7D76-4D0B-B736-0474060AD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63F2-566A-4B26-8144-0B5A43F82CC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5776-FACF-46BF-912B-B610B0117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B56C-1256-4EBA-B959-E368B83BB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4A64-D9A7-4760-B10F-741C2CE35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14500" y="2034344"/>
            <a:ext cx="7034000" cy="3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6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6642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500381" y="385010"/>
            <a:ext cx="7191237" cy="39936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400" b="1" i="0" dirty="0">
                <a:effectLst/>
                <a:latin typeface="Roboto" panose="02000000000000000000" pitchFamily="2" charset="0"/>
              </a:rPr>
              <a:t>Applications of Heap in Priority Queue Implementation</a:t>
            </a:r>
            <a:endParaRPr sz="44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99E911-5D4D-4363-AFAB-E2F4EE66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67690"/>
              </p:ext>
            </p:extLst>
          </p:nvPr>
        </p:nvGraphicFramePr>
        <p:xfrm>
          <a:off x="2031999" y="3429000"/>
          <a:ext cx="8127999" cy="2225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8587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68169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3362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2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Parikshit Mitkar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4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Priyanshu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Nikam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0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Atharva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Avadhut</a:t>
                      </a:r>
                      <a:r>
                        <a:rPr lang="en-IN" dirty="0"/>
                        <a:t>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7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Mayur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25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914300" y="146252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IN" sz="6400" dirty="0">
                <a:solidFill>
                  <a:schemeClr val="tx1"/>
                </a:solidFill>
              </a:rPr>
              <a:t>What is Heap?</a:t>
            </a:r>
            <a:endParaRPr sz="6400" dirty="0">
              <a:solidFill>
                <a:schemeClr val="tx1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700100" y="2046707"/>
            <a:ext cx="8791600" cy="30129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67" dirty="0">
                <a:solidFill>
                  <a:schemeClr val="tx1"/>
                </a:solidFill>
              </a:rPr>
              <a:t>A Heap is a special Tree-based data structure in which the tree is a complete binary tree. Generally, Heaps can be of two types:</a:t>
            </a:r>
          </a:p>
          <a:p>
            <a:pPr marL="342900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67" dirty="0">
                <a:solidFill>
                  <a:schemeClr val="tx1"/>
                </a:solidFill>
              </a:rPr>
              <a:t>Max-Heap: In a Max-Heap the key present at the root node must be greatest among the keys present at all of it’s children. The same property must be recursively true for all sub-trees in that Binary Tree.</a:t>
            </a:r>
          </a:p>
          <a:p>
            <a:pPr marL="342900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67" dirty="0">
                <a:solidFill>
                  <a:schemeClr val="tx1"/>
                </a:solidFill>
              </a:rPr>
              <a:t>Min-Heap: In a Min-Heap the key present at the root node must be minimum among the keys present at all of it’s children. The same property must be recursively true for all sub-trees in that Binary Tree.</a:t>
            </a:r>
          </a:p>
          <a:p>
            <a:pPr marL="0" indent="0">
              <a:spcBef>
                <a:spcPts val="800"/>
              </a:spcBef>
              <a:buNone/>
            </a:pPr>
            <a:endParaRPr lang="en-US" sz="1867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</a:t>
            </a:fld>
            <a:endParaRPr kern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1AE04FDC-F1B5-4C03-AE39-CFDFEC1B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95" y="4893795"/>
            <a:ext cx="4838210" cy="19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914300" y="146252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IN" sz="6400" dirty="0">
                <a:solidFill>
                  <a:schemeClr val="tx1"/>
                </a:solidFill>
              </a:rPr>
              <a:t>What is Priority Queue?</a:t>
            </a:r>
            <a:endParaRPr sz="6400" dirty="0">
              <a:solidFill>
                <a:schemeClr val="tx1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700100" y="2046707"/>
            <a:ext cx="8791600" cy="38567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800"/>
              </a:spcBef>
            </a:pPr>
            <a:r>
              <a:rPr lang="en-US" sz="2000" b="0" i="0" dirty="0">
                <a:solidFill>
                  <a:srgbClr val="252C33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Priority Queue is similar to queue where we insert an element from the back and remove an element from front</a:t>
            </a:r>
          </a:p>
          <a:p>
            <a:pPr marL="342900" indent="-342900">
              <a:spcBef>
                <a:spcPts val="800"/>
              </a:spcBef>
            </a:pPr>
            <a:r>
              <a:rPr lang="en-US" sz="2000" dirty="0">
                <a:solidFill>
                  <a:srgbClr val="252C33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</a:t>
            </a:r>
            <a:r>
              <a:rPr lang="en-US" sz="2000" b="0" i="0" dirty="0">
                <a:solidFill>
                  <a:srgbClr val="252C33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ut with a one difference</a:t>
            </a:r>
            <a:r>
              <a:rPr lang="en-US" sz="2000" dirty="0">
                <a:solidFill>
                  <a:srgbClr val="252C33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t</a:t>
            </a:r>
            <a:r>
              <a:rPr lang="en-US" sz="2000" b="0" i="0" dirty="0">
                <a:solidFill>
                  <a:srgbClr val="252C33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he element with highest priority will be moved to the front of the queue and one with lowest priority will move to the back of the queue.</a:t>
            </a:r>
          </a:p>
          <a:p>
            <a:pPr marL="342900" indent="-342900">
              <a:spcBef>
                <a:spcPts val="800"/>
              </a:spcBef>
            </a:pPr>
            <a:r>
              <a:rPr lang="en-IN" sz="2000" dirty="0">
                <a:latin typeface="Varela Round" panose="00000500000000000000" pitchFamily="2" charset="-79"/>
                <a:cs typeface="Varela Round" panose="00000500000000000000" pitchFamily="2" charset="-79"/>
              </a:rPr>
              <a:t>Time Complexity</a:t>
            </a:r>
            <a:endParaRPr sz="20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BE137-7844-499E-B23A-B6EC9637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69" y="4576232"/>
            <a:ext cx="517279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1050487" y="2247427"/>
            <a:ext cx="3930074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IN" sz="6400" dirty="0"/>
              <a:t>Operation in Priority Queue</a:t>
            </a:r>
            <a:endParaRPr sz="6400" dirty="0"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5564221" y="826891"/>
            <a:ext cx="5384679" cy="45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insert(p)/enqueue: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 Inserts a new element with priority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p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extractMax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():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 Extracts an element with maximum priority.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remove(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)/dequeue: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 Removes an element pointed by an iterator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changePriority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(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, p):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 Changes the priority of an element pointed by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 to 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spcBef>
                <a:spcPts val="800"/>
              </a:spcBef>
              <a:buNone/>
            </a:pPr>
            <a:endParaRPr sz="1867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4765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914300" y="146252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Insertion(Enqueue) in Priority Queue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5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62A1E-0172-411A-8C32-DD430FF5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2" y="1642813"/>
            <a:ext cx="9716856" cy="357237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AC05C9-5776-4839-BFA4-117A6791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88906"/>
              </p:ext>
            </p:extLst>
          </p:nvPr>
        </p:nvGraphicFramePr>
        <p:xfrm>
          <a:off x="1108952" y="5494569"/>
          <a:ext cx="3224180" cy="375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44836">
                  <a:extLst>
                    <a:ext uri="{9D8B030D-6E8A-4147-A177-3AD203B41FA5}">
                      <a16:colId xmlns:a16="http://schemas.microsoft.com/office/drawing/2014/main" val="625854872"/>
                    </a:ext>
                  </a:extLst>
                </a:gridCol>
                <a:gridCol w="644836">
                  <a:extLst>
                    <a:ext uri="{9D8B030D-6E8A-4147-A177-3AD203B41FA5}">
                      <a16:colId xmlns:a16="http://schemas.microsoft.com/office/drawing/2014/main" val="263914496"/>
                    </a:ext>
                  </a:extLst>
                </a:gridCol>
                <a:gridCol w="644836">
                  <a:extLst>
                    <a:ext uri="{9D8B030D-6E8A-4147-A177-3AD203B41FA5}">
                      <a16:colId xmlns:a16="http://schemas.microsoft.com/office/drawing/2014/main" val="227953369"/>
                    </a:ext>
                  </a:extLst>
                </a:gridCol>
                <a:gridCol w="644836">
                  <a:extLst>
                    <a:ext uri="{9D8B030D-6E8A-4147-A177-3AD203B41FA5}">
                      <a16:colId xmlns:a16="http://schemas.microsoft.com/office/drawing/2014/main" val="1701224003"/>
                    </a:ext>
                  </a:extLst>
                </a:gridCol>
                <a:gridCol w="644836">
                  <a:extLst>
                    <a:ext uri="{9D8B030D-6E8A-4147-A177-3AD203B41FA5}">
                      <a16:colId xmlns:a16="http://schemas.microsoft.com/office/drawing/2014/main" val="173280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6096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CF5A747-5067-483A-8680-2CC52E09C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24115"/>
              </p:ext>
            </p:extLst>
          </p:nvPr>
        </p:nvGraphicFramePr>
        <p:xfrm>
          <a:off x="4627067" y="5494569"/>
          <a:ext cx="3038328" cy="3759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388">
                  <a:extLst>
                    <a:ext uri="{9D8B030D-6E8A-4147-A177-3AD203B41FA5}">
                      <a16:colId xmlns:a16="http://schemas.microsoft.com/office/drawing/2014/main" val="1317941341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1858055806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4181458266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2181270836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3587932618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104401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601578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E9244088-85EF-467F-B818-F514E672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03355"/>
              </p:ext>
            </p:extLst>
          </p:nvPr>
        </p:nvGraphicFramePr>
        <p:xfrm>
          <a:off x="8044520" y="5494569"/>
          <a:ext cx="3038328" cy="3759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388">
                  <a:extLst>
                    <a:ext uri="{9D8B030D-6E8A-4147-A177-3AD203B41FA5}">
                      <a16:colId xmlns:a16="http://schemas.microsoft.com/office/drawing/2014/main" val="1317941341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1858055806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4181458266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2181270836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3587932618"/>
                    </a:ext>
                  </a:extLst>
                </a:gridCol>
                <a:gridCol w="506388">
                  <a:extLst>
                    <a:ext uri="{9D8B030D-6E8A-4147-A177-3AD203B41FA5}">
                      <a16:colId xmlns:a16="http://schemas.microsoft.com/office/drawing/2014/main" val="104401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60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1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914300" y="146252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Deletion</a:t>
            </a:r>
            <a:r>
              <a:rPr lang="en-IN" sz="4400">
                <a:solidFill>
                  <a:schemeClr val="tx1"/>
                </a:solidFill>
              </a:rPr>
              <a:t>(Dequeue) </a:t>
            </a:r>
            <a:r>
              <a:rPr lang="en-IN" sz="4400" dirty="0">
                <a:solidFill>
                  <a:schemeClr val="tx1"/>
                </a:solidFill>
              </a:rPr>
              <a:t>in Priority Queue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6</a:t>
            </a:fld>
            <a:endParaRPr kern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0CC6C24-A464-41B1-8661-D097ED48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65" y="1610677"/>
            <a:ext cx="8103870" cy="38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1434002-89D8-48BD-889F-3B8E7B42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97667"/>
              </p:ext>
            </p:extLst>
          </p:nvPr>
        </p:nvGraphicFramePr>
        <p:xfrm>
          <a:off x="914300" y="5247323"/>
          <a:ext cx="3224178" cy="375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7363">
                  <a:extLst>
                    <a:ext uri="{9D8B030D-6E8A-4147-A177-3AD203B41FA5}">
                      <a16:colId xmlns:a16="http://schemas.microsoft.com/office/drawing/2014/main" val="625854872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63914496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27953369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1701224003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1732804834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87026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6096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D71C13-069D-41A8-B368-0BA5B60D5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31787"/>
              </p:ext>
            </p:extLst>
          </p:nvPr>
        </p:nvGraphicFramePr>
        <p:xfrm>
          <a:off x="4738782" y="5247323"/>
          <a:ext cx="2686815" cy="375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7363">
                  <a:extLst>
                    <a:ext uri="{9D8B030D-6E8A-4147-A177-3AD203B41FA5}">
                      <a16:colId xmlns:a16="http://schemas.microsoft.com/office/drawing/2014/main" val="625854872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63914496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27953369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1701224003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173280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609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86C316-0021-4763-9FEE-10B01238E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51947"/>
              </p:ext>
            </p:extLst>
          </p:nvPr>
        </p:nvGraphicFramePr>
        <p:xfrm>
          <a:off x="8025902" y="5247323"/>
          <a:ext cx="2686815" cy="375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7363">
                  <a:extLst>
                    <a:ext uri="{9D8B030D-6E8A-4147-A177-3AD203B41FA5}">
                      <a16:colId xmlns:a16="http://schemas.microsoft.com/office/drawing/2014/main" val="625854872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63914496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227953369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1701224003"/>
                    </a:ext>
                  </a:extLst>
                </a:gridCol>
                <a:gridCol w="537363">
                  <a:extLst>
                    <a:ext uri="{9D8B030D-6E8A-4147-A177-3AD203B41FA5}">
                      <a16:colId xmlns:a16="http://schemas.microsoft.com/office/drawing/2014/main" val="173280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6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914300" y="68301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6400" dirty="0">
                <a:solidFill>
                  <a:schemeClr val="tx1"/>
                </a:solidFill>
              </a:rPr>
              <a:t>Application of priority queue </a:t>
            </a:r>
            <a:endParaRPr sz="6400" dirty="0">
              <a:solidFill>
                <a:schemeClr val="tx1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700100" y="2046707"/>
            <a:ext cx="8791600" cy="38567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800"/>
              </a:spcBef>
            </a:pPr>
            <a:r>
              <a:rPr lang="en-IN" sz="2000" b="1" dirty="0">
                <a:solidFill>
                  <a:schemeClr val="tx1"/>
                </a:solidFill>
              </a:rPr>
              <a:t>Heap Sort: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Heap sort is typically implemented using Heap which is an implementation of Priority Queue</a:t>
            </a:r>
          </a:p>
          <a:p>
            <a:pPr marL="342900" indent="-342900">
              <a:spcBef>
                <a:spcPts val="800"/>
              </a:spcBef>
            </a:pPr>
            <a:r>
              <a:rPr lang="en-US" sz="2000" b="1" i="0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In Operating Systems: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In the load balancing algorithms, we use priority queues to maintain the flow of operations. Good load-balancing algorithms ensure a smoother flow and optimize the response time in various computations.</a:t>
            </a:r>
          </a:p>
          <a:p>
            <a:pPr marL="342900" indent="-342900">
              <a:spcBef>
                <a:spcPts val="800"/>
              </a:spcBef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In Prim’s Algorithm: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In the case of Prim’s Algorithm, we use a priority queue to store keys of nodes and extract minimum key nodes at every step.</a:t>
            </a:r>
            <a:endParaRPr lang="en-US" sz="2000" b="0" i="0" dirty="0"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342900" indent="-342900">
              <a:spcBef>
                <a:spcPts val="800"/>
              </a:spcBef>
            </a:pPr>
            <a:endParaRPr sz="1867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102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914400" y="891923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6400"/>
              <a:t>Thanks!</a:t>
            </a:r>
            <a:endParaRPr sz="6400"/>
          </a:p>
        </p:txBody>
      </p:sp>
      <p:sp>
        <p:nvSpPr>
          <p:cNvPr id="425" name="Google Shape;425;p35"/>
          <p:cNvSpPr/>
          <p:nvPr/>
        </p:nvSpPr>
        <p:spPr>
          <a:xfrm>
            <a:off x="5431909" y="2788885"/>
            <a:ext cx="1328191" cy="132819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407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Nixie One</vt:lpstr>
      <vt:lpstr>Roboto</vt:lpstr>
      <vt:lpstr>Varela Round</vt:lpstr>
      <vt:lpstr>Wingdings</vt:lpstr>
      <vt:lpstr>Office Theme</vt:lpstr>
      <vt:lpstr>Puck template</vt:lpstr>
      <vt:lpstr>Applications of Heap in Priority Queue Implementation</vt:lpstr>
      <vt:lpstr>What is Heap?</vt:lpstr>
      <vt:lpstr>What is Priority Queue?</vt:lpstr>
      <vt:lpstr>Operation in Priority Queue</vt:lpstr>
      <vt:lpstr>Insertion(Enqueue) in Priority Queue</vt:lpstr>
      <vt:lpstr>Deletion(Dequeue) in Priority Queue</vt:lpstr>
      <vt:lpstr>Application of priority queue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Heap in Priority Queue Implementation</dc:title>
  <dc:creator>Parikshit Mitkar</dc:creator>
  <cp:lastModifiedBy>Parikshit Mitkar</cp:lastModifiedBy>
  <cp:revision>15</cp:revision>
  <dcterms:created xsi:type="dcterms:W3CDTF">2022-04-04T14:32:17Z</dcterms:created>
  <dcterms:modified xsi:type="dcterms:W3CDTF">2022-04-06T02:59:28Z</dcterms:modified>
</cp:coreProperties>
</file>