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8839"/>
            <a:ext cx="8034292" cy="746919"/>
          </a:xfrm>
          <a:solidFill>
            <a:schemeClr val="tx2">
              <a:lumMod val="1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/>
              <a:t>DATA STRUCTURE USED IN MAP</a:t>
            </a:r>
            <a:endParaRPr lang="ru-RU" sz="4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A63E671-729C-449D-8FF6-CD94C9393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573755"/>
              </p:ext>
            </p:extLst>
          </p:nvPr>
        </p:nvGraphicFramePr>
        <p:xfrm>
          <a:off x="1814993" y="4427140"/>
          <a:ext cx="8127999" cy="23037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179695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98595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89338630"/>
                    </a:ext>
                  </a:extLst>
                </a:gridCol>
              </a:tblGrid>
              <a:tr h="449555">
                <a:tc>
                  <a:txBody>
                    <a:bodyPr/>
                    <a:lstStyle/>
                    <a:p>
                      <a:r>
                        <a:rPr lang="en-US" dirty="0"/>
                        <a:t>            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ROLL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PRN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87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Niraj Mantri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           222039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22010928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69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Rushikesh</a:t>
                      </a:r>
                      <a:r>
                        <a:rPr lang="en-US" b="1" dirty="0"/>
                        <a:t> Mantri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           222040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22010703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01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     MANYA GUPTA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           222041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          22010316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4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ABHISHEK MASALI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           222042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</a:t>
                      </a:r>
                      <a:r>
                        <a:rPr lang="en-US" b="1" dirty="0"/>
                        <a:t>22010301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2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Suraj </a:t>
                      </a:r>
                      <a:r>
                        <a:rPr lang="en-US" b="1" dirty="0" err="1"/>
                        <a:t>Meshram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           222043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22010815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70283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D4698F7-340F-4EEA-9E3A-C6D2C80F3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77" y="121092"/>
            <a:ext cx="1110923" cy="1256142"/>
          </a:xfrm>
          <a:prstGeom prst="rect">
            <a:avLst/>
          </a:prstGeom>
        </p:spPr>
      </p:pic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2A203F3A-2BE8-47BB-88C2-F39676D82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5213"/>
              </p:ext>
            </p:extLst>
          </p:nvPr>
        </p:nvGraphicFramePr>
        <p:xfrm>
          <a:off x="1814993" y="4027843"/>
          <a:ext cx="8127998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7998">
                  <a:extLst>
                    <a:ext uri="{9D8B030D-6E8A-4147-A177-3AD203B41FA5}">
                      <a16:colId xmlns:a16="http://schemas.microsoft.com/office/drawing/2014/main" val="2029466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               DIVISION : B                     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54764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20056A93-1204-4664-841A-A31616E6B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993" y="1211999"/>
            <a:ext cx="2771251" cy="221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64810B1-99A6-48A4-B125-ACE71E8CC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758" y="1211999"/>
            <a:ext cx="2905403" cy="221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CCAEC43B-4B69-4AE4-A504-8ABBAC22DF14}"/>
              </a:ext>
            </a:extLst>
          </p:cNvPr>
          <p:cNvSpPr/>
          <p:nvPr/>
        </p:nvSpPr>
        <p:spPr>
          <a:xfrm>
            <a:off x="4817615" y="2154399"/>
            <a:ext cx="2556769" cy="5770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 DATA STRUCTURE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262BD0-A32C-4F1E-A4DF-7EAD35D80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976" y="103337"/>
            <a:ext cx="1110923" cy="1256142"/>
          </a:xfrm>
          <a:prstGeom prst="rect">
            <a:avLst/>
          </a:prstGeom>
        </p:spPr>
      </p:pic>
      <p:pic>
        <p:nvPicPr>
          <p:cNvPr id="5" name="Google Shape;163;p18">
            <a:extLst>
              <a:ext uri="{FF2B5EF4-FFF2-40B4-BE49-F238E27FC236}">
                <a16:creationId xmlns:a16="http://schemas.microsoft.com/office/drawing/2014/main" id="{E782BD38-3324-47FC-B0D9-1F09153F1E4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677" y="733111"/>
            <a:ext cx="8896713" cy="5512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032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262BD0-A32C-4F1E-A4DF-7EAD35D80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976" y="103337"/>
            <a:ext cx="1110923" cy="1256142"/>
          </a:xfrm>
          <a:prstGeom prst="rect">
            <a:avLst/>
          </a:prstGeom>
        </p:spPr>
      </p:pic>
      <p:pic>
        <p:nvPicPr>
          <p:cNvPr id="6" name="Google Shape;169;p19">
            <a:extLst>
              <a:ext uri="{FF2B5EF4-FFF2-40B4-BE49-F238E27FC236}">
                <a16:creationId xmlns:a16="http://schemas.microsoft.com/office/drawing/2014/main" id="{53D35F05-CFA7-43FE-B8A2-4A9C9599053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287" y="575231"/>
            <a:ext cx="9150350" cy="5707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155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bject 50">
            <a:extLst>
              <a:ext uri="{FF2B5EF4-FFF2-40B4-BE49-F238E27FC236}">
                <a16:creationId xmlns:a16="http://schemas.microsoft.com/office/drawing/2014/main" id="{42A284E6-8BFD-4E7D-A93B-0D93433BEE07}"/>
              </a:ext>
            </a:extLst>
          </p:cNvPr>
          <p:cNvSpPr txBox="1"/>
          <p:nvPr/>
        </p:nvSpPr>
        <p:spPr>
          <a:xfrm>
            <a:off x="2510488" y="5777139"/>
            <a:ext cx="7386320" cy="77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2000" dirty="0">
                <a:solidFill>
                  <a:srgbClr val="FFFFCC"/>
                </a:solidFill>
                <a:latin typeface="Times New Roman"/>
                <a:cs typeface="Times New Roman"/>
              </a:rPr>
              <a:t>Pick</a:t>
            </a:r>
            <a:r>
              <a:rPr sz="2000" spc="-2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CC"/>
                </a:solidFill>
                <a:latin typeface="Times New Roman"/>
                <a:cs typeface="Times New Roman"/>
              </a:rPr>
              <a:t>vertex</a:t>
            </a:r>
            <a:r>
              <a:rPr sz="2000" spc="-1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CC"/>
                </a:solidFill>
                <a:latin typeface="Times New Roman"/>
                <a:cs typeface="Times New Roman"/>
              </a:rPr>
              <a:t>not</a:t>
            </a:r>
            <a:r>
              <a:rPr sz="2000" spc="-2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CC"/>
                </a:solidFill>
                <a:latin typeface="Times New Roman"/>
                <a:cs typeface="Times New Roman"/>
              </a:rPr>
              <a:t>in</a:t>
            </a:r>
            <a:r>
              <a:rPr sz="2000" spc="-1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CC"/>
                </a:solidFill>
                <a:latin typeface="Times New Roman"/>
                <a:cs typeface="Times New Roman"/>
              </a:rPr>
              <a:t>S</a:t>
            </a:r>
            <a:r>
              <a:rPr sz="2000" spc="-1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CC"/>
                </a:solidFill>
                <a:latin typeface="Times New Roman"/>
                <a:cs typeface="Times New Roman"/>
              </a:rPr>
              <a:t>with</a:t>
            </a:r>
            <a:r>
              <a:rPr sz="2000" spc="-1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CC"/>
                </a:solidFill>
                <a:latin typeface="Times New Roman"/>
                <a:cs typeface="Times New Roman"/>
              </a:rPr>
              <a:t>lowest</a:t>
            </a:r>
            <a:r>
              <a:rPr sz="2000" spc="-2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CC"/>
                </a:solidFill>
                <a:latin typeface="Times New Roman"/>
                <a:cs typeface="Times New Roman"/>
              </a:rPr>
              <a:t>cost</a:t>
            </a:r>
            <a:r>
              <a:rPr sz="2000" spc="-2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CC"/>
                </a:solidFill>
                <a:latin typeface="Times New Roman"/>
                <a:cs typeface="Times New Roman"/>
              </a:rPr>
              <a:t>(F)</a:t>
            </a:r>
            <a:r>
              <a:rPr sz="2000" spc="-2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CC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CC"/>
                </a:solidFill>
                <a:latin typeface="Times New Roman"/>
                <a:cs typeface="Times New Roman"/>
              </a:rPr>
              <a:t>update</a:t>
            </a:r>
            <a:r>
              <a:rPr sz="2000" spc="-2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CC"/>
                </a:solidFill>
                <a:latin typeface="Times New Roman"/>
                <a:cs typeface="Times New Roman"/>
              </a:rPr>
              <a:t>neighbors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5080" algn="r" defTabSz="914400">
              <a:spcBef>
                <a:spcPts val="1825"/>
              </a:spcBef>
            </a:pPr>
            <a:endParaRPr sz="1400" dirty="0">
              <a:solidFill>
                <a:prstClr val="black"/>
              </a:solidFill>
              <a:latin typeface="Arial MT"/>
              <a:cs typeface="Arial M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2838B7-FF3C-43F5-8B0E-85C5E3009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0" t="8119" r="5980" b="14086"/>
          <a:stretch/>
        </p:blipFill>
        <p:spPr>
          <a:xfrm>
            <a:off x="2792361" y="1523999"/>
            <a:ext cx="6440129" cy="31954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215A42-8EE9-49B1-ABD8-845C7ED9C4C5}"/>
              </a:ext>
            </a:extLst>
          </p:cNvPr>
          <p:cNvSpPr txBox="1"/>
          <p:nvPr/>
        </p:nvSpPr>
        <p:spPr>
          <a:xfrm>
            <a:off x="680936" y="457200"/>
            <a:ext cx="4387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570889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C6F02-B751-4ACA-9883-24ACEAF5811B}"/>
              </a:ext>
            </a:extLst>
          </p:cNvPr>
          <p:cNvSpPr txBox="1"/>
          <p:nvPr/>
        </p:nvSpPr>
        <p:spPr>
          <a:xfrm>
            <a:off x="3031787" y="2105561"/>
            <a:ext cx="6128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92D050"/>
                </a:solidFill>
              </a:rPr>
              <a:t>Thank You !</a:t>
            </a:r>
            <a:endParaRPr lang="en-IN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66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A568-6EC7-499A-9245-0FAAE6371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4902433" cy="834544"/>
          </a:xfrm>
          <a:solidFill>
            <a:schemeClr val="tx2">
              <a:lumMod val="10000"/>
            </a:schemeClr>
          </a:solidFill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MAPS </a:t>
            </a:r>
            <a:endParaRPr lang="en-IN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18578D-2043-4949-BF4A-133FE56CD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976" y="103337"/>
            <a:ext cx="1110923" cy="125614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0FCA558-B124-4AA1-A659-6ACE44A22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12" y="2222072"/>
            <a:ext cx="4224969" cy="336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11E5329-65D2-4DF8-829F-DD625CD2A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290" y="3214588"/>
            <a:ext cx="2088270" cy="20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B57DB8-0ECD-442B-946C-5F0D77752727}"/>
              </a:ext>
            </a:extLst>
          </p:cNvPr>
          <p:cNvSpPr txBox="1"/>
          <p:nvPr/>
        </p:nvSpPr>
        <p:spPr>
          <a:xfrm>
            <a:off x="7847859" y="1898907"/>
            <a:ext cx="258340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STRUCTURE AND ALGORITHM?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9723D6-341C-4455-A9A7-C6126BE50433}"/>
              </a:ext>
            </a:extLst>
          </p:cNvPr>
          <p:cNvCxnSpPr>
            <a:cxnSpLocks/>
            <a:endCxn id="2052" idx="0"/>
          </p:cNvCxnSpPr>
          <p:nvPr/>
        </p:nvCxnSpPr>
        <p:spPr>
          <a:xfrm flipH="1">
            <a:off x="8095425" y="2545238"/>
            <a:ext cx="196319" cy="669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90F2CD-BC96-4DCC-BFF4-7E7B0A4B27AA}"/>
              </a:ext>
            </a:extLst>
          </p:cNvPr>
          <p:cNvCxnSpPr>
            <a:stCxn id="2052" idx="0"/>
          </p:cNvCxnSpPr>
          <p:nvPr/>
        </p:nvCxnSpPr>
        <p:spPr>
          <a:xfrm flipV="1">
            <a:off x="8095425" y="2545238"/>
            <a:ext cx="702346" cy="669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05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9FCD43-9522-4C54-9D53-6D66E7CCD2FF}"/>
              </a:ext>
            </a:extLst>
          </p:cNvPr>
          <p:cNvSpPr txBox="1"/>
          <p:nvPr/>
        </p:nvSpPr>
        <p:spPr>
          <a:xfrm>
            <a:off x="372861" y="1012055"/>
            <a:ext cx="680917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ANSWER: GRAPH DATA STRUCTURE</a:t>
            </a:r>
            <a:endParaRPr lang="en-IN" sz="2800" b="1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C9270-B096-4988-BF16-C4A455436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976" y="103337"/>
            <a:ext cx="1110923" cy="1256142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B2A8E70-D813-4FA5-9AC9-F57CE0B92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363" y="602658"/>
            <a:ext cx="2140822" cy="151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760AB4D-B65D-4407-8B8C-994A7B12F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067" y="2337982"/>
            <a:ext cx="1960639" cy="194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47EED3AA-0033-4F78-ADCC-25DD73CF35CB}"/>
              </a:ext>
            </a:extLst>
          </p:cNvPr>
          <p:cNvSpPr/>
          <p:nvPr/>
        </p:nvSpPr>
        <p:spPr>
          <a:xfrm>
            <a:off x="4287914" y="3155270"/>
            <a:ext cx="3240349" cy="653991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15ADE-D9ED-4DAB-9147-350578A6EE01}"/>
              </a:ext>
            </a:extLst>
          </p:cNvPr>
          <p:cNvSpPr txBox="1"/>
          <p:nvPr/>
        </p:nvSpPr>
        <p:spPr>
          <a:xfrm>
            <a:off x="272093" y="2828835"/>
            <a:ext cx="3661280" cy="1200329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GRAPHS ARE USED TO REPRESENT, FIND, ANALYSE AND OPTIMIZE CONNECTIONS BETWEEN ELEMENTS.</a:t>
            </a:r>
            <a:endParaRPr lang="en-IN" b="1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4C9105C1-FC4E-4158-8A7F-0027E6DE8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90" y="4551037"/>
            <a:ext cx="8002848" cy="200071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8F3197-BAA5-49F6-9CE3-DDC51D61A00D}"/>
              </a:ext>
            </a:extLst>
          </p:cNvPr>
          <p:cNvSpPr txBox="1"/>
          <p:nvPr/>
        </p:nvSpPr>
        <p:spPr>
          <a:xfrm>
            <a:off x="8747616" y="5299969"/>
            <a:ext cx="267217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VERTICES |V|= 5</a:t>
            </a:r>
          </a:p>
          <a:p>
            <a:r>
              <a:rPr lang="en-US" dirty="0"/>
              <a:t>EDGES     |E| = 7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561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6FEBBE-18C7-48DA-A6C0-88D316C53E97}"/>
              </a:ext>
            </a:extLst>
          </p:cNvPr>
          <p:cNvSpPr/>
          <p:nvPr/>
        </p:nvSpPr>
        <p:spPr>
          <a:xfrm>
            <a:off x="1979720" y="275208"/>
            <a:ext cx="2645546" cy="656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GRAPH</a:t>
            </a:r>
            <a:endParaRPr lang="en-IN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D36129-8BE5-4F15-A58A-117FEBA8709A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602418" y="945471"/>
            <a:ext cx="1700075" cy="8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FD97A5-798D-437A-B0B3-AC0C10D9C47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302493" y="932155"/>
            <a:ext cx="1993910" cy="84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0794BFB-E44F-4FEA-BE79-480D26A3DD28}"/>
              </a:ext>
            </a:extLst>
          </p:cNvPr>
          <p:cNvSpPr/>
          <p:nvPr/>
        </p:nvSpPr>
        <p:spPr>
          <a:xfrm>
            <a:off x="177552" y="1842116"/>
            <a:ext cx="2849732" cy="10209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DIRECTED GRAPHS </a:t>
            </a:r>
            <a:endParaRPr lang="en-IN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74C8B6-7C6E-4978-9A05-105C337C8D3A}"/>
              </a:ext>
            </a:extLst>
          </p:cNvPr>
          <p:cNvSpPr/>
          <p:nvPr/>
        </p:nvSpPr>
        <p:spPr>
          <a:xfrm>
            <a:off x="3820491" y="1779972"/>
            <a:ext cx="2849732" cy="10209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UNDIRECTED GRAPH</a:t>
            </a:r>
            <a:endParaRPr lang="en-IN" b="1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A40730E-4176-47B3-A6AB-A4881D9B0753}"/>
              </a:ext>
            </a:extLst>
          </p:cNvPr>
          <p:cNvSpPr/>
          <p:nvPr/>
        </p:nvSpPr>
        <p:spPr>
          <a:xfrm>
            <a:off x="1189608" y="2889682"/>
            <a:ext cx="497150" cy="13050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03C0BC6-D393-4A7C-BBE3-74E43F581CD9}"/>
              </a:ext>
            </a:extLst>
          </p:cNvPr>
          <p:cNvSpPr/>
          <p:nvPr/>
        </p:nvSpPr>
        <p:spPr>
          <a:xfrm>
            <a:off x="4996782" y="2800904"/>
            <a:ext cx="497150" cy="13050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92F348-6D56-40BE-B455-6F76D67382BA}"/>
              </a:ext>
            </a:extLst>
          </p:cNvPr>
          <p:cNvSpPr/>
          <p:nvPr/>
        </p:nvSpPr>
        <p:spPr>
          <a:xfrm>
            <a:off x="114550" y="4168069"/>
            <a:ext cx="3351321" cy="12428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EDGES HAVE A DIRECTION AND THERE IS NO WAY TO RETURN TO THE INITIAL NODE THROUGH THAT EDGE</a:t>
            </a:r>
            <a:endParaRPr lang="en-IN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EF6F4B-9E4D-41E1-A1ED-4F90F5FA1849}"/>
              </a:ext>
            </a:extLst>
          </p:cNvPr>
          <p:cNvSpPr/>
          <p:nvPr/>
        </p:nvSpPr>
        <p:spPr>
          <a:xfrm>
            <a:off x="3820491" y="4136996"/>
            <a:ext cx="3497803" cy="12739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EDGES ARE UNDIRECTED AND CAN GO FROM ONE NODE TO ANOTHER AND RETURN THROUGH THE SAME POINT.</a:t>
            </a:r>
            <a:endParaRPr lang="en-IN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8548A3-1F0E-4309-A321-02F2EBF66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976" y="103337"/>
            <a:ext cx="1110923" cy="125614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CA6F45E-A2E9-4FDA-B978-E6D43B209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206" y="2503502"/>
            <a:ext cx="4370504" cy="244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86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53E731-655A-41D4-BEAB-B8AE605E1451}"/>
              </a:ext>
            </a:extLst>
          </p:cNvPr>
          <p:cNvSpPr txBox="1"/>
          <p:nvPr/>
        </p:nvSpPr>
        <p:spPr>
          <a:xfrm>
            <a:off x="254903" y="266320"/>
            <a:ext cx="1005641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ALGORITHM : DIJKSTRA’S ALGORITHM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(SINGLE SOURCE SHORTEST PATH)</a:t>
            </a:r>
            <a:endParaRPr lang="en-IN" sz="2800" b="1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C7181-AE54-4BE3-ADCC-392D1D90E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976" y="54699"/>
            <a:ext cx="1110923" cy="12561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02B9F7-CC6E-4AC9-923A-49F2ADE2CA4E}"/>
              </a:ext>
            </a:extLst>
          </p:cNvPr>
          <p:cNvSpPr txBox="1"/>
          <p:nvPr/>
        </p:nvSpPr>
        <p:spPr>
          <a:xfrm>
            <a:off x="189159" y="3032637"/>
            <a:ext cx="1152727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1)</a:t>
            </a:r>
            <a:r>
              <a:rPr lang="en-US" sz="2500" b="0" i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 Create a set </a:t>
            </a:r>
            <a:r>
              <a:rPr lang="en-US" sz="2500" b="0" i="1" dirty="0" err="1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sptSet</a:t>
            </a:r>
            <a:r>
              <a:rPr lang="en-US" sz="2500" b="0" i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 (shortest path tree set) that keeps track of vertices included in the shortest-path tree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urw-din"/>
              </a:rPr>
              <a:t>.</a:t>
            </a:r>
          </a:p>
          <a:p>
            <a:r>
              <a:rPr lang="en-US" sz="2500" b="1" i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2)</a:t>
            </a:r>
            <a:r>
              <a:rPr lang="en-US" sz="2500" b="0" i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 Minimum distance from the source is calculated and finalized.</a:t>
            </a:r>
          </a:p>
          <a:p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urw-din"/>
              </a:rPr>
              <a:t>3)</a:t>
            </a:r>
            <a:r>
              <a:rPr lang="en-US" sz="2500" b="0" i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 Initially, this set is empty. </a:t>
            </a:r>
            <a:br>
              <a:rPr lang="en-US" sz="25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urw-din"/>
              </a:rPr>
              <a:t>4</a:t>
            </a:r>
            <a:r>
              <a:rPr lang="en-US" sz="2500" b="1" i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)</a:t>
            </a:r>
            <a:r>
              <a:rPr lang="en-US" sz="2500" b="0" i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 Assign a distance value to all vertices in the input graph. Initialize all distance values as INFINITE. Assign distance value as 0 for the source vertex so that it is picked first. </a:t>
            </a:r>
            <a:br>
              <a:rPr lang="en-US" sz="2500" dirty="0">
                <a:solidFill>
                  <a:schemeClr val="accent1">
                    <a:lumMod val="75000"/>
                  </a:schemeClr>
                </a:solidFill>
              </a:rPr>
            </a:br>
            <a:endParaRPr lang="en-IN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C5EF98-3190-4921-9384-6B7AC61D062F}"/>
              </a:ext>
            </a:extLst>
          </p:cNvPr>
          <p:cNvSpPr txBox="1"/>
          <p:nvPr/>
        </p:nvSpPr>
        <p:spPr>
          <a:xfrm>
            <a:off x="7928043" y="1618700"/>
            <a:ext cx="3073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RELAXATION</a:t>
            </a:r>
          </a:p>
          <a:p>
            <a:r>
              <a:rPr lang="en-US" sz="2000" dirty="0"/>
              <a:t>if d(u) + c(</a:t>
            </a:r>
            <a:r>
              <a:rPr lang="en-US" sz="2000" dirty="0" err="1"/>
              <a:t>u,v</a:t>
            </a:r>
            <a:r>
              <a:rPr lang="en-US" sz="2000" dirty="0"/>
              <a:t>) &lt; d(v)</a:t>
            </a:r>
          </a:p>
          <a:p>
            <a:r>
              <a:rPr lang="en-US" sz="2000" dirty="0"/>
              <a:t>   d(v) = d(u) + c(</a:t>
            </a:r>
            <a:r>
              <a:rPr lang="en-US" sz="2000" dirty="0" err="1"/>
              <a:t>u,v</a:t>
            </a:r>
            <a:r>
              <a:rPr lang="en-US" sz="2000" dirty="0"/>
              <a:t>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4625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ECC25F-5C12-4755-9B75-0777755E6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976" y="103337"/>
            <a:ext cx="1110923" cy="12561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66AEB1-8A55-4F95-8153-F43D5BFDBF5F}"/>
              </a:ext>
            </a:extLst>
          </p:cNvPr>
          <p:cNvSpPr txBox="1"/>
          <p:nvPr/>
        </p:nvSpPr>
        <p:spPr>
          <a:xfrm>
            <a:off x="612842" y="1770434"/>
            <a:ext cx="112938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3)</a:t>
            </a:r>
            <a:r>
              <a:rPr lang="en-US" sz="2500" b="0" i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 While </a:t>
            </a:r>
            <a:r>
              <a:rPr lang="en-US" sz="2500" b="0" i="1" dirty="0" err="1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sptSet</a:t>
            </a:r>
            <a:r>
              <a:rPr lang="en-US" sz="2500" b="0" i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 doesn’t include all vertices </a:t>
            </a:r>
            <a:br>
              <a:rPr lang="en-US" sz="25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500" b="1" i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a)</a:t>
            </a:r>
            <a:r>
              <a:rPr lang="en-US" sz="2500" b="0" i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 Pick a vertex u which is not there in </a:t>
            </a:r>
            <a:r>
              <a:rPr lang="en-US" sz="2500" b="0" i="1" dirty="0" err="1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sptSet</a:t>
            </a:r>
            <a:r>
              <a:rPr lang="en-US" sz="2500" b="0" i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 and has a minimum distance value. </a:t>
            </a:r>
            <a:br>
              <a:rPr lang="en-US" sz="25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urw-din"/>
              </a:rPr>
              <a:t>	</a:t>
            </a:r>
            <a:r>
              <a:rPr lang="en-US" sz="2500" b="1" i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b)</a:t>
            </a:r>
            <a:r>
              <a:rPr lang="en-US" sz="2500" b="0" i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 Include u to </a:t>
            </a:r>
            <a:r>
              <a:rPr lang="en-US" sz="2500" b="0" i="1" dirty="0" err="1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sptSet</a:t>
            </a:r>
            <a:r>
              <a:rPr lang="en-US" sz="2500" b="0" i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. </a:t>
            </a:r>
            <a:br>
              <a:rPr lang="en-US" sz="25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urw-din"/>
              </a:rPr>
              <a:t>	</a:t>
            </a:r>
            <a:r>
              <a:rPr lang="en-US" sz="2500" b="1" i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c)</a:t>
            </a:r>
            <a:r>
              <a:rPr lang="en-US" sz="2500" b="0" i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 Update distance value of all adjacent vertices of u. </a:t>
            </a:r>
          </a:p>
          <a:p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urw-din"/>
              </a:rPr>
              <a:t>	</a:t>
            </a: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urw-din"/>
              </a:rPr>
              <a:t>d)</a:t>
            </a:r>
            <a:r>
              <a:rPr lang="en-US" sz="2500" b="0" i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To update the distance values, iterate through all adjacent vertices. </a:t>
            </a:r>
          </a:p>
          <a:p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urw-din"/>
              </a:rPr>
              <a:t>	</a:t>
            </a: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urw-din"/>
              </a:rPr>
              <a:t>e)</a:t>
            </a:r>
            <a:r>
              <a:rPr lang="en-US" sz="2500" b="0" i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For every adjacent vertex v, if the sum of distance value of u (from source) and weight of edge u-v, is less than the distance value of v, then update the distance value of v.</a:t>
            </a:r>
            <a:endParaRPr lang="en-IN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0781C-7B36-43B9-9DAB-45C8D3448124}"/>
              </a:ext>
            </a:extLst>
          </p:cNvPr>
          <p:cNvSpPr txBox="1"/>
          <p:nvPr/>
        </p:nvSpPr>
        <p:spPr>
          <a:xfrm>
            <a:off x="953311" y="447472"/>
            <a:ext cx="26945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FF00"/>
                </a:solidFill>
              </a:rPr>
              <a:t>Continue….</a:t>
            </a:r>
            <a:endParaRPr lang="en-IN" sz="2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0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2A2EB5-AD52-459C-890E-9F17913D3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976" y="103337"/>
            <a:ext cx="1110923" cy="12561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C6F31A-3E44-47B3-A659-75599FEBE914}"/>
              </a:ext>
            </a:extLst>
          </p:cNvPr>
          <p:cNvSpPr txBox="1"/>
          <p:nvPr/>
        </p:nvSpPr>
        <p:spPr>
          <a:xfrm>
            <a:off x="404849" y="724535"/>
            <a:ext cx="64287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FFFF00"/>
                </a:solidFill>
              </a:defRPr>
            </a:lvl1pPr>
          </a:lstStyle>
          <a:p>
            <a:r>
              <a:rPr lang="en-IN" sz="2400" dirty="0" err="1"/>
              <a:t>Djikstra's</a:t>
            </a:r>
            <a:r>
              <a:rPr lang="en-IN" sz="2400" dirty="0"/>
              <a:t> algorithm Pseudocode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91513E-3967-40FA-9D32-36D00D5EDF79}"/>
              </a:ext>
            </a:extLst>
          </p:cNvPr>
          <p:cNvSpPr txBox="1"/>
          <p:nvPr/>
        </p:nvSpPr>
        <p:spPr>
          <a:xfrm>
            <a:off x="1326229" y="1724096"/>
            <a:ext cx="74408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function </a:t>
            </a:r>
            <a:r>
              <a:rPr lang="en-IN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dijkstra</a:t>
            </a:r>
            <a:r>
              <a:rPr lang="en-IN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(G, S)</a:t>
            </a:r>
            <a:br>
              <a:rPr lang="en-IN" dirty="0"/>
            </a:br>
            <a:r>
              <a:rPr lang="en-IN" dirty="0"/>
              <a:t>	</a:t>
            </a:r>
            <a:r>
              <a:rPr lang="en-IN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for each vertex V in G</a:t>
            </a:r>
            <a:br>
              <a:rPr lang="en-IN" dirty="0"/>
            </a:br>
            <a:r>
              <a:rPr lang="en-IN" dirty="0"/>
              <a:t>		</a:t>
            </a:r>
            <a:r>
              <a:rPr lang="en-IN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distance[V] &lt;- infinite</a:t>
            </a:r>
            <a:br>
              <a:rPr lang="en-IN" dirty="0"/>
            </a:br>
            <a:r>
              <a:rPr lang="en-IN" dirty="0"/>
              <a:t>		</a:t>
            </a:r>
            <a:r>
              <a:rPr lang="en-IN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previous[V] &lt;- NULL</a:t>
            </a:r>
            <a:br>
              <a:rPr lang="en-IN" dirty="0"/>
            </a:br>
            <a:r>
              <a:rPr lang="en-IN" dirty="0"/>
              <a:t>		</a:t>
            </a:r>
            <a:r>
              <a:rPr lang="en-IN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If V != S, add V to Priority Queue Q</a:t>
            </a:r>
            <a:br>
              <a:rPr lang="en-IN" dirty="0"/>
            </a:br>
            <a:r>
              <a:rPr lang="en-IN" dirty="0"/>
              <a:t>	</a:t>
            </a:r>
            <a:r>
              <a:rPr lang="en-IN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distance[S] &lt;- 0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while Q IS NOT EMPTY</a:t>
            </a:r>
            <a:br>
              <a:rPr lang="en-IN" dirty="0"/>
            </a:br>
            <a:r>
              <a:rPr lang="en-IN" dirty="0"/>
              <a:t>	</a:t>
            </a:r>
            <a:r>
              <a:rPr lang="en-IN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U &lt;- Extract MIN from Q</a:t>
            </a:r>
            <a:br>
              <a:rPr lang="en-IN" dirty="0"/>
            </a:br>
            <a:r>
              <a:rPr lang="en-IN" dirty="0"/>
              <a:t>	</a:t>
            </a:r>
            <a:r>
              <a:rPr lang="en-IN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for each unvisited neighbour V of U</a:t>
            </a:r>
            <a:br>
              <a:rPr lang="en-IN" dirty="0"/>
            </a:br>
            <a:r>
              <a:rPr lang="en-IN" dirty="0"/>
              <a:t>		</a:t>
            </a:r>
            <a:r>
              <a:rPr lang="en-IN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tempDistance</a:t>
            </a:r>
            <a:r>
              <a:rPr lang="en-IN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&lt;- distance[U] + </a:t>
            </a:r>
            <a:r>
              <a:rPr lang="en-IN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edge_weight</a:t>
            </a:r>
            <a:r>
              <a:rPr lang="en-IN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(U, V)</a:t>
            </a:r>
            <a:br>
              <a:rPr lang="en-IN" dirty="0"/>
            </a:br>
            <a:r>
              <a:rPr lang="en-IN" dirty="0"/>
              <a:t>		</a:t>
            </a:r>
            <a:r>
              <a:rPr lang="en-IN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if </a:t>
            </a:r>
            <a:r>
              <a:rPr lang="en-IN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tempDistance</a:t>
            </a:r>
            <a:r>
              <a:rPr lang="en-IN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 &lt; distance[V]</a:t>
            </a:r>
            <a:br>
              <a:rPr lang="en-IN" dirty="0"/>
            </a:br>
            <a:r>
              <a:rPr lang="en-IN" dirty="0"/>
              <a:t>			</a:t>
            </a:r>
            <a:r>
              <a:rPr lang="en-IN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distance[V] &lt;- </a:t>
            </a:r>
            <a:r>
              <a:rPr lang="en-IN" b="0" i="0" dirty="0" err="1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tempDistance</a:t>
            </a:r>
            <a:br>
              <a:rPr lang="en-IN" dirty="0"/>
            </a:br>
            <a:r>
              <a:rPr lang="en-IN" dirty="0"/>
              <a:t>			</a:t>
            </a:r>
            <a:r>
              <a:rPr lang="en-IN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previous[V] &lt;- U</a:t>
            </a:r>
            <a:br>
              <a:rPr lang="en-IN" dirty="0"/>
            </a:br>
            <a:r>
              <a:rPr lang="en-IN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return distance[], previous[]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30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D9021A-BA86-478B-A563-EAA7FEC55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976" y="103337"/>
            <a:ext cx="1110923" cy="1256142"/>
          </a:xfrm>
          <a:prstGeom prst="rect">
            <a:avLst/>
          </a:prstGeom>
        </p:spPr>
      </p:pic>
      <p:sp>
        <p:nvSpPr>
          <p:cNvPr id="11" name="Google Shape;150;p16">
            <a:extLst>
              <a:ext uri="{FF2B5EF4-FFF2-40B4-BE49-F238E27FC236}">
                <a16:creationId xmlns:a16="http://schemas.microsoft.com/office/drawing/2014/main" id="{CFFE4801-3FFF-44DB-A8EE-082E01676E5A}"/>
              </a:ext>
            </a:extLst>
          </p:cNvPr>
          <p:cNvSpPr txBox="1">
            <a:spLocks/>
          </p:cNvSpPr>
          <p:nvPr/>
        </p:nvSpPr>
        <p:spPr>
          <a:xfrm>
            <a:off x="-413447" y="601349"/>
            <a:ext cx="11574423" cy="95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ctr" defTabSz="914400"/>
            <a:r>
              <a:rPr lang="en-US" sz="2466" kern="0">
                <a:latin typeface="Times New Roman"/>
                <a:ea typeface="Times New Roman"/>
                <a:cs typeface="Times New Roman"/>
                <a:sym typeface="Times New Roman"/>
              </a:rPr>
              <a:t>APPLICATION OF GRAPH THEORY IN GOOGLE MAPS</a:t>
            </a:r>
            <a:endParaRPr lang="en-US" sz="3666" kern="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" name="Google Shape;151;p16">
            <a:extLst>
              <a:ext uri="{FF2B5EF4-FFF2-40B4-BE49-F238E27FC236}">
                <a16:creationId xmlns:a16="http://schemas.microsoft.com/office/drawing/2014/main" id="{F72A0881-52A8-4166-9BF3-544FFC13D4B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249" y="1236750"/>
            <a:ext cx="8579927" cy="4954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0488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956AB2-BA21-4F4D-81AD-2061A7910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976" y="103337"/>
            <a:ext cx="1110923" cy="1256142"/>
          </a:xfrm>
          <a:prstGeom prst="rect">
            <a:avLst/>
          </a:prstGeom>
        </p:spPr>
      </p:pic>
      <p:pic>
        <p:nvPicPr>
          <p:cNvPr id="5" name="Google Shape;157;p17">
            <a:extLst>
              <a:ext uri="{FF2B5EF4-FFF2-40B4-BE49-F238E27FC236}">
                <a16:creationId xmlns:a16="http://schemas.microsoft.com/office/drawing/2014/main" id="{9AA4EF58-3443-4011-86B4-3494ED95384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250" y="630808"/>
            <a:ext cx="8129682" cy="5596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0664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132</TotalTime>
  <Words>530</Words>
  <Application>Microsoft Office PowerPoint</Application>
  <PresentationFormat>Widescreen</PresentationFormat>
  <Paragraphs>51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MT</vt:lpstr>
      <vt:lpstr>Calibri</vt:lpstr>
      <vt:lpstr>Century Gothic</vt:lpstr>
      <vt:lpstr>Nunito</vt:lpstr>
      <vt:lpstr>Roboto</vt:lpstr>
      <vt:lpstr>Times New Roman</vt:lpstr>
      <vt:lpstr>urw-din</vt:lpstr>
      <vt:lpstr>Wingdings 3</vt:lpstr>
      <vt:lpstr>Ion</vt:lpstr>
      <vt:lpstr>DATA STRUCTURE USED IN MAP</vt:lpstr>
      <vt:lpstr>GOOGLE MAPS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USED IN MAP</dc:title>
  <dc:creator>Manya Gupta</dc:creator>
  <cp:lastModifiedBy>Abhishek Masali</cp:lastModifiedBy>
  <cp:revision>15</cp:revision>
  <dcterms:created xsi:type="dcterms:W3CDTF">2022-04-06T18:38:50Z</dcterms:created>
  <dcterms:modified xsi:type="dcterms:W3CDTF">2022-04-09T02:50:06Z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