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2E21B-3953-42E4-8A0E-EC9A93874988}" type="datetimeFigureOut">
              <a:rPr lang="en-IN" smtClean="0"/>
              <a:t>23-04-2022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A0D7A-F92C-4B47-A051-6DC90487A4D1}" type="slidenum">
              <a:rPr lang="en-IN" smtClean="0"/>
              <a:t>‹#›</a:t>
            </a:fld>
            <a:endParaRPr lang="en-IN"/>
          </a:p>
        </p:txBody>
      </p:sp>
    </p:spTree>
    <p:extLst>
      <p:ext uri="{BB962C8B-B14F-4D97-AF65-F5344CB8AC3E}">
        <p14:creationId xmlns:p14="http://schemas.microsoft.com/office/powerpoint/2010/main" val="204316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49884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63509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146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1418524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7674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130054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1001043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317117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250853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079B9-CA0B-454B-854E-3FAFAD89518E}"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281047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9079B9-CA0B-454B-854E-3FAFAD89518E}"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43956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9079B9-CA0B-454B-854E-3FAFAD89518E}"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167858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29079B9-CA0B-454B-854E-3FAFAD89518E}" type="datetimeFigureOut">
              <a:rPr lang="en-IN" smtClean="0"/>
              <a:t>23-04-2022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78977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079B9-CA0B-454B-854E-3FAFAD89518E}" type="datetimeFigureOut">
              <a:rPr lang="en-IN" smtClean="0"/>
              <a:t>23-04-2022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7775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9079B9-CA0B-454B-854E-3FAFAD89518E}"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21D5E-A988-4CFA-809E-583FE059C81F}" type="slidenum">
              <a:rPr lang="en-IN" smtClean="0"/>
              <a:t>‹#›</a:t>
            </a:fld>
            <a:endParaRPr lang="en-IN"/>
          </a:p>
        </p:txBody>
      </p:sp>
    </p:spTree>
    <p:extLst>
      <p:ext uri="{BB962C8B-B14F-4D97-AF65-F5344CB8AC3E}">
        <p14:creationId xmlns:p14="http://schemas.microsoft.com/office/powerpoint/2010/main" val="185006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21D5E-A988-4CFA-809E-583FE059C81F}" type="slidenum">
              <a:rPr lang="en-IN" smtClean="0"/>
              <a:t>‹#›</a:t>
            </a:fld>
            <a:endParaRPr lang="en-IN"/>
          </a:p>
        </p:txBody>
      </p:sp>
      <p:sp>
        <p:nvSpPr>
          <p:cNvPr id="5" name="Date Placeholder 4"/>
          <p:cNvSpPr>
            <a:spLocks noGrp="1"/>
          </p:cNvSpPr>
          <p:nvPr>
            <p:ph type="dt" sz="half" idx="10"/>
          </p:nvPr>
        </p:nvSpPr>
        <p:spPr/>
        <p:txBody>
          <a:bodyPr/>
          <a:lstStyle/>
          <a:p>
            <a:fld id="{929079B9-CA0B-454B-854E-3FAFAD89518E}" type="datetimeFigureOut">
              <a:rPr lang="en-IN" smtClean="0"/>
              <a:t>23-04-2022</a:t>
            </a:fld>
            <a:endParaRPr lang="en-IN"/>
          </a:p>
        </p:txBody>
      </p:sp>
    </p:spTree>
    <p:extLst>
      <p:ext uri="{BB962C8B-B14F-4D97-AF65-F5344CB8AC3E}">
        <p14:creationId xmlns:p14="http://schemas.microsoft.com/office/powerpoint/2010/main" val="148668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9079B9-CA0B-454B-854E-3FAFAD89518E}" type="datetimeFigureOut">
              <a:rPr lang="en-IN" smtClean="0"/>
              <a:t>23-04-2022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521D5E-A988-4CFA-809E-583FE059C81F}" type="slidenum">
              <a:rPr lang="en-IN" smtClean="0"/>
              <a:t>‹#›</a:t>
            </a:fld>
            <a:endParaRPr lang="en-IN"/>
          </a:p>
        </p:txBody>
      </p:sp>
    </p:spTree>
    <p:extLst>
      <p:ext uri="{BB962C8B-B14F-4D97-AF65-F5344CB8AC3E}">
        <p14:creationId xmlns:p14="http://schemas.microsoft.com/office/powerpoint/2010/main" val="681399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design-data-structures-for-a-very-large-social-network-like-facebook-or-linkedln/amp/" TargetMode="External" /><Relationship Id="rId2" Type="http://schemas.openxmlformats.org/officeDocument/2006/relationships/hyperlink" Target="https://tianrunhe.wordpress.com/2012/04/08/design-the-data-structure-for-large-social-network/" TargetMode="External" /><Relationship Id="rId1" Type="http://schemas.openxmlformats.org/officeDocument/2006/relationships/slideLayout" Target="../slideLayouts/slideLayout7.xml"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CB5DB9-5C7A-447F-A0A4-A46670056807}"/>
              </a:ext>
            </a:extLst>
          </p:cNvPr>
          <p:cNvSpPr/>
          <p:nvPr/>
        </p:nvSpPr>
        <p:spPr>
          <a:xfrm>
            <a:off x="1142999" y="200024"/>
            <a:ext cx="8067675" cy="1952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34D81855-B3B7-4DD5-95EC-F972CF5E7900}"/>
              </a:ext>
            </a:extLst>
          </p:cNvPr>
          <p:cNvSpPr txBox="1"/>
          <p:nvPr/>
        </p:nvSpPr>
        <p:spPr>
          <a:xfrm>
            <a:off x="1662111" y="213658"/>
            <a:ext cx="7029450" cy="1938992"/>
          </a:xfrm>
          <a:prstGeom prst="rect">
            <a:avLst/>
          </a:prstGeom>
          <a:noFill/>
        </p:spPr>
        <p:txBody>
          <a:bodyPr wrap="square" rtlCol="0">
            <a:spAutoFit/>
          </a:bodyPr>
          <a:lstStyle/>
          <a:p>
            <a:pPr algn="ctr"/>
            <a:r>
              <a:rPr lang="en-IN" sz="4000" b="1">
                <a:effectLst>
                  <a:outerShdw blurRad="38100" dist="38100" dir="2700000" algn="tl">
                    <a:srgbClr val="000000">
                      <a:alpha val="43137"/>
                    </a:srgbClr>
                  </a:outerShdw>
                </a:effectLst>
                <a:latin typeface="Amasis MT Pro Medium" panose="02040604050005020304" pitchFamily="18" charset="0"/>
              </a:rPr>
              <a:t>DATA STRUCTURES USED IN </a:t>
            </a:r>
          </a:p>
          <a:p>
            <a:pPr algn="ctr"/>
            <a:r>
              <a:rPr lang="en-IN" sz="4000" b="1">
                <a:effectLst>
                  <a:outerShdw blurRad="38100" dist="38100" dir="2700000" algn="tl">
                    <a:srgbClr val="000000">
                      <a:alpha val="43137"/>
                    </a:srgbClr>
                  </a:outerShdw>
                </a:effectLst>
                <a:latin typeface="Amasis MT Pro Medium" panose="02040604050005020304" pitchFamily="18" charset="0"/>
              </a:rPr>
              <a:t>SOCIAL NETWORKING</a:t>
            </a:r>
          </a:p>
        </p:txBody>
      </p:sp>
      <p:pic>
        <p:nvPicPr>
          <p:cNvPr id="8" name="Picture 7">
            <a:extLst>
              <a:ext uri="{FF2B5EF4-FFF2-40B4-BE49-F238E27FC236}">
                <a16:creationId xmlns:a16="http://schemas.microsoft.com/office/drawing/2014/main" id="{26E888A1-F37B-47CC-98A1-10BBF77E4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25" y="2505075"/>
            <a:ext cx="8143875" cy="4029075"/>
          </a:xfrm>
          <a:prstGeom prst="rect">
            <a:avLst/>
          </a:prstGeom>
        </p:spPr>
      </p:pic>
    </p:spTree>
    <p:extLst>
      <p:ext uri="{BB962C8B-B14F-4D97-AF65-F5344CB8AC3E}">
        <p14:creationId xmlns:p14="http://schemas.microsoft.com/office/powerpoint/2010/main" val="10918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7C08C-D5C4-4753-B7B9-94F970C99FB3}"/>
              </a:ext>
            </a:extLst>
          </p:cNvPr>
          <p:cNvSpPr txBox="1"/>
          <p:nvPr/>
        </p:nvSpPr>
        <p:spPr>
          <a:xfrm>
            <a:off x="1495425" y="619125"/>
            <a:ext cx="6543675" cy="646331"/>
          </a:xfrm>
          <a:prstGeom prst="rect">
            <a:avLst/>
          </a:prstGeom>
          <a:noFill/>
        </p:spPr>
        <p:txBody>
          <a:bodyPr wrap="square" rtlCol="0">
            <a:spAutoFit/>
          </a:bodyPr>
          <a:lstStyle/>
          <a:p>
            <a:pPr algn="ctr"/>
            <a:r>
              <a:rPr lang="en-IN" sz="3600" b="1">
                <a:solidFill>
                  <a:srgbClr val="C00000"/>
                </a:solidFill>
                <a:effectLst>
                  <a:outerShdw blurRad="38100" dist="38100" dir="2700000" algn="tl">
                    <a:srgbClr val="000000">
                      <a:alpha val="43137"/>
                    </a:srgbClr>
                  </a:outerShdw>
                </a:effectLst>
              </a:rPr>
              <a:t>OUR GROUP MEMBERS</a:t>
            </a:r>
          </a:p>
        </p:txBody>
      </p:sp>
      <p:sp>
        <p:nvSpPr>
          <p:cNvPr id="5" name="Rectangle 4">
            <a:extLst>
              <a:ext uri="{FF2B5EF4-FFF2-40B4-BE49-F238E27FC236}">
                <a16:creationId xmlns:a16="http://schemas.microsoft.com/office/drawing/2014/main" id="{1588A971-A897-4346-93ED-52625E4EB40D}"/>
              </a:ext>
            </a:extLst>
          </p:cNvPr>
          <p:cNvSpPr/>
          <p:nvPr/>
        </p:nvSpPr>
        <p:spPr>
          <a:xfrm>
            <a:off x="1924050" y="495300"/>
            <a:ext cx="5819775" cy="10572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6" name="Table 6">
            <a:extLst>
              <a:ext uri="{FF2B5EF4-FFF2-40B4-BE49-F238E27FC236}">
                <a16:creationId xmlns:a16="http://schemas.microsoft.com/office/drawing/2014/main" id="{A350DB08-9DC5-497F-995C-789C943E7083}"/>
              </a:ext>
            </a:extLst>
          </p:cNvPr>
          <p:cNvGraphicFramePr>
            <a:graphicFrameLocks noGrp="1"/>
          </p:cNvGraphicFramePr>
          <p:nvPr>
            <p:extLst>
              <p:ext uri="{D42A27DB-BD31-4B8C-83A1-F6EECF244321}">
                <p14:modId xmlns:p14="http://schemas.microsoft.com/office/powerpoint/2010/main" val="166834095"/>
              </p:ext>
            </p:extLst>
          </p:nvPr>
        </p:nvGraphicFramePr>
        <p:xfrm>
          <a:off x="1050925" y="2038350"/>
          <a:ext cx="8127999" cy="31623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64071598"/>
                    </a:ext>
                  </a:extLst>
                </a:gridCol>
                <a:gridCol w="2709333">
                  <a:extLst>
                    <a:ext uri="{9D8B030D-6E8A-4147-A177-3AD203B41FA5}">
                      <a16:colId xmlns:a16="http://schemas.microsoft.com/office/drawing/2014/main" val="1382178252"/>
                    </a:ext>
                  </a:extLst>
                </a:gridCol>
                <a:gridCol w="2709333">
                  <a:extLst>
                    <a:ext uri="{9D8B030D-6E8A-4147-A177-3AD203B41FA5}">
                      <a16:colId xmlns:a16="http://schemas.microsoft.com/office/drawing/2014/main" val="2816289985"/>
                    </a:ext>
                  </a:extLst>
                </a:gridCol>
              </a:tblGrid>
              <a:tr h="527050">
                <a:tc>
                  <a:txBody>
                    <a:bodyPr/>
                    <a:lstStyle/>
                    <a:p>
                      <a:r>
                        <a:rPr lang="en-IN" b="1">
                          <a:solidFill>
                            <a:schemeClr val="tx1"/>
                          </a:solidFill>
                          <a:effectLst>
                            <a:outerShdw blurRad="38100" dist="38100" dir="2700000" algn="tl">
                              <a:srgbClr val="000000">
                                <a:alpha val="43137"/>
                              </a:srgbClr>
                            </a:outerShdw>
                          </a:effectLst>
                        </a:rPr>
                        <a:t>S.no</a:t>
                      </a:r>
                    </a:p>
                  </a:txBody>
                  <a:tcPr/>
                </a:tc>
                <a:tc>
                  <a:txBody>
                    <a:bodyPr/>
                    <a:lstStyle/>
                    <a:p>
                      <a:r>
                        <a:rPr lang="en-IN" b="1">
                          <a:solidFill>
                            <a:schemeClr val="tx1"/>
                          </a:solidFill>
                          <a:effectLst>
                            <a:outerShdw blurRad="38100" dist="38100" dir="2700000" algn="tl">
                              <a:srgbClr val="000000">
                                <a:alpha val="43137"/>
                              </a:srgbClr>
                            </a:outerShdw>
                          </a:effectLst>
                        </a:rPr>
                        <a:t>NAME</a:t>
                      </a:r>
                    </a:p>
                  </a:txBody>
                  <a:tcPr/>
                </a:tc>
                <a:tc>
                  <a:txBody>
                    <a:bodyPr/>
                    <a:lstStyle/>
                    <a:p>
                      <a:r>
                        <a:rPr lang="en-IN" b="1">
                          <a:solidFill>
                            <a:schemeClr val="tx1"/>
                          </a:solidFill>
                          <a:effectLst>
                            <a:outerShdw blurRad="38100" dist="38100" dir="2700000" algn="tl">
                              <a:srgbClr val="000000">
                                <a:alpha val="43137"/>
                              </a:srgbClr>
                            </a:outerShdw>
                          </a:effectLst>
                        </a:rPr>
                        <a:t>ROLL NO.</a:t>
                      </a:r>
                    </a:p>
                  </a:txBody>
                  <a:tcPr/>
                </a:tc>
                <a:extLst>
                  <a:ext uri="{0D108BD9-81ED-4DB2-BD59-A6C34878D82A}">
                    <a16:rowId xmlns:a16="http://schemas.microsoft.com/office/drawing/2014/main" val="3790645119"/>
                  </a:ext>
                </a:extLst>
              </a:tr>
              <a:tr h="527050">
                <a:tc>
                  <a:txBody>
                    <a:bodyPr/>
                    <a:lstStyle/>
                    <a:p>
                      <a:r>
                        <a:rPr lang="en-IN" b="1">
                          <a:solidFill>
                            <a:schemeClr val="tx1"/>
                          </a:solidFill>
                        </a:rPr>
                        <a:t>1</a:t>
                      </a:r>
                    </a:p>
                  </a:txBody>
                  <a:tcPr/>
                </a:tc>
                <a:tc>
                  <a:txBody>
                    <a:bodyPr/>
                    <a:lstStyle/>
                    <a:p>
                      <a:r>
                        <a:rPr lang="en-IN" b="1" err="1">
                          <a:solidFill>
                            <a:schemeClr val="tx1"/>
                          </a:solidFill>
                        </a:rPr>
                        <a:t>Jayveer</a:t>
                      </a:r>
                      <a:r>
                        <a:rPr lang="en-IN" b="1">
                          <a:solidFill>
                            <a:schemeClr val="tx1"/>
                          </a:solidFill>
                        </a:rPr>
                        <a:t> Khandelwal</a:t>
                      </a:r>
                    </a:p>
                  </a:txBody>
                  <a:tcPr/>
                </a:tc>
                <a:tc>
                  <a:txBody>
                    <a:bodyPr/>
                    <a:lstStyle/>
                    <a:p>
                      <a:r>
                        <a:rPr lang="en-IN" b="1">
                          <a:solidFill>
                            <a:schemeClr val="tx1"/>
                          </a:solidFill>
                        </a:rPr>
                        <a:t>222034</a:t>
                      </a:r>
                    </a:p>
                  </a:txBody>
                  <a:tcPr/>
                </a:tc>
                <a:extLst>
                  <a:ext uri="{0D108BD9-81ED-4DB2-BD59-A6C34878D82A}">
                    <a16:rowId xmlns:a16="http://schemas.microsoft.com/office/drawing/2014/main" val="3094607266"/>
                  </a:ext>
                </a:extLst>
              </a:tr>
              <a:tr h="527050">
                <a:tc>
                  <a:txBody>
                    <a:bodyPr/>
                    <a:lstStyle/>
                    <a:p>
                      <a:r>
                        <a:rPr lang="en-IN" b="1">
                          <a:solidFill>
                            <a:schemeClr val="tx1"/>
                          </a:solidFill>
                        </a:rPr>
                        <a:t>2</a:t>
                      </a:r>
                    </a:p>
                  </a:txBody>
                  <a:tcPr/>
                </a:tc>
                <a:tc>
                  <a:txBody>
                    <a:bodyPr/>
                    <a:lstStyle/>
                    <a:p>
                      <a:r>
                        <a:rPr lang="en-IN" b="1">
                          <a:solidFill>
                            <a:schemeClr val="tx1"/>
                          </a:solidFill>
                        </a:rPr>
                        <a:t>Kiran </a:t>
                      </a:r>
                      <a:r>
                        <a:rPr lang="en-IN" b="1" err="1">
                          <a:solidFill>
                            <a:schemeClr val="tx1"/>
                          </a:solidFill>
                        </a:rPr>
                        <a:t>Musale</a:t>
                      </a:r>
                      <a:endParaRPr lang="en-IN" b="1">
                        <a:solidFill>
                          <a:schemeClr val="tx1"/>
                        </a:solidFill>
                      </a:endParaRPr>
                    </a:p>
                  </a:txBody>
                  <a:tcPr/>
                </a:tc>
                <a:tc>
                  <a:txBody>
                    <a:bodyPr/>
                    <a:lstStyle/>
                    <a:p>
                      <a:r>
                        <a:rPr lang="en-IN" b="1">
                          <a:solidFill>
                            <a:schemeClr val="tx1"/>
                          </a:solidFill>
                        </a:rPr>
                        <a:t>222035</a:t>
                      </a:r>
                    </a:p>
                  </a:txBody>
                  <a:tcPr/>
                </a:tc>
                <a:extLst>
                  <a:ext uri="{0D108BD9-81ED-4DB2-BD59-A6C34878D82A}">
                    <a16:rowId xmlns:a16="http://schemas.microsoft.com/office/drawing/2014/main" val="3918907882"/>
                  </a:ext>
                </a:extLst>
              </a:tr>
              <a:tr h="527050">
                <a:tc>
                  <a:txBody>
                    <a:bodyPr/>
                    <a:lstStyle/>
                    <a:p>
                      <a:r>
                        <a:rPr lang="en-IN" b="1">
                          <a:solidFill>
                            <a:schemeClr val="tx1"/>
                          </a:solidFill>
                        </a:rPr>
                        <a:t>3</a:t>
                      </a:r>
                    </a:p>
                  </a:txBody>
                  <a:tcPr/>
                </a:tc>
                <a:tc>
                  <a:txBody>
                    <a:bodyPr/>
                    <a:lstStyle/>
                    <a:p>
                      <a:r>
                        <a:rPr lang="en-IN" b="1">
                          <a:solidFill>
                            <a:schemeClr val="tx1"/>
                          </a:solidFill>
                        </a:rPr>
                        <a:t>Kirtan Bhat</a:t>
                      </a:r>
                      <a:endParaRPr lang="en-IN" b="1" dirty="0">
                        <a:solidFill>
                          <a:schemeClr val="tx1"/>
                        </a:solidFill>
                      </a:endParaRPr>
                    </a:p>
                  </a:txBody>
                  <a:tcPr/>
                </a:tc>
                <a:tc>
                  <a:txBody>
                    <a:bodyPr/>
                    <a:lstStyle/>
                    <a:p>
                      <a:r>
                        <a:rPr lang="en-IN" b="1">
                          <a:solidFill>
                            <a:schemeClr val="tx1"/>
                          </a:solidFill>
                        </a:rPr>
                        <a:t>222036</a:t>
                      </a:r>
                    </a:p>
                  </a:txBody>
                  <a:tcPr/>
                </a:tc>
                <a:extLst>
                  <a:ext uri="{0D108BD9-81ED-4DB2-BD59-A6C34878D82A}">
                    <a16:rowId xmlns:a16="http://schemas.microsoft.com/office/drawing/2014/main" val="1916860265"/>
                  </a:ext>
                </a:extLst>
              </a:tr>
              <a:tr h="527050">
                <a:tc>
                  <a:txBody>
                    <a:bodyPr/>
                    <a:lstStyle/>
                    <a:p>
                      <a:r>
                        <a:rPr lang="en-IN" b="1">
                          <a:solidFill>
                            <a:schemeClr val="tx1"/>
                          </a:solidFill>
                        </a:rPr>
                        <a:t>4</a:t>
                      </a:r>
                    </a:p>
                  </a:txBody>
                  <a:tcPr/>
                </a:tc>
                <a:tc>
                  <a:txBody>
                    <a:bodyPr/>
                    <a:lstStyle/>
                    <a:p>
                      <a:r>
                        <a:rPr lang="en-IN" b="1">
                          <a:solidFill>
                            <a:schemeClr val="tx1"/>
                          </a:solidFill>
                        </a:rPr>
                        <a:t>Kirti Singh</a:t>
                      </a:r>
                    </a:p>
                  </a:txBody>
                  <a:tcPr/>
                </a:tc>
                <a:tc>
                  <a:txBody>
                    <a:bodyPr/>
                    <a:lstStyle/>
                    <a:p>
                      <a:r>
                        <a:rPr lang="en-IN" b="1">
                          <a:solidFill>
                            <a:schemeClr val="tx1"/>
                          </a:solidFill>
                        </a:rPr>
                        <a:t>222037</a:t>
                      </a:r>
                    </a:p>
                  </a:txBody>
                  <a:tcPr/>
                </a:tc>
                <a:extLst>
                  <a:ext uri="{0D108BD9-81ED-4DB2-BD59-A6C34878D82A}">
                    <a16:rowId xmlns:a16="http://schemas.microsoft.com/office/drawing/2014/main" val="3125930921"/>
                  </a:ext>
                </a:extLst>
              </a:tr>
              <a:tr h="527050">
                <a:tc>
                  <a:txBody>
                    <a:bodyPr/>
                    <a:lstStyle/>
                    <a:p>
                      <a:r>
                        <a:rPr lang="en-IN" b="1">
                          <a:solidFill>
                            <a:schemeClr val="tx1"/>
                          </a:solidFill>
                        </a:rPr>
                        <a:t>5</a:t>
                      </a:r>
                    </a:p>
                  </a:txBody>
                  <a:tcPr/>
                </a:tc>
                <a:tc>
                  <a:txBody>
                    <a:bodyPr/>
                    <a:lstStyle/>
                    <a:p>
                      <a:r>
                        <a:rPr lang="en-IN" b="1" err="1">
                          <a:solidFill>
                            <a:schemeClr val="tx1"/>
                          </a:solidFill>
                        </a:rPr>
                        <a:t>Parimal</a:t>
                      </a:r>
                      <a:r>
                        <a:rPr lang="en-IN" b="1">
                          <a:solidFill>
                            <a:schemeClr val="tx1"/>
                          </a:solidFill>
                        </a:rPr>
                        <a:t> </a:t>
                      </a:r>
                      <a:r>
                        <a:rPr lang="en-IN" b="1" err="1">
                          <a:solidFill>
                            <a:schemeClr val="tx1"/>
                          </a:solidFill>
                        </a:rPr>
                        <a:t>Kodape</a:t>
                      </a:r>
                      <a:endParaRPr lang="en-IN" b="1">
                        <a:solidFill>
                          <a:schemeClr val="tx1"/>
                        </a:solidFill>
                      </a:endParaRPr>
                    </a:p>
                  </a:txBody>
                  <a:tcPr/>
                </a:tc>
                <a:tc>
                  <a:txBody>
                    <a:bodyPr/>
                    <a:lstStyle/>
                    <a:p>
                      <a:r>
                        <a:rPr lang="en-IN" b="1">
                          <a:solidFill>
                            <a:schemeClr val="tx1"/>
                          </a:solidFill>
                        </a:rPr>
                        <a:t>222038</a:t>
                      </a:r>
                    </a:p>
                  </a:txBody>
                  <a:tcPr/>
                </a:tc>
                <a:extLst>
                  <a:ext uri="{0D108BD9-81ED-4DB2-BD59-A6C34878D82A}">
                    <a16:rowId xmlns:a16="http://schemas.microsoft.com/office/drawing/2014/main" val="3544565801"/>
                  </a:ext>
                </a:extLst>
              </a:tr>
            </a:tbl>
          </a:graphicData>
        </a:graphic>
      </p:graphicFrame>
    </p:spTree>
    <p:extLst>
      <p:ext uri="{BB962C8B-B14F-4D97-AF65-F5344CB8AC3E}">
        <p14:creationId xmlns:p14="http://schemas.microsoft.com/office/powerpoint/2010/main" val="350962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905D39-9F41-4A03-99B4-2961FC34471C}"/>
              </a:ext>
            </a:extLst>
          </p:cNvPr>
          <p:cNvSpPr txBox="1"/>
          <p:nvPr/>
        </p:nvSpPr>
        <p:spPr>
          <a:xfrm>
            <a:off x="828675" y="571500"/>
            <a:ext cx="7353300" cy="523220"/>
          </a:xfrm>
          <a:prstGeom prst="rect">
            <a:avLst/>
          </a:prstGeom>
          <a:noFill/>
        </p:spPr>
        <p:txBody>
          <a:bodyPr wrap="square" rtlCol="0">
            <a:spAutoFit/>
          </a:bodyPr>
          <a:lstStyle/>
          <a:p>
            <a:r>
              <a:rPr lang="en-IN" sz="2800" b="1">
                <a:effectLst>
                  <a:outerShdw blurRad="38100" dist="38100" dir="2700000" algn="tl">
                    <a:srgbClr val="000000">
                      <a:alpha val="43137"/>
                    </a:srgbClr>
                  </a:outerShdw>
                </a:effectLst>
              </a:rPr>
              <a:t>WHAT IS  A GRAPH?</a:t>
            </a:r>
          </a:p>
        </p:txBody>
      </p:sp>
      <p:sp>
        <p:nvSpPr>
          <p:cNvPr id="5" name="TextBox 4">
            <a:extLst>
              <a:ext uri="{FF2B5EF4-FFF2-40B4-BE49-F238E27FC236}">
                <a16:creationId xmlns:a16="http://schemas.microsoft.com/office/drawing/2014/main" id="{5DC8E7C3-09D8-4BD3-A1D1-04CEBE5F637B}"/>
              </a:ext>
            </a:extLst>
          </p:cNvPr>
          <p:cNvSpPr txBox="1"/>
          <p:nvPr/>
        </p:nvSpPr>
        <p:spPr>
          <a:xfrm>
            <a:off x="828675" y="1695450"/>
            <a:ext cx="8524875" cy="2062103"/>
          </a:xfrm>
          <a:prstGeom prst="rect">
            <a:avLst/>
          </a:prstGeom>
          <a:noFill/>
        </p:spPr>
        <p:txBody>
          <a:bodyPr wrap="square" rtlCol="0">
            <a:spAutoFit/>
          </a:bodyPr>
          <a:lstStyle/>
          <a:p>
            <a:pPr marL="285750" indent="-285750">
              <a:buFont typeface="Wingdings" panose="05000000000000000000" pitchFamily="2" charset="2"/>
              <a:buChar char="q"/>
            </a:pPr>
            <a:r>
              <a:rPr lang="en-IN"/>
              <a:t> A graph represents a network that consists of a set of objects, mathematically called vertices or nodes.</a:t>
            </a:r>
          </a:p>
          <a:p>
            <a:pPr marL="285750" indent="-285750">
              <a:buFont typeface="Wingdings" panose="05000000000000000000" pitchFamily="2" charset="2"/>
              <a:buChar char="q"/>
            </a:pPr>
            <a:endParaRPr lang="en-IN">
              <a:solidFill>
                <a:srgbClr val="002060"/>
              </a:solidFill>
            </a:endParaRPr>
          </a:p>
          <a:p>
            <a:r>
              <a:rPr lang="en-IN">
                <a:solidFill>
                  <a:srgbClr val="002060"/>
                </a:solidFill>
              </a:rPr>
              <a:t>    </a:t>
            </a:r>
            <a:r>
              <a:rPr lang="en-IN">
                <a:solidFill>
                  <a:srgbClr val="002060"/>
                </a:solidFill>
                <a:latin typeface="Amasis MT Pro Medium" panose="02040604050005020304" pitchFamily="18" charset="0"/>
              </a:rPr>
              <a:t>Graphs can be classified into two types based on types of edges: </a:t>
            </a:r>
            <a:r>
              <a:rPr lang="en-IN">
                <a:latin typeface="Amasis MT Pro Medium" panose="02040604050005020304" pitchFamily="18" charset="0"/>
              </a:rPr>
              <a:t>-</a:t>
            </a:r>
          </a:p>
          <a:p>
            <a:pPr marL="285750" indent="-285750">
              <a:buFont typeface="Wingdings" panose="05000000000000000000" pitchFamily="2" charset="2"/>
              <a:buChar char="q"/>
            </a:pPr>
            <a:endParaRPr lang="en-IN">
              <a:latin typeface="Amasis MT Pro Medium" panose="02040604050005020304" pitchFamily="18" charset="0"/>
            </a:endParaRPr>
          </a:p>
          <a:p>
            <a:endParaRPr lang="en-IN"/>
          </a:p>
          <a:p>
            <a:r>
              <a:rPr lang="en-IN" sz="2000" b="1">
                <a:solidFill>
                  <a:srgbClr val="C00000"/>
                </a:solidFill>
                <a:effectLst>
                  <a:outerShdw blurRad="38100" dist="38100" dir="2700000" algn="tl">
                    <a:srgbClr val="000000">
                      <a:alpha val="43137"/>
                    </a:srgbClr>
                  </a:outerShdw>
                </a:effectLst>
              </a:rPr>
              <a:t> </a:t>
            </a:r>
            <a:endParaRPr lang="en-IN" b="1">
              <a:solidFill>
                <a:srgbClr val="C00000"/>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FFC35C64-FD53-462D-84B0-E657EB22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46" y="3527339"/>
            <a:ext cx="3829208" cy="2568661"/>
          </a:xfrm>
          <a:prstGeom prst="rect">
            <a:avLst/>
          </a:prstGeom>
        </p:spPr>
      </p:pic>
      <p:cxnSp>
        <p:nvCxnSpPr>
          <p:cNvPr id="9" name="Straight Connector 8">
            <a:extLst>
              <a:ext uri="{FF2B5EF4-FFF2-40B4-BE49-F238E27FC236}">
                <a16:creationId xmlns:a16="http://schemas.microsoft.com/office/drawing/2014/main" id="{D8FA677F-CEB9-4B2E-ACAF-37F63D1C8A3D}"/>
              </a:ext>
            </a:extLst>
          </p:cNvPr>
          <p:cNvCxnSpPr>
            <a:cxnSpLocks/>
          </p:cNvCxnSpPr>
          <p:nvPr/>
        </p:nvCxnSpPr>
        <p:spPr>
          <a:xfrm>
            <a:off x="5114926" y="2971800"/>
            <a:ext cx="80963" cy="346710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475CEB4C-168A-4AC4-8974-A92B38F177C8}"/>
              </a:ext>
            </a:extLst>
          </p:cNvPr>
          <p:cNvSpPr txBox="1"/>
          <p:nvPr/>
        </p:nvSpPr>
        <p:spPr>
          <a:xfrm>
            <a:off x="5929312" y="2971800"/>
            <a:ext cx="3057526" cy="461665"/>
          </a:xfrm>
          <a:prstGeom prst="rect">
            <a:avLst/>
          </a:prstGeom>
          <a:noFill/>
        </p:spPr>
        <p:txBody>
          <a:bodyPr wrap="square" rtlCol="0">
            <a:spAutoFit/>
          </a:bodyPr>
          <a:lstStyle/>
          <a:p>
            <a:r>
              <a:rPr lang="en-IN" sz="2400" b="1">
                <a:solidFill>
                  <a:srgbClr val="C00000"/>
                </a:solidFill>
                <a:effectLst>
                  <a:outerShdw blurRad="38100" dist="38100" dir="2700000" algn="tl">
                    <a:srgbClr val="000000">
                      <a:alpha val="43137"/>
                    </a:srgbClr>
                  </a:outerShdw>
                </a:effectLst>
              </a:rPr>
              <a:t>UNDIRECTED GRAPH</a:t>
            </a:r>
          </a:p>
        </p:txBody>
      </p:sp>
      <p:pic>
        <p:nvPicPr>
          <p:cNvPr id="13" name="Picture 12">
            <a:extLst>
              <a:ext uri="{FF2B5EF4-FFF2-40B4-BE49-F238E27FC236}">
                <a16:creationId xmlns:a16="http://schemas.microsoft.com/office/drawing/2014/main" id="{0CA04C15-2633-4C5F-A745-D650A58C0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740" y="3554789"/>
            <a:ext cx="4419521" cy="2301121"/>
          </a:xfrm>
          <a:prstGeom prst="rect">
            <a:avLst/>
          </a:prstGeom>
        </p:spPr>
      </p:pic>
      <p:sp>
        <p:nvSpPr>
          <p:cNvPr id="14" name="TextBox 13">
            <a:extLst>
              <a:ext uri="{FF2B5EF4-FFF2-40B4-BE49-F238E27FC236}">
                <a16:creationId xmlns:a16="http://schemas.microsoft.com/office/drawing/2014/main" id="{F3B2CCE6-F7DE-4A55-8FD7-B1BB31C1E81E}"/>
              </a:ext>
            </a:extLst>
          </p:cNvPr>
          <p:cNvSpPr txBox="1"/>
          <p:nvPr/>
        </p:nvSpPr>
        <p:spPr>
          <a:xfrm>
            <a:off x="1600200" y="2971800"/>
            <a:ext cx="2628900" cy="461665"/>
          </a:xfrm>
          <a:prstGeom prst="rect">
            <a:avLst/>
          </a:prstGeom>
          <a:noFill/>
        </p:spPr>
        <p:txBody>
          <a:bodyPr wrap="square" rtlCol="0">
            <a:spAutoFit/>
          </a:bodyPr>
          <a:lstStyle/>
          <a:p>
            <a:r>
              <a:rPr lang="en-IN" sz="2400" b="1">
                <a:solidFill>
                  <a:srgbClr val="C00000"/>
                </a:solidFill>
                <a:effectLst>
                  <a:outerShdw blurRad="38100" dist="38100" dir="2700000" algn="tl">
                    <a:srgbClr val="000000">
                      <a:alpha val="43137"/>
                    </a:srgbClr>
                  </a:outerShdw>
                </a:effectLst>
              </a:rPr>
              <a:t>DIRECTED GRAPH</a:t>
            </a:r>
          </a:p>
        </p:txBody>
      </p:sp>
    </p:spTree>
    <p:extLst>
      <p:ext uri="{BB962C8B-B14F-4D97-AF65-F5344CB8AC3E}">
        <p14:creationId xmlns:p14="http://schemas.microsoft.com/office/powerpoint/2010/main" val="29212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854606-099D-43D7-AD7D-8AEBD2CF95FF}"/>
              </a:ext>
            </a:extLst>
          </p:cNvPr>
          <p:cNvSpPr txBox="1"/>
          <p:nvPr/>
        </p:nvSpPr>
        <p:spPr>
          <a:xfrm>
            <a:off x="571500" y="657225"/>
            <a:ext cx="8115300" cy="646331"/>
          </a:xfrm>
          <a:prstGeom prst="rect">
            <a:avLst/>
          </a:prstGeom>
          <a:noFill/>
        </p:spPr>
        <p:txBody>
          <a:bodyPr wrap="square" rtlCol="0">
            <a:spAutoFit/>
          </a:bodyPr>
          <a:lstStyle/>
          <a:p>
            <a:r>
              <a:rPr lang="en-IN">
                <a:solidFill>
                  <a:srgbClr val="002060"/>
                </a:solidFill>
                <a:latin typeface="Amasis MT Pro Medium" panose="02040604050005020304" pitchFamily="18" charset="0"/>
              </a:rPr>
              <a:t>A Graph can again be classified based on the presence or absence of cycles formed in the graph: -</a:t>
            </a:r>
          </a:p>
        </p:txBody>
      </p:sp>
      <p:sp>
        <p:nvSpPr>
          <p:cNvPr id="5" name="TextBox 4">
            <a:extLst>
              <a:ext uri="{FF2B5EF4-FFF2-40B4-BE49-F238E27FC236}">
                <a16:creationId xmlns:a16="http://schemas.microsoft.com/office/drawing/2014/main" id="{82DC017E-52B4-4A33-A45E-15DCD6699B31}"/>
              </a:ext>
            </a:extLst>
          </p:cNvPr>
          <p:cNvSpPr txBox="1"/>
          <p:nvPr/>
        </p:nvSpPr>
        <p:spPr>
          <a:xfrm>
            <a:off x="1390650" y="2143125"/>
            <a:ext cx="3076575" cy="461665"/>
          </a:xfrm>
          <a:prstGeom prst="rect">
            <a:avLst/>
          </a:prstGeom>
          <a:noFill/>
        </p:spPr>
        <p:txBody>
          <a:bodyPr wrap="square" rtlCol="0">
            <a:spAutoFit/>
          </a:bodyPr>
          <a:lstStyle/>
          <a:p>
            <a:r>
              <a:rPr lang="en-IN" sz="2400" b="1">
                <a:solidFill>
                  <a:srgbClr val="C00000"/>
                </a:solidFill>
                <a:effectLst>
                  <a:outerShdw blurRad="38100" dist="38100" dir="2700000" algn="tl">
                    <a:srgbClr val="000000">
                      <a:alpha val="43137"/>
                    </a:srgbClr>
                  </a:outerShdw>
                </a:effectLst>
              </a:rPr>
              <a:t>CYCLIC GRAPH</a:t>
            </a:r>
          </a:p>
        </p:txBody>
      </p:sp>
      <p:cxnSp>
        <p:nvCxnSpPr>
          <p:cNvPr id="7" name="Straight Connector 6">
            <a:extLst>
              <a:ext uri="{FF2B5EF4-FFF2-40B4-BE49-F238E27FC236}">
                <a16:creationId xmlns:a16="http://schemas.microsoft.com/office/drawing/2014/main" id="{954BA86B-9E04-4692-9577-EE5BC543CE26}"/>
              </a:ext>
            </a:extLst>
          </p:cNvPr>
          <p:cNvCxnSpPr/>
          <p:nvPr/>
        </p:nvCxnSpPr>
        <p:spPr>
          <a:xfrm>
            <a:off x="5019675" y="1981200"/>
            <a:ext cx="0" cy="4086225"/>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9DD4C265-DA5C-4F2E-9F75-EE3A750F4137}"/>
              </a:ext>
            </a:extLst>
          </p:cNvPr>
          <p:cNvSpPr txBox="1"/>
          <p:nvPr/>
        </p:nvSpPr>
        <p:spPr>
          <a:xfrm>
            <a:off x="5962650" y="2143125"/>
            <a:ext cx="3171824" cy="461665"/>
          </a:xfrm>
          <a:prstGeom prst="rect">
            <a:avLst/>
          </a:prstGeom>
          <a:noFill/>
        </p:spPr>
        <p:txBody>
          <a:bodyPr wrap="square" rtlCol="0">
            <a:spAutoFit/>
          </a:bodyPr>
          <a:lstStyle/>
          <a:p>
            <a:r>
              <a:rPr lang="en-IN" sz="2400" b="1">
                <a:solidFill>
                  <a:srgbClr val="C00000"/>
                </a:solidFill>
                <a:effectLst>
                  <a:outerShdw blurRad="38100" dist="38100" dir="2700000" algn="tl">
                    <a:srgbClr val="000000">
                      <a:alpha val="43137"/>
                    </a:srgbClr>
                  </a:outerShdw>
                </a:effectLst>
              </a:rPr>
              <a:t>ACYCLIC GRAPH</a:t>
            </a:r>
          </a:p>
        </p:txBody>
      </p:sp>
      <p:pic>
        <p:nvPicPr>
          <p:cNvPr id="10" name="Picture 9">
            <a:extLst>
              <a:ext uri="{FF2B5EF4-FFF2-40B4-BE49-F238E27FC236}">
                <a16:creationId xmlns:a16="http://schemas.microsoft.com/office/drawing/2014/main" id="{A904D18B-EDAD-4E9F-9E06-FB2105921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949515"/>
            <a:ext cx="3981449" cy="2546409"/>
          </a:xfrm>
          <a:prstGeom prst="rect">
            <a:avLst/>
          </a:prstGeom>
        </p:spPr>
      </p:pic>
      <p:pic>
        <p:nvPicPr>
          <p:cNvPr id="12" name="Picture 11">
            <a:extLst>
              <a:ext uri="{FF2B5EF4-FFF2-40B4-BE49-F238E27FC236}">
                <a16:creationId xmlns:a16="http://schemas.microsoft.com/office/drawing/2014/main" id="{037D5421-054C-4754-BB07-53D5787C6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052" y="3072050"/>
            <a:ext cx="4076693" cy="2509600"/>
          </a:xfrm>
          <a:prstGeom prst="rect">
            <a:avLst/>
          </a:prstGeom>
        </p:spPr>
      </p:pic>
    </p:spTree>
    <p:extLst>
      <p:ext uri="{BB962C8B-B14F-4D97-AF65-F5344CB8AC3E}">
        <p14:creationId xmlns:p14="http://schemas.microsoft.com/office/powerpoint/2010/main" val="425070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06C1E-CF84-446B-8C43-4ABA92B4EB5A}"/>
              </a:ext>
            </a:extLst>
          </p:cNvPr>
          <p:cNvSpPr txBox="1"/>
          <p:nvPr/>
        </p:nvSpPr>
        <p:spPr>
          <a:xfrm>
            <a:off x="1047750" y="647700"/>
            <a:ext cx="7219950" cy="523220"/>
          </a:xfrm>
          <a:prstGeom prst="rect">
            <a:avLst/>
          </a:prstGeom>
          <a:noFill/>
        </p:spPr>
        <p:txBody>
          <a:bodyPr wrap="square" rtlCol="0">
            <a:spAutoFit/>
          </a:bodyPr>
          <a:lstStyle/>
          <a:p>
            <a:pPr algn="ctr"/>
            <a:r>
              <a:rPr lang="en-IN" sz="2800" b="1">
                <a:solidFill>
                  <a:srgbClr val="C00000"/>
                </a:solidFill>
                <a:effectLst>
                  <a:outerShdw blurRad="38100" dist="38100" dir="2700000" algn="tl">
                    <a:srgbClr val="000000">
                      <a:alpha val="43137"/>
                    </a:srgbClr>
                  </a:outerShdw>
                </a:effectLst>
              </a:rPr>
              <a:t>ADJACENCY MATRICES</a:t>
            </a:r>
          </a:p>
        </p:txBody>
      </p:sp>
      <p:sp>
        <p:nvSpPr>
          <p:cNvPr id="5" name="TextBox 4">
            <a:extLst>
              <a:ext uri="{FF2B5EF4-FFF2-40B4-BE49-F238E27FC236}">
                <a16:creationId xmlns:a16="http://schemas.microsoft.com/office/drawing/2014/main" id="{B48E9FE9-3C9F-4737-83D8-32C258EDE275}"/>
              </a:ext>
            </a:extLst>
          </p:cNvPr>
          <p:cNvSpPr txBox="1"/>
          <p:nvPr/>
        </p:nvSpPr>
        <p:spPr>
          <a:xfrm>
            <a:off x="1047750" y="1457325"/>
            <a:ext cx="7886700" cy="1200329"/>
          </a:xfrm>
          <a:prstGeom prst="rect">
            <a:avLst/>
          </a:prstGeom>
          <a:noFill/>
        </p:spPr>
        <p:txBody>
          <a:bodyPr wrap="square" rtlCol="0">
            <a:spAutoFit/>
          </a:bodyPr>
          <a:lstStyle/>
          <a:p>
            <a:pPr marL="285750" indent="-285750">
              <a:buFont typeface="Wingdings" panose="05000000000000000000" pitchFamily="2" charset="2"/>
              <a:buChar char="§"/>
            </a:pPr>
            <a:r>
              <a:rPr lang="en-IN"/>
              <a:t> </a:t>
            </a:r>
            <a:r>
              <a:rPr lang="en-IN">
                <a:latin typeface="Amasis MT Pro Medium" panose="02040604050005020304" pitchFamily="18" charset="0"/>
              </a:rPr>
              <a:t>M </a:t>
            </a:r>
            <a:r>
              <a:rPr lang="en-IN">
                <a:latin typeface="Amasis MT Pro Medium" panose="02040604050005020304" pitchFamily="18" charset="0"/>
                <a:sym typeface="Wingdings" panose="05000000000000000000" pitchFamily="2" charset="2"/>
              </a:rPr>
              <a:t> Square matrix.</a:t>
            </a:r>
          </a:p>
          <a:p>
            <a:pPr marL="285750" indent="-285750">
              <a:buFont typeface="Wingdings" panose="05000000000000000000" pitchFamily="2" charset="2"/>
              <a:buChar char="§"/>
            </a:pPr>
            <a:r>
              <a:rPr lang="en-IN">
                <a:latin typeface="Amasis MT Pro Medium" panose="02040604050005020304" pitchFamily="18" charset="0"/>
                <a:sym typeface="Wingdings" panose="05000000000000000000" pitchFamily="2" charset="2"/>
              </a:rPr>
              <a:t> n   number of vertices present in the graph.</a:t>
            </a:r>
          </a:p>
          <a:p>
            <a:pPr marL="285750" indent="-285750">
              <a:buFont typeface="Wingdings" panose="05000000000000000000" pitchFamily="2" charset="2"/>
              <a:buChar char="§"/>
            </a:pPr>
            <a:r>
              <a:rPr lang="en-IN">
                <a:latin typeface="Amasis MT Pro Medium" panose="02040604050005020304" pitchFamily="18" charset="0"/>
                <a:sym typeface="Wingdings" panose="05000000000000000000" pitchFamily="2" charset="2"/>
              </a:rPr>
              <a:t> If </a:t>
            </a:r>
            <a:r>
              <a:rPr lang="en-IN" err="1">
                <a:latin typeface="Amasis MT Pro Medium" panose="02040604050005020304" pitchFamily="18" charset="0"/>
                <a:sym typeface="Wingdings" panose="05000000000000000000" pitchFamily="2" charset="2"/>
              </a:rPr>
              <a:t>Mij</a:t>
            </a:r>
            <a:r>
              <a:rPr lang="en-IN">
                <a:latin typeface="Amasis MT Pro Medium" panose="02040604050005020304" pitchFamily="18" charset="0"/>
                <a:sym typeface="Wingdings" panose="05000000000000000000" pitchFamily="2" charset="2"/>
              </a:rPr>
              <a:t> = 1, it means there is an edge connecting vertex </a:t>
            </a:r>
            <a:r>
              <a:rPr lang="en-IN" err="1">
                <a:latin typeface="Amasis MT Pro Medium" panose="02040604050005020304" pitchFamily="18" charset="0"/>
                <a:sym typeface="Wingdings" panose="05000000000000000000" pitchFamily="2" charset="2"/>
              </a:rPr>
              <a:t>i</a:t>
            </a:r>
            <a:r>
              <a:rPr lang="en-IN">
                <a:latin typeface="Amasis MT Pro Medium" panose="02040604050005020304" pitchFamily="18" charset="0"/>
                <a:sym typeface="Wingdings" panose="05000000000000000000" pitchFamily="2" charset="2"/>
              </a:rPr>
              <a:t> and vertex j.</a:t>
            </a:r>
          </a:p>
          <a:p>
            <a:pPr marL="285750" indent="-285750">
              <a:buFont typeface="Wingdings" panose="05000000000000000000" pitchFamily="2" charset="2"/>
              <a:buChar char="§"/>
            </a:pPr>
            <a:r>
              <a:rPr lang="en-IN">
                <a:latin typeface="Amasis MT Pro Medium" panose="02040604050005020304" pitchFamily="18" charset="0"/>
                <a:sym typeface="Wingdings" panose="05000000000000000000" pitchFamily="2" charset="2"/>
              </a:rPr>
              <a:t> If </a:t>
            </a:r>
            <a:r>
              <a:rPr lang="en-IN" err="1">
                <a:latin typeface="Amasis MT Pro Medium" panose="02040604050005020304" pitchFamily="18" charset="0"/>
                <a:sym typeface="Wingdings" panose="05000000000000000000" pitchFamily="2" charset="2"/>
              </a:rPr>
              <a:t>Mij</a:t>
            </a:r>
            <a:r>
              <a:rPr lang="en-IN">
                <a:latin typeface="Amasis MT Pro Medium" panose="02040604050005020304" pitchFamily="18" charset="0"/>
                <a:sym typeface="Wingdings" panose="05000000000000000000" pitchFamily="2" charset="2"/>
              </a:rPr>
              <a:t> = 0, it means there is no edge connecting vertex </a:t>
            </a:r>
            <a:r>
              <a:rPr lang="en-IN" err="1">
                <a:latin typeface="Amasis MT Pro Medium" panose="02040604050005020304" pitchFamily="18" charset="0"/>
                <a:sym typeface="Wingdings" panose="05000000000000000000" pitchFamily="2" charset="2"/>
              </a:rPr>
              <a:t>i</a:t>
            </a:r>
            <a:r>
              <a:rPr lang="en-IN">
                <a:latin typeface="Amasis MT Pro Medium" panose="02040604050005020304" pitchFamily="18" charset="0"/>
                <a:sym typeface="Wingdings" panose="05000000000000000000" pitchFamily="2" charset="2"/>
              </a:rPr>
              <a:t> and vertex j.</a:t>
            </a:r>
            <a:endParaRPr lang="en-IN"/>
          </a:p>
        </p:txBody>
      </p:sp>
      <p:sp>
        <p:nvSpPr>
          <p:cNvPr id="6" name="Flowchart: Connector 5">
            <a:extLst>
              <a:ext uri="{FF2B5EF4-FFF2-40B4-BE49-F238E27FC236}">
                <a16:creationId xmlns:a16="http://schemas.microsoft.com/office/drawing/2014/main" id="{8FBA1A60-416A-4C13-8F17-CD16BC9109CE}"/>
              </a:ext>
            </a:extLst>
          </p:cNvPr>
          <p:cNvSpPr/>
          <p:nvPr/>
        </p:nvSpPr>
        <p:spPr>
          <a:xfrm>
            <a:off x="771525" y="3190875"/>
            <a:ext cx="790575" cy="704850"/>
          </a:xfrm>
          <a:prstGeom prst="flowChartConnector">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a:effectLst>
                  <a:outerShdw blurRad="38100" dist="38100" dir="2700000" algn="tl">
                    <a:srgbClr val="000000">
                      <a:alpha val="43137"/>
                    </a:srgbClr>
                  </a:outerShdw>
                </a:effectLst>
              </a:rPr>
              <a:t>1</a:t>
            </a:r>
          </a:p>
        </p:txBody>
      </p:sp>
      <p:sp>
        <p:nvSpPr>
          <p:cNvPr id="7" name="Flowchart: Connector 6">
            <a:extLst>
              <a:ext uri="{FF2B5EF4-FFF2-40B4-BE49-F238E27FC236}">
                <a16:creationId xmlns:a16="http://schemas.microsoft.com/office/drawing/2014/main" id="{820DF3E7-68B8-4849-BA42-97E06CC49F9E}"/>
              </a:ext>
            </a:extLst>
          </p:cNvPr>
          <p:cNvSpPr/>
          <p:nvPr/>
        </p:nvSpPr>
        <p:spPr>
          <a:xfrm>
            <a:off x="771525" y="4786789"/>
            <a:ext cx="790575" cy="704850"/>
          </a:xfrm>
          <a:prstGeom prst="flowChartConnector">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a:effectLst>
                  <a:outerShdw blurRad="38100" dist="38100" dir="2700000" algn="tl">
                    <a:srgbClr val="000000">
                      <a:alpha val="43137"/>
                    </a:srgbClr>
                  </a:outerShdw>
                </a:effectLst>
              </a:rPr>
              <a:t>2</a:t>
            </a:r>
          </a:p>
        </p:txBody>
      </p:sp>
      <p:sp>
        <p:nvSpPr>
          <p:cNvPr id="8" name="Flowchart: Connector 7">
            <a:extLst>
              <a:ext uri="{FF2B5EF4-FFF2-40B4-BE49-F238E27FC236}">
                <a16:creationId xmlns:a16="http://schemas.microsoft.com/office/drawing/2014/main" id="{1D7E2A00-9B77-49B2-8FE1-08E6A8D01F0D}"/>
              </a:ext>
            </a:extLst>
          </p:cNvPr>
          <p:cNvSpPr/>
          <p:nvPr/>
        </p:nvSpPr>
        <p:spPr>
          <a:xfrm>
            <a:off x="2514600" y="5724525"/>
            <a:ext cx="790575" cy="704850"/>
          </a:xfrm>
          <a:prstGeom prst="flowChartConnector">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a:effectLst>
                  <a:outerShdw blurRad="38100" dist="38100" dir="2700000" algn="tl">
                    <a:srgbClr val="000000">
                      <a:alpha val="43137"/>
                    </a:srgbClr>
                  </a:outerShdw>
                </a:effectLst>
              </a:rPr>
              <a:t>3</a:t>
            </a:r>
          </a:p>
        </p:txBody>
      </p:sp>
      <p:sp>
        <p:nvSpPr>
          <p:cNvPr id="9" name="Flowchart: Connector 8">
            <a:extLst>
              <a:ext uri="{FF2B5EF4-FFF2-40B4-BE49-F238E27FC236}">
                <a16:creationId xmlns:a16="http://schemas.microsoft.com/office/drawing/2014/main" id="{DC7136E8-A601-442F-8892-FE671F3454D4}"/>
              </a:ext>
            </a:extLst>
          </p:cNvPr>
          <p:cNvSpPr/>
          <p:nvPr/>
        </p:nvSpPr>
        <p:spPr>
          <a:xfrm>
            <a:off x="4019550" y="4382453"/>
            <a:ext cx="790575" cy="704850"/>
          </a:xfrm>
          <a:prstGeom prst="flowChartConnector">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a:effectLst>
                  <a:outerShdw blurRad="38100" dist="38100" dir="2700000" algn="tl">
                    <a:srgbClr val="000000">
                      <a:alpha val="43137"/>
                    </a:srgbClr>
                  </a:outerShdw>
                </a:effectLst>
              </a:rPr>
              <a:t>4</a:t>
            </a:r>
          </a:p>
        </p:txBody>
      </p:sp>
      <p:sp>
        <p:nvSpPr>
          <p:cNvPr id="10" name="Flowchart: Connector 9">
            <a:extLst>
              <a:ext uri="{FF2B5EF4-FFF2-40B4-BE49-F238E27FC236}">
                <a16:creationId xmlns:a16="http://schemas.microsoft.com/office/drawing/2014/main" id="{EFF8C26B-8315-4759-8338-D87C0B884116}"/>
              </a:ext>
            </a:extLst>
          </p:cNvPr>
          <p:cNvSpPr/>
          <p:nvPr/>
        </p:nvSpPr>
        <p:spPr>
          <a:xfrm>
            <a:off x="2619374" y="3190875"/>
            <a:ext cx="790575" cy="704850"/>
          </a:xfrm>
          <a:prstGeom prst="flowChartConnector">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a:effectLst>
                  <a:outerShdw blurRad="38100" dist="38100" dir="2700000" algn="tl">
                    <a:srgbClr val="000000">
                      <a:alpha val="43137"/>
                    </a:srgbClr>
                  </a:outerShdw>
                </a:effectLst>
              </a:rPr>
              <a:t>5</a:t>
            </a:r>
          </a:p>
        </p:txBody>
      </p:sp>
      <p:sp>
        <p:nvSpPr>
          <p:cNvPr id="11" name="Flowchart: Connector 10">
            <a:extLst>
              <a:ext uri="{FF2B5EF4-FFF2-40B4-BE49-F238E27FC236}">
                <a16:creationId xmlns:a16="http://schemas.microsoft.com/office/drawing/2014/main" id="{B71D0E77-A7F7-4BAC-8FBC-C16A80040736}"/>
              </a:ext>
            </a:extLst>
          </p:cNvPr>
          <p:cNvSpPr/>
          <p:nvPr/>
        </p:nvSpPr>
        <p:spPr>
          <a:xfrm>
            <a:off x="4705349" y="2815203"/>
            <a:ext cx="790575" cy="704850"/>
          </a:xfrm>
          <a:prstGeom prst="flowChartConnector">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a:effectLst>
                  <a:outerShdw blurRad="38100" dist="38100" dir="2700000" algn="tl">
                    <a:srgbClr val="000000">
                      <a:alpha val="43137"/>
                    </a:srgbClr>
                  </a:outerShdw>
                </a:effectLst>
              </a:rPr>
              <a:t>6</a:t>
            </a:r>
          </a:p>
        </p:txBody>
      </p:sp>
      <p:cxnSp>
        <p:nvCxnSpPr>
          <p:cNvPr id="13" name="Straight Connector 12">
            <a:extLst>
              <a:ext uri="{FF2B5EF4-FFF2-40B4-BE49-F238E27FC236}">
                <a16:creationId xmlns:a16="http://schemas.microsoft.com/office/drawing/2014/main" id="{10F3276F-6F41-49D9-A91E-84F43520B0AD}"/>
              </a:ext>
            </a:extLst>
          </p:cNvPr>
          <p:cNvCxnSpPr>
            <a:stCxn id="6" idx="4"/>
            <a:endCxn id="7" idx="0"/>
          </p:cNvCxnSpPr>
          <p:nvPr/>
        </p:nvCxnSpPr>
        <p:spPr>
          <a:xfrm>
            <a:off x="1166813" y="3895725"/>
            <a:ext cx="0" cy="891064"/>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EC9B0D0-08B5-42F3-9598-AD42691E9E99}"/>
              </a:ext>
            </a:extLst>
          </p:cNvPr>
          <p:cNvCxnSpPr>
            <a:stCxn id="7" idx="5"/>
            <a:endCxn id="8" idx="2"/>
          </p:cNvCxnSpPr>
          <p:nvPr/>
        </p:nvCxnSpPr>
        <p:spPr>
          <a:xfrm>
            <a:off x="1446323" y="5388416"/>
            <a:ext cx="1068277" cy="68853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01CBD435-0DDD-4134-9B7A-9B77AA09A918}"/>
              </a:ext>
            </a:extLst>
          </p:cNvPr>
          <p:cNvCxnSpPr/>
          <p:nvPr/>
        </p:nvCxnSpPr>
        <p:spPr>
          <a:xfrm>
            <a:off x="600075" y="13335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EEA0EE-6D23-4F1F-80F2-F6EAF298F82D}"/>
              </a:ext>
            </a:extLst>
          </p:cNvPr>
          <p:cNvCxnSpPr>
            <a:stCxn id="8" idx="7"/>
            <a:endCxn id="9" idx="3"/>
          </p:cNvCxnSpPr>
          <p:nvPr/>
        </p:nvCxnSpPr>
        <p:spPr>
          <a:xfrm flipV="1">
            <a:off x="3189398" y="4984080"/>
            <a:ext cx="945929" cy="84366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419959E7-5979-4E53-9E9B-39706F6F618D}"/>
              </a:ext>
            </a:extLst>
          </p:cNvPr>
          <p:cNvCxnSpPr>
            <a:stCxn id="7" idx="7"/>
            <a:endCxn id="10" idx="3"/>
          </p:cNvCxnSpPr>
          <p:nvPr/>
        </p:nvCxnSpPr>
        <p:spPr>
          <a:xfrm flipV="1">
            <a:off x="1446323" y="3792502"/>
            <a:ext cx="1288828" cy="109751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7F203E93-C830-4BC8-9AED-831511100DDE}"/>
              </a:ext>
            </a:extLst>
          </p:cNvPr>
          <p:cNvCxnSpPr>
            <a:stCxn id="6" idx="6"/>
            <a:endCxn id="10" idx="2"/>
          </p:cNvCxnSpPr>
          <p:nvPr/>
        </p:nvCxnSpPr>
        <p:spPr>
          <a:xfrm>
            <a:off x="1562100" y="3543300"/>
            <a:ext cx="1057274"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148BEFA-4AE3-415B-8EAB-BF4758F6E9B2}"/>
              </a:ext>
            </a:extLst>
          </p:cNvPr>
          <p:cNvCxnSpPr>
            <a:stCxn id="10" idx="5"/>
            <a:endCxn id="9" idx="1"/>
          </p:cNvCxnSpPr>
          <p:nvPr/>
        </p:nvCxnSpPr>
        <p:spPr>
          <a:xfrm>
            <a:off x="3294172" y="3792502"/>
            <a:ext cx="841155" cy="693174"/>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03A933F9-4C1A-4BE6-B292-B9DDDA2EF4F0}"/>
              </a:ext>
            </a:extLst>
          </p:cNvPr>
          <p:cNvCxnSpPr>
            <a:stCxn id="9" idx="7"/>
            <a:endCxn id="11" idx="4"/>
          </p:cNvCxnSpPr>
          <p:nvPr/>
        </p:nvCxnSpPr>
        <p:spPr>
          <a:xfrm flipV="1">
            <a:off x="4694348" y="3520053"/>
            <a:ext cx="406289" cy="965623"/>
          </a:xfrm>
          <a:prstGeom prst="line">
            <a:avLst/>
          </a:prstGeom>
        </p:spPr>
        <p:style>
          <a:lnRef idx="3">
            <a:schemeClr val="dk1"/>
          </a:lnRef>
          <a:fillRef idx="0">
            <a:schemeClr val="dk1"/>
          </a:fillRef>
          <a:effectRef idx="2">
            <a:schemeClr val="dk1"/>
          </a:effectRef>
          <a:fontRef idx="minor">
            <a:schemeClr val="tx1"/>
          </a:fontRef>
        </p:style>
      </p:cxnSp>
      <p:graphicFrame>
        <p:nvGraphicFramePr>
          <p:cNvPr id="29" name="Table 29">
            <a:extLst>
              <a:ext uri="{FF2B5EF4-FFF2-40B4-BE49-F238E27FC236}">
                <a16:creationId xmlns:a16="http://schemas.microsoft.com/office/drawing/2014/main" id="{57B4CBA6-4257-46B2-BE36-DA23D3A3E92D}"/>
              </a:ext>
            </a:extLst>
          </p:cNvPr>
          <p:cNvGraphicFramePr>
            <a:graphicFrameLocks noGrp="1"/>
          </p:cNvGraphicFramePr>
          <p:nvPr>
            <p:extLst>
              <p:ext uri="{D42A27DB-BD31-4B8C-83A1-F6EECF244321}">
                <p14:modId xmlns:p14="http://schemas.microsoft.com/office/powerpoint/2010/main" val="1087516224"/>
              </p:ext>
            </p:extLst>
          </p:nvPr>
        </p:nvGraphicFramePr>
        <p:xfrm>
          <a:off x="5535503" y="3318389"/>
          <a:ext cx="5210175" cy="3110989"/>
        </p:xfrm>
        <a:graphic>
          <a:graphicData uri="http://schemas.openxmlformats.org/drawingml/2006/table">
            <a:tbl>
              <a:tblPr firstRow="1" bandRow="1">
                <a:tableStyleId>{5C22544A-7EE6-4342-B048-85BDC9FD1C3A}</a:tableStyleId>
              </a:tblPr>
              <a:tblGrid>
                <a:gridCol w="1494764">
                  <a:extLst>
                    <a:ext uri="{9D8B030D-6E8A-4147-A177-3AD203B41FA5}">
                      <a16:colId xmlns:a16="http://schemas.microsoft.com/office/drawing/2014/main" val="2459467389"/>
                    </a:ext>
                  </a:extLst>
                </a:gridCol>
                <a:gridCol w="590395">
                  <a:extLst>
                    <a:ext uri="{9D8B030D-6E8A-4147-A177-3AD203B41FA5}">
                      <a16:colId xmlns:a16="http://schemas.microsoft.com/office/drawing/2014/main" val="1562815826"/>
                    </a:ext>
                  </a:extLst>
                </a:gridCol>
                <a:gridCol w="692186">
                  <a:extLst>
                    <a:ext uri="{9D8B030D-6E8A-4147-A177-3AD203B41FA5}">
                      <a16:colId xmlns:a16="http://schemas.microsoft.com/office/drawing/2014/main" val="1932878303"/>
                    </a:ext>
                  </a:extLst>
                </a:gridCol>
                <a:gridCol w="590395">
                  <a:extLst>
                    <a:ext uri="{9D8B030D-6E8A-4147-A177-3AD203B41FA5}">
                      <a16:colId xmlns:a16="http://schemas.microsoft.com/office/drawing/2014/main" val="3581881702"/>
                    </a:ext>
                  </a:extLst>
                </a:gridCol>
                <a:gridCol w="610753">
                  <a:extLst>
                    <a:ext uri="{9D8B030D-6E8A-4147-A177-3AD203B41FA5}">
                      <a16:colId xmlns:a16="http://schemas.microsoft.com/office/drawing/2014/main" val="1669617771"/>
                    </a:ext>
                  </a:extLst>
                </a:gridCol>
                <a:gridCol w="570035">
                  <a:extLst>
                    <a:ext uri="{9D8B030D-6E8A-4147-A177-3AD203B41FA5}">
                      <a16:colId xmlns:a16="http://schemas.microsoft.com/office/drawing/2014/main" val="3441635091"/>
                    </a:ext>
                  </a:extLst>
                </a:gridCol>
                <a:gridCol w="661647">
                  <a:extLst>
                    <a:ext uri="{9D8B030D-6E8A-4147-A177-3AD203B41FA5}">
                      <a16:colId xmlns:a16="http://schemas.microsoft.com/office/drawing/2014/main" val="2491265284"/>
                    </a:ext>
                  </a:extLst>
                </a:gridCol>
              </a:tblGrid>
              <a:tr h="444427">
                <a:tc>
                  <a:txBody>
                    <a:bodyPr/>
                    <a:lstStyle/>
                    <a:p>
                      <a:endParaRPr lang="en-IN"/>
                    </a:p>
                  </a:txBody>
                  <a:tcPr/>
                </a:tc>
                <a:tc>
                  <a:txBody>
                    <a:bodyPr/>
                    <a:lstStyle/>
                    <a:p>
                      <a:r>
                        <a:rPr lang="en-IN">
                          <a:solidFill>
                            <a:schemeClr val="tx1"/>
                          </a:solidFill>
                          <a:effectLst>
                            <a:outerShdw blurRad="38100" dist="38100" dir="2700000" algn="tl">
                              <a:srgbClr val="000000">
                                <a:alpha val="43137"/>
                              </a:srgbClr>
                            </a:outerShdw>
                          </a:effectLst>
                        </a:rPr>
                        <a:t>1</a:t>
                      </a:r>
                    </a:p>
                  </a:txBody>
                  <a:tcPr/>
                </a:tc>
                <a:tc>
                  <a:txBody>
                    <a:bodyPr/>
                    <a:lstStyle/>
                    <a:p>
                      <a:r>
                        <a:rPr lang="en-IN">
                          <a:solidFill>
                            <a:schemeClr val="tx1"/>
                          </a:solidFill>
                          <a:effectLst>
                            <a:outerShdw blurRad="38100" dist="38100" dir="2700000" algn="tl">
                              <a:srgbClr val="000000">
                                <a:alpha val="43137"/>
                              </a:srgbClr>
                            </a:outerShdw>
                          </a:effectLst>
                        </a:rPr>
                        <a:t>2</a:t>
                      </a:r>
                    </a:p>
                  </a:txBody>
                  <a:tcPr/>
                </a:tc>
                <a:tc>
                  <a:txBody>
                    <a:bodyPr/>
                    <a:lstStyle/>
                    <a:p>
                      <a:r>
                        <a:rPr lang="en-IN">
                          <a:solidFill>
                            <a:schemeClr val="tx1"/>
                          </a:solidFill>
                          <a:effectLst>
                            <a:outerShdw blurRad="38100" dist="38100" dir="2700000" algn="tl">
                              <a:srgbClr val="000000">
                                <a:alpha val="43137"/>
                              </a:srgbClr>
                            </a:outerShdw>
                          </a:effectLst>
                        </a:rPr>
                        <a:t>3</a:t>
                      </a:r>
                    </a:p>
                  </a:txBody>
                  <a:tcPr/>
                </a:tc>
                <a:tc>
                  <a:txBody>
                    <a:bodyPr/>
                    <a:lstStyle/>
                    <a:p>
                      <a:r>
                        <a:rPr lang="en-IN">
                          <a:solidFill>
                            <a:schemeClr val="tx1"/>
                          </a:solidFill>
                          <a:effectLst>
                            <a:outerShdw blurRad="38100" dist="38100" dir="2700000" algn="tl">
                              <a:srgbClr val="000000">
                                <a:alpha val="43137"/>
                              </a:srgbClr>
                            </a:outerShdw>
                          </a:effectLst>
                        </a:rPr>
                        <a:t>4</a:t>
                      </a:r>
                    </a:p>
                  </a:txBody>
                  <a:tcPr/>
                </a:tc>
                <a:tc>
                  <a:txBody>
                    <a:bodyPr/>
                    <a:lstStyle/>
                    <a:p>
                      <a:r>
                        <a:rPr lang="en-IN">
                          <a:solidFill>
                            <a:schemeClr val="tx1"/>
                          </a:solidFill>
                          <a:effectLst>
                            <a:outerShdw blurRad="38100" dist="38100" dir="2700000" algn="tl">
                              <a:srgbClr val="000000">
                                <a:alpha val="43137"/>
                              </a:srgbClr>
                            </a:outerShdw>
                          </a:effectLst>
                        </a:rPr>
                        <a:t>5</a:t>
                      </a:r>
                    </a:p>
                  </a:txBody>
                  <a:tcPr/>
                </a:tc>
                <a:tc>
                  <a:txBody>
                    <a:bodyPr/>
                    <a:lstStyle/>
                    <a:p>
                      <a:r>
                        <a:rPr lang="en-IN">
                          <a:solidFill>
                            <a:schemeClr val="tx1"/>
                          </a:solidFill>
                          <a:effectLst>
                            <a:outerShdw blurRad="38100" dist="38100" dir="2700000" algn="tl">
                              <a:srgbClr val="000000">
                                <a:alpha val="43137"/>
                              </a:srgbClr>
                            </a:outerShdw>
                          </a:effectLst>
                        </a:rPr>
                        <a:t>6</a:t>
                      </a:r>
                    </a:p>
                  </a:txBody>
                  <a:tcPr/>
                </a:tc>
                <a:extLst>
                  <a:ext uri="{0D108BD9-81ED-4DB2-BD59-A6C34878D82A}">
                    <a16:rowId xmlns:a16="http://schemas.microsoft.com/office/drawing/2014/main" val="2048996561"/>
                  </a:ext>
                </a:extLst>
              </a:tr>
              <a:tr h="444427">
                <a:tc>
                  <a:txBody>
                    <a:bodyPr/>
                    <a:lstStyle/>
                    <a:p>
                      <a:r>
                        <a:rPr lang="en-IN" b="1">
                          <a:effectLst>
                            <a:outerShdw blurRad="38100" dist="38100" dir="2700000" algn="tl">
                              <a:srgbClr val="000000">
                                <a:alpha val="43137"/>
                              </a:srgbClr>
                            </a:outerShdw>
                          </a:effectLst>
                        </a:rPr>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extLst>
                  <a:ext uri="{0D108BD9-81ED-4DB2-BD59-A6C34878D82A}">
                    <a16:rowId xmlns:a16="http://schemas.microsoft.com/office/drawing/2014/main" val="955316475"/>
                  </a:ext>
                </a:extLst>
              </a:tr>
              <a:tr h="444427">
                <a:tc>
                  <a:txBody>
                    <a:bodyPr/>
                    <a:lstStyle/>
                    <a:p>
                      <a:r>
                        <a:rPr lang="en-IN" b="1">
                          <a:effectLst>
                            <a:outerShdw blurRad="38100" dist="38100" dir="2700000" algn="tl">
                              <a:srgbClr val="000000">
                                <a:alpha val="43137"/>
                              </a:srgbClr>
                            </a:outerShdw>
                          </a:effectLst>
                        </a:rPr>
                        <a:t>2</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extLst>
                  <a:ext uri="{0D108BD9-81ED-4DB2-BD59-A6C34878D82A}">
                    <a16:rowId xmlns:a16="http://schemas.microsoft.com/office/drawing/2014/main" val="248503701"/>
                  </a:ext>
                </a:extLst>
              </a:tr>
              <a:tr h="444427">
                <a:tc>
                  <a:txBody>
                    <a:bodyPr/>
                    <a:lstStyle/>
                    <a:p>
                      <a:r>
                        <a:rPr lang="en-IN" b="1">
                          <a:effectLst>
                            <a:outerShdw blurRad="38100" dist="38100" dir="2700000" algn="tl">
                              <a:srgbClr val="000000">
                                <a:alpha val="43137"/>
                              </a:srgbClr>
                            </a:outerShdw>
                          </a:effectLst>
                        </a:rPr>
                        <a:t>3</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2865006993"/>
                  </a:ext>
                </a:extLst>
              </a:tr>
              <a:tr h="444427">
                <a:tc>
                  <a:txBody>
                    <a:bodyPr/>
                    <a:lstStyle/>
                    <a:p>
                      <a:r>
                        <a:rPr lang="en-IN" b="1">
                          <a:effectLst>
                            <a:outerShdw blurRad="38100" dist="38100" dir="2700000" algn="tl">
                              <a:srgbClr val="000000">
                                <a:alpha val="43137"/>
                              </a:srgbClr>
                            </a:outerShdw>
                          </a:effectLst>
                        </a:rPr>
                        <a:t>4</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1</a:t>
                      </a:r>
                    </a:p>
                  </a:txBody>
                  <a:tcPr/>
                </a:tc>
                <a:extLst>
                  <a:ext uri="{0D108BD9-81ED-4DB2-BD59-A6C34878D82A}">
                    <a16:rowId xmlns:a16="http://schemas.microsoft.com/office/drawing/2014/main" val="4287844928"/>
                  </a:ext>
                </a:extLst>
              </a:tr>
              <a:tr h="444427">
                <a:tc>
                  <a:txBody>
                    <a:bodyPr/>
                    <a:lstStyle/>
                    <a:p>
                      <a:r>
                        <a:rPr lang="en-IN" b="1">
                          <a:effectLst>
                            <a:outerShdw blurRad="38100" dist="38100" dir="2700000" algn="tl">
                              <a:srgbClr val="000000">
                                <a:alpha val="43137"/>
                              </a:srgbClr>
                            </a:outerShdw>
                          </a:effectLst>
                        </a:rPr>
                        <a:t>5</a:t>
                      </a:r>
                    </a:p>
                  </a:txBody>
                  <a:tcPr/>
                </a:tc>
                <a:tc>
                  <a:txBody>
                    <a:bodyPr/>
                    <a:lstStyle/>
                    <a:p>
                      <a:r>
                        <a:rPr lang="en-IN"/>
                        <a:t>1</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2623704098"/>
                  </a:ext>
                </a:extLst>
              </a:tr>
              <a:tr h="444427">
                <a:tc>
                  <a:txBody>
                    <a:bodyPr/>
                    <a:lstStyle/>
                    <a:p>
                      <a:r>
                        <a:rPr lang="en-IN" b="1">
                          <a:effectLst>
                            <a:outerShdw blurRad="38100" dist="38100" dir="2700000" algn="tl">
                              <a:srgbClr val="000000">
                                <a:alpha val="43137"/>
                              </a:srgbClr>
                            </a:outerShdw>
                          </a:effectLst>
                        </a:rPr>
                        <a:t>6</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3415277144"/>
                  </a:ext>
                </a:extLst>
              </a:tr>
            </a:tbl>
          </a:graphicData>
        </a:graphic>
      </p:graphicFrame>
    </p:spTree>
    <p:extLst>
      <p:ext uri="{BB962C8B-B14F-4D97-AF65-F5344CB8AC3E}">
        <p14:creationId xmlns:p14="http://schemas.microsoft.com/office/powerpoint/2010/main" val="352589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F6D624-4AE7-41E6-8245-163DB24114EA}"/>
              </a:ext>
            </a:extLst>
          </p:cNvPr>
          <p:cNvSpPr/>
          <p:nvPr/>
        </p:nvSpPr>
        <p:spPr>
          <a:xfrm>
            <a:off x="5895976" y="3971925"/>
            <a:ext cx="4286250" cy="2257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9A84AD8-BFBA-4146-8866-6EE7C4B69592}"/>
              </a:ext>
            </a:extLst>
          </p:cNvPr>
          <p:cNvSpPr txBox="1"/>
          <p:nvPr/>
        </p:nvSpPr>
        <p:spPr>
          <a:xfrm>
            <a:off x="1919288" y="524946"/>
            <a:ext cx="6105524" cy="523220"/>
          </a:xfrm>
          <a:prstGeom prst="rect">
            <a:avLst/>
          </a:prstGeom>
          <a:noFill/>
        </p:spPr>
        <p:txBody>
          <a:bodyPr wrap="square">
            <a:spAutoFit/>
          </a:bodyPr>
          <a:lstStyle/>
          <a:p>
            <a:pPr algn="ctr"/>
            <a:r>
              <a:rPr lang="en-IN" sz="2800" b="1">
                <a:solidFill>
                  <a:srgbClr val="C00000"/>
                </a:solidFill>
                <a:effectLst>
                  <a:outerShdw blurRad="38100" dist="38100" dir="2700000" algn="tl">
                    <a:srgbClr val="000000">
                      <a:alpha val="43137"/>
                    </a:srgbClr>
                  </a:outerShdw>
                </a:effectLst>
              </a:rPr>
              <a:t>ADJACENCY LIST</a:t>
            </a:r>
          </a:p>
        </p:txBody>
      </p:sp>
      <p:sp>
        <p:nvSpPr>
          <p:cNvPr id="5" name="TextBox 4">
            <a:extLst>
              <a:ext uri="{FF2B5EF4-FFF2-40B4-BE49-F238E27FC236}">
                <a16:creationId xmlns:a16="http://schemas.microsoft.com/office/drawing/2014/main" id="{043152B3-9AC7-4AA9-A328-55A3480435CD}"/>
              </a:ext>
            </a:extLst>
          </p:cNvPr>
          <p:cNvSpPr txBox="1"/>
          <p:nvPr/>
        </p:nvSpPr>
        <p:spPr>
          <a:xfrm>
            <a:off x="428625" y="1304925"/>
            <a:ext cx="9048750" cy="707886"/>
          </a:xfrm>
          <a:prstGeom prst="rect">
            <a:avLst/>
          </a:prstGeom>
          <a:noFill/>
        </p:spPr>
        <p:txBody>
          <a:bodyPr wrap="square" rtlCol="0">
            <a:spAutoFit/>
          </a:bodyPr>
          <a:lstStyle/>
          <a:p>
            <a:r>
              <a:rPr lang="en-US" sz="2000">
                <a:solidFill>
                  <a:srgbClr val="002060"/>
                </a:solidFill>
                <a:latin typeface="Amasis MT Pro Medium" panose="02040604050005020304" pitchFamily="18" charset="0"/>
              </a:rPr>
              <a:t>In this case, all the zeroes of the adjacency matrix are eliminated and only the corresponding neighboring nodes of a particular node are considered.</a:t>
            </a:r>
            <a:endParaRPr lang="en-IN" sz="2000">
              <a:solidFill>
                <a:srgbClr val="002060"/>
              </a:solidFill>
              <a:latin typeface="Amasis MT Pro Medium" panose="02040604050005020304" pitchFamily="18" charset="0"/>
            </a:endParaRPr>
          </a:p>
        </p:txBody>
      </p:sp>
      <p:graphicFrame>
        <p:nvGraphicFramePr>
          <p:cNvPr id="6" name="Table 5">
            <a:extLst>
              <a:ext uri="{FF2B5EF4-FFF2-40B4-BE49-F238E27FC236}">
                <a16:creationId xmlns:a16="http://schemas.microsoft.com/office/drawing/2014/main" id="{F328D0E1-DE7A-47FB-BE9C-695FA6796B7E}"/>
              </a:ext>
            </a:extLst>
          </p:cNvPr>
          <p:cNvGraphicFramePr>
            <a:graphicFrameLocks noGrp="1"/>
          </p:cNvGraphicFramePr>
          <p:nvPr>
            <p:extLst>
              <p:ext uri="{D42A27DB-BD31-4B8C-83A1-F6EECF244321}">
                <p14:modId xmlns:p14="http://schemas.microsoft.com/office/powerpoint/2010/main" val="3117297774"/>
              </p:ext>
            </p:extLst>
          </p:nvPr>
        </p:nvGraphicFramePr>
        <p:xfrm>
          <a:off x="677864" y="2160589"/>
          <a:ext cx="4627561" cy="2906715"/>
        </p:xfrm>
        <a:graphic>
          <a:graphicData uri="http://schemas.openxmlformats.org/drawingml/2006/table">
            <a:tbl>
              <a:tblPr firstRow="1" bandRow="1">
                <a:tableStyleId>{5C22544A-7EE6-4342-B048-85BDC9FD1C3A}</a:tableStyleId>
              </a:tblPr>
              <a:tblGrid>
                <a:gridCol w="1327616">
                  <a:extLst>
                    <a:ext uri="{9D8B030D-6E8A-4147-A177-3AD203B41FA5}">
                      <a16:colId xmlns:a16="http://schemas.microsoft.com/office/drawing/2014/main" val="1674862982"/>
                    </a:ext>
                  </a:extLst>
                </a:gridCol>
                <a:gridCol w="524376">
                  <a:extLst>
                    <a:ext uri="{9D8B030D-6E8A-4147-A177-3AD203B41FA5}">
                      <a16:colId xmlns:a16="http://schemas.microsoft.com/office/drawing/2014/main" val="4116939468"/>
                    </a:ext>
                  </a:extLst>
                </a:gridCol>
                <a:gridCol w="614784">
                  <a:extLst>
                    <a:ext uri="{9D8B030D-6E8A-4147-A177-3AD203B41FA5}">
                      <a16:colId xmlns:a16="http://schemas.microsoft.com/office/drawing/2014/main" val="1031491866"/>
                    </a:ext>
                  </a:extLst>
                </a:gridCol>
                <a:gridCol w="524376">
                  <a:extLst>
                    <a:ext uri="{9D8B030D-6E8A-4147-A177-3AD203B41FA5}">
                      <a16:colId xmlns:a16="http://schemas.microsoft.com/office/drawing/2014/main" val="2423905781"/>
                    </a:ext>
                  </a:extLst>
                </a:gridCol>
                <a:gridCol w="542457">
                  <a:extLst>
                    <a:ext uri="{9D8B030D-6E8A-4147-A177-3AD203B41FA5}">
                      <a16:colId xmlns:a16="http://schemas.microsoft.com/office/drawing/2014/main" val="1134151921"/>
                    </a:ext>
                  </a:extLst>
                </a:gridCol>
                <a:gridCol w="506292">
                  <a:extLst>
                    <a:ext uri="{9D8B030D-6E8A-4147-A177-3AD203B41FA5}">
                      <a16:colId xmlns:a16="http://schemas.microsoft.com/office/drawing/2014/main" val="2321402183"/>
                    </a:ext>
                  </a:extLst>
                </a:gridCol>
                <a:gridCol w="587660">
                  <a:extLst>
                    <a:ext uri="{9D8B030D-6E8A-4147-A177-3AD203B41FA5}">
                      <a16:colId xmlns:a16="http://schemas.microsoft.com/office/drawing/2014/main" val="3826452802"/>
                    </a:ext>
                  </a:extLst>
                </a:gridCol>
              </a:tblGrid>
              <a:tr h="415245">
                <a:tc>
                  <a:txBody>
                    <a:bodyPr/>
                    <a:lstStyle/>
                    <a:p>
                      <a:endParaRPr lang="en-IN"/>
                    </a:p>
                  </a:txBody>
                  <a:tcPr/>
                </a:tc>
                <a:tc>
                  <a:txBody>
                    <a:bodyPr/>
                    <a:lstStyle/>
                    <a:p>
                      <a:r>
                        <a:rPr lang="en-IN">
                          <a:solidFill>
                            <a:schemeClr val="tx1"/>
                          </a:solidFill>
                          <a:effectLst>
                            <a:outerShdw blurRad="38100" dist="38100" dir="2700000" algn="tl">
                              <a:srgbClr val="000000">
                                <a:alpha val="43137"/>
                              </a:srgbClr>
                            </a:outerShdw>
                          </a:effectLst>
                        </a:rPr>
                        <a:t>1</a:t>
                      </a:r>
                    </a:p>
                  </a:txBody>
                  <a:tcPr/>
                </a:tc>
                <a:tc>
                  <a:txBody>
                    <a:bodyPr/>
                    <a:lstStyle/>
                    <a:p>
                      <a:r>
                        <a:rPr lang="en-IN">
                          <a:solidFill>
                            <a:schemeClr val="tx1"/>
                          </a:solidFill>
                          <a:effectLst>
                            <a:outerShdw blurRad="38100" dist="38100" dir="2700000" algn="tl">
                              <a:srgbClr val="000000">
                                <a:alpha val="43137"/>
                              </a:srgbClr>
                            </a:outerShdw>
                          </a:effectLst>
                        </a:rPr>
                        <a:t>2</a:t>
                      </a:r>
                    </a:p>
                  </a:txBody>
                  <a:tcPr/>
                </a:tc>
                <a:tc>
                  <a:txBody>
                    <a:bodyPr/>
                    <a:lstStyle/>
                    <a:p>
                      <a:r>
                        <a:rPr lang="en-IN">
                          <a:solidFill>
                            <a:schemeClr val="tx1"/>
                          </a:solidFill>
                          <a:effectLst>
                            <a:outerShdw blurRad="38100" dist="38100" dir="2700000" algn="tl">
                              <a:srgbClr val="000000">
                                <a:alpha val="43137"/>
                              </a:srgbClr>
                            </a:outerShdw>
                          </a:effectLst>
                        </a:rPr>
                        <a:t>3</a:t>
                      </a:r>
                    </a:p>
                  </a:txBody>
                  <a:tcPr/>
                </a:tc>
                <a:tc>
                  <a:txBody>
                    <a:bodyPr/>
                    <a:lstStyle/>
                    <a:p>
                      <a:r>
                        <a:rPr lang="en-IN">
                          <a:solidFill>
                            <a:schemeClr val="tx1"/>
                          </a:solidFill>
                          <a:effectLst>
                            <a:outerShdw blurRad="38100" dist="38100" dir="2700000" algn="tl">
                              <a:srgbClr val="000000">
                                <a:alpha val="43137"/>
                              </a:srgbClr>
                            </a:outerShdw>
                          </a:effectLst>
                        </a:rPr>
                        <a:t>4</a:t>
                      </a:r>
                    </a:p>
                  </a:txBody>
                  <a:tcPr/>
                </a:tc>
                <a:tc>
                  <a:txBody>
                    <a:bodyPr/>
                    <a:lstStyle/>
                    <a:p>
                      <a:r>
                        <a:rPr lang="en-IN">
                          <a:solidFill>
                            <a:schemeClr val="tx1"/>
                          </a:solidFill>
                          <a:effectLst>
                            <a:outerShdw blurRad="38100" dist="38100" dir="2700000" algn="tl">
                              <a:srgbClr val="000000">
                                <a:alpha val="43137"/>
                              </a:srgbClr>
                            </a:outerShdw>
                          </a:effectLst>
                        </a:rPr>
                        <a:t>5</a:t>
                      </a:r>
                    </a:p>
                  </a:txBody>
                  <a:tcPr/>
                </a:tc>
                <a:tc>
                  <a:txBody>
                    <a:bodyPr/>
                    <a:lstStyle/>
                    <a:p>
                      <a:r>
                        <a:rPr lang="en-IN">
                          <a:solidFill>
                            <a:schemeClr val="tx1"/>
                          </a:solidFill>
                          <a:effectLst>
                            <a:outerShdw blurRad="38100" dist="38100" dir="2700000" algn="tl">
                              <a:srgbClr val="000000">
                                <a:alpha val="43137"/>
                              </a:srgbClr>
                            </a:outerShdw>
                          </a:effectLst>
                        </a:rPr>
                        <a:t>6</a:t>
                      </a:r>
                    </a:p>
                  </a:txBody>
                  <a:tcPr/>
                </a:tc>
                <a:extLst>
                  <a:ext uri="{0D108BD9-81ED-4DB2-BD59-A6C34878D82A}">
                    <a16:rowId xmlns:a16="http://schemas.microsoft.com/office/drawing/2014/main" val="1079007403"/>
                  </a:ext>
                </a:extLst>
              </a:tr>
              <a:tr h="415245">
                <a:tc>
                  <a:txBody>
                    <a:bodyPr/>
                    <a:lstStyle/>
                    <a:p>
                      <a:r>
                        <a:rPr lang="en-IN" b="1">
                          <a:effectLst>
                            <a:outerShdw blurRad="38100" dist="38100" dir="2700000" algn="tl">
                              <a:srgbClr val="000000">
                                <a:alpha val="43137"/>
                              </a:srgbClr>
                            </a:outerShdw>
                          </a:effectLst>
                        </a:rPr>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extLst>
                  <a:ext uri="{0D108BD9-81ED-4DB2-BD59-A6C34878D82A}">
                    <a16:rowId xmlns:a16="http://schemas.microsoft.com/office/drawing/2014/main" val="2391391351"/>
                  </a:ext>
                </a:extLst>
              </a:tr>
              <a:tr h="415245">
                <a:tc>
                  <a:txBody>
                    <a:bodyPr/>
                    <a:lstStyle/>
                    <a:p>
                      <a:r>
                        <a:rPr lang="en-IN" b="1">
                          <a:effectLst>
                            <a:outerShdw blurRad="38100" dist="38100" dir="2700000" algn="tl">
                              <a:srgbClr val="000000">
                                <a:alpha val="43137"/>
                              </a:srgbClr>
                            </a:outerShdw>
                          </a:effectLst>
                        </a:rPr>
                        <a:t>2</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extLst>
                  <a:ext uri="{0D108BD9-81ED-4DB2-BD59-A6C34878D82A}">
                    <a16:rowId xmlns:a16="http://schemas.microsoft.com/office/drawing/2014/main" val="2606321114"/>
                  </a:ext>
                </a:extLst>
              </a:tr>
              <a:tr h="415245">
                <a:tc>
                  <a:txBody>
                    <a:bodyPr/>
                    <a:lstStyle/>
                    <a:p>
                      <a:r>
                        <a:rPr lang="en-IN" b="1">
                          <a:effectLst>
                            <a:outerShdw blurRad="38100" dist="38100" dir="2700000" algn="tl">
                              <a:srgbClr val="000000">
                                <a:alpha val="43137"/>
                              </a:srgbClr>
                            </a:outerShdw>
                          </a:effectLst>
                        </a:rPr>
                        <a:t>3</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2226037988"/>
                  </a:ext>
                </a:extLst>
              </a:tr>
              <a:tr h="415245">
                <a:tc>
                  <a:txBody>
                    <a:bodyPr/>
                    <a:lstStyle/>
                    <a:p>
                      <a:r>
                        <a:rPr lang="en-IN" b="1">
                          <a:effectLst>
                            <a:outerShdw blurRad="38100" dist="38100" dir="2700000" algn="tl">
                              <a:srgbClr val="000000">
                                <a:alpha val="43137"/>
                              </a:srgbClr>
                            </a:outerShdw>
                          </a:effectLst>
                        </a:rPr>
                        <a:t>4</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1</a:t>
                      </a:r>
                    </a:p>
                  </a:txBody>
                  <a:tcPr/>
                </a:tc>
                <a:extLst>
                  <a:ext uri="{0D108BD9-81ED-4DB2-BD59-A6C34878D82A}">
                    <a16:rowId xmlns:a16="http://schemas.microsoft.com/office/drawing/2014/main" val="3768505982"/>
                  </a:ext>
                </a:extLst>
              </a:tr>
              <a:tr h="415245">
                <a:tc>
                  <a:txBody>
                    <a:bodyPr/>
                    <a:lstStyle/>
                    <a:p>
                      <a:r>
                        <a:rPr lang="en-IN" b="1">
                          <a:effectLst>
                            <a:outerShdw blurRad="38100" dist="38100" dir="2700000" algn="tl">
                              <a:srgbClr val="000000">
                                <a:alpha val="43137"/>
                              </a:srgbClr>
                            </a:outerShdw>
                          </a:effectLst>
                        </a:rPr>
                        <a:t>5</a:t>
                      </a:r>
                    </a:p>
                  </a:txBody>
                  <a:tcPr/>
                </a:tc>
                <a:tc>
                  <a:txBody>
                    <a:bodyPr/>
                    <a:lstStyle/>
                    <a:p>
                      <a:r>
                        <a:rPr lang="en-IN"/>
                        <a:t>1</a:t>
                      </a:r>
                    </a:p>
                  </a:txBody>
                  <a:tcPr/>
                </a:tc>
                <a:tc>
                  <a:txBody>
                    <a:bodyPr/>
                    <a:lstStyle/>
                    <a:p>
                      <a:r>
                        <a:rPr lang="en-IN"/>
                        <a:t>1</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1288437610"/>
                  </a:ext>
                </a:extLst>
              </a:tr>
              <a:tr h="415245">
                <a:tc>
                  <a:txBody>
                    <a:bodyPr/>
                    <a:lstStyle/>
                    <a:p>
                      <a:r>
                        <a:rPr lang="en-IN" b="1">
                          <a:effectLst>
                            <a:outerShdw blurRad="38100" dist="38100" dir="2700000" algn="tl">
                              <a:srgbClr val="000000">
                                <a:alpha val="43137"/>
                              </a:srgbClr>
                            </a:outerShdw>
                          </a:effectLst>
                        </a:rPr>
                        <a:t>6</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1619468504"/>
                  </a:ext>
                </a:extLst>
              </a:tr>
            </a:tbl>
          </a:graphicData>
        </a:graphic>
      </p:graphicFrame>
      <p:sp>
        <p:nvSpPr>
          <p:cNvPr id="7" name="TextBox 6">
            <a:extLst>
              <a:ext uri="{FF2B5EF4-FFF2-40B4-BE49-F238E27FC236}">
                <a16:creationId xmlns:a16="http://schemas.microsoft.com/office/drawing/2014/main" id="{7408A961-2328-4CBB-AB60-050C15765FFA}"/>
              </a:ext>
            </a:extLst>
          </p:cNvPr>
          <p:cNvSpPr txBox="1"/>
          <p:nvPr/>
        </p:nvSpPr>
        <p:spPr>
          <a:xfrm>
            <a:off x="5895975" y="4105275"/>
            <a:ext cx="4467225" cy="1754326"/>
          </a:xfrm>
          <a:prstGeom prst="rect">
            <a:avLst/>
          </a:prstGeom>
          <a:noFill/>
        </p:spPr>
        <p:txBody>
          <a:bodyPr wrap="square" rtlCol="0">
            <a:spAutoFit/>
          </a:bodyPr>
          <a:lstStyle/>
          <a:p>
            <a:r>
              <a:rPr lang="en-US" b="1">
                <a:latin typeface="Amasis MT Pro Medium" panose="02040604050005020304" pitchFamily="18" charset="0"/>
              </a:rPr>
              <a:t>Neighboring nodes of 1: </a:t>
            </a:r>
            <a:r>
              <a:rPr lang="en-US" b="1">
                <a:solidFill>
                  <a:srgbClr val="FF0000"/>
                </a:solidFill>
                <a:latin typeface="Amasis MT Pro Medium" panose="02040604050005020304" pitchFamily="18" charset="0"/>
              </a:rPr>
              <a:t>2,5</a:t>
            </a:r>
          </a:p>
          <a:p>
            <a:r>
              <a:rPr lang="en-US" b="1">
                <a:latin typeface="Amasis MT Pro Medium" panose="02040604050005020304" pitchFamily="18" charset="0"/>
              </a:rPr>
              <a:t>Neighboring nodes of 2: </a:t>
            </a:r>
            <a:r>
              <a:rPr lang="en-US" b="1">
                <a:solidFill>
                  <a:srgbClr val="FF0000"/>
                </a:solidFill>
                <a:latin typeface="Amasis MT Pro Medium" panose="02040604050005020304" pitchFamily="18" charset="0"/>
              </a:rPr>
              <a:t>1,3, and 5</a:t>
            </a:r>
          </a:p>
          <a:p>
            <a:r>
              <a:rPr lang="en-US" b="1">
                <a:latin typeface="Amasis MT Pro Medium" panose="02040604050005020304" pitchFamily="18" charset="0"/>
              </a:rPr>
              <a:t>Neighboring nodes of 3: </a:t>
            </a:r>
            <a:r>
              <a:rPr lang="en-US" b="1">
                <a:solidFill>
                  <a:srgbClr val="FF0000"/>
                </a:solidFill>
                <a:latin typeface="Amasis MT Pro Medium" panose="02040604050005020304" pitchFamily="18" charset="0"/>
              </a:rPr>
              <a:t>2,4</a:t>
            </a:r>
          </a:p>
          <a:p>
            <a:r>
              <a:rPr lang="en-US" b="1">
                <a:latin typeface="Amasis MT Pro Medium" panose="02040604050005020304" pitchFamily="18" charset="0"/>
              </a:rPr>
              <a:t>Neighboring nodes of 4: </a:t>
            </a:r>
            <a:r>
              <a:rPr lang="en-US" b="1">
                <a:solidFill>
                  <a:srgbClr val="FF0000"/>
                </a:solidFill>
                <a:latin typeface="Amasis MT Pro Medium" panose="02040604050005020304" pitchFamily="18" charset="0"/>
              </a:rPr>
              <a:t>3,5, and 6</a:t>
            </a:r>
          </a:p>
          <a:p>
            <a:r>
              <a:rPr lang="en-US" b="1">
                <a:latin typeface="Amasis MT Pro Medium" panose="02040604050005020304" pitchFamily="18" charset="0"/>
              </a:rPr>
              <a:t>Neighboring nodes of 5: </a:t>
            </a:r>
            <a:r>
              <a:rPr lang="en-US" b="1">
                <a:solidFill>
                  <a:srgbClr val="FF0000"/>
                </a:solidFill>
                <a:latin typeface="Amasis MT Pro Medium" panose="02040604050005020304" pitchFamily="18" charset="0"/>
              </a:rPr>
              <a:t>1,2, and 4</a:t>
            </a:r>
          </a:p>
          <a:p>
            <a:r>
              <a:rPr lang="en-US" b="1">
                <a:latin typeface="Amasis MT Pro Medium" panose="02040604050005020304" pitchFamily="18" charset="0"/>
              </a:rPr>
              <a:t>Neighboring nodes of 6: </a:t>
            </a:r>
            <a:r>
              <a:rPr lang="en-US" b="1">
                <a:solidFill>
                  <a:srgbClr val="FF0000"/>
                </a:solidFill>
                <a:latin typeface="Amasis MT Pro Medium" panose="02040604050005020304" pitchFamily="18" charset="0"/>
              </a:rPr>
              <a:t>4</a:t>
            </a:r>
            <a:r>
              <a:rPr lang="en-US" b="1">
                <a:latin typeface="Amasis MT Pro Medium" panose="02040604050005020304" pitchFamily="18" charset="0"/>
              </a:rPr>
              <a:t>.</a:t>
            </a:r>
            <a:endParaRPr lang="en-IN" b="1">
              <a:latin typeface="Amasis MT Pro Medium" panose="02040604050005020304" pitchFamily="18" charset="0"/>
            </a:endParaRPr>
          </a:p>
        </p:txBody>
      </p:sp>
      <p:sp>
        <p:nvSpPr>
          <p:cNvPr id="9" name="Arrow: Curved Down 8">
            <a:extLst>
              <a:ext uri="{FF2B5EF4-FFF2-40B4-BE49-F238E27FC236}">
                <a16:creationId xmlns:a16="http://schemas.microsoft.com/office/drawing/2014/main" id="{400A2E68-6016-4F22-B7EA-3605072866C2}"/>
              </a:ext>
            </a:extLst>
          </p:cNvPr>
          <p:cNvSpPr/>
          <p:nvPr/>
        </p:nvSpPr>
        <p:spPr>
          <a:xfrm>
            <a:off x="5543550" y="2276475"/>
            <a:ext cx="2114550" cy="13257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6575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221F5-EFD3-426C-B7D3-7A2DB3C841BC}"/>
              </a:ext>
            </a:extLst>
          </p:cNvPr>
          <p:cNvSpPr txBox="1"/>
          <p:nvPr/>
        </p:nvSpPr>
        <p:spPr>
          <a:xfrm>
            <a:off x="685800" y="533400"/>
            <a:ext cx="8010525" cy="523220"/>
          </a:xfrm>
          <a:prstGeom prst="rect">
            <a:avLst/>
          </a:prstGeom>
          <a:noFill/>
        </p:spPr>
        <p:txBody>
          <a:bodyPr wrap="square" rtlCol="0">
            <a:spAutoFit/>
          </a:bodyPr>
          <a:lstStyle/>
          <a:p>
            <a:pPr algn="ctr"/>
            <a:r>
              <a:rPr lang="en-US" sz="2800" b="1">
                <a:solidFill>
                  <a:srgbClr val="002060"/>
                </a:solidFill>
                <a:effectLst>
                  <a:outerShdw blurRad="38100" dist="38100" dir="2700000" algn="tl">
                    <a:srgbClr val="000000">
                      <a:alpha val="43137"/>
                    </a:srgbClr>
                  </a:outerShdw>
                </a:effectLst>
                <a:latin typeface="Amasis MT Pro Medium" panose="02040604050005020304" pitchFamily="18" charset="0"/>
              </a:rPr>
              <a:t>GRAPH THEORY AND SOCIAL MEDIA</a:t>
            </a:r>
            <a:endParaRPr lang="en-IN" sz="2800" b="1">
              <a:solidFill>
                <a:srgbClr val="002060"/>
              </a:solidFill>
              <a:effectLst>
                <a:outerShdw blurRad="38100" dist="38100" dir="2700000" algn="tl">
                  <a:srgbClr val="000000">
                    <a:alpha val="43137"/>
                  </a:srgbClr>
                </a:outerShdw>
              </a:effectLst>
              <a:latin typeface="Amasis MT Pro Medium" panose="02040604050005020304" pitchFamily="18" charset="0"/>
            </a:endParaRPr>
          </a:p>
        </p:txBody>
      </p:sp>
      <p:sp>
        <p:nvSpPr>
          <p:cNvPr id="3" name="TextBox 2">
            <a:extLst>
              <a:ext uri="{FF2B5EF4-FFF2-40B4-BE49-F238E27FC236}">
                <a16:creationId xmlns:a16="http://schemas.microsoft.com/office/drawing/2014/main" id="{C80A2C38-CF9E-49BD-869D-7AB878A78ADA}"/>
              </a:ext>
            </a:extLst>
          </p:cNvPr>
          <p:cNvSpPr txBox="1"/>
          <p:nvPr/>
        </p:nvSpPr>
        <p:spPr>
          <a:xfrm>
            <a:off x="295275" y="2118895"/>
            <a:ext cx="6048375" cy="1200329"/>
          </a:xfrm>
          <a:prstGeom prst="rect">
            <a:avLst/>
          </a:prstGeom>
          <a:noFill/>
        </p:spPr>
        <p:txBody>
          <a:bodyPr wrap="square" rtlCol="0">
            <a:spAutoFit/>
          </a:bodyPr>
          <a:lstStyle/>
          <a:p>
            <a:r>
              <a:rPr lang="en-US" i="0">
                <a:latin typeface="Amasis MT Pro Medium" panose="02040604050005020304" pitchFamily="18" charset="0"/>
              </a:rPr>
              <a:t>A social graph is a diagram that illustrates interconnections among people, groups, and organizations in a social network. The term is also used to describe an individual's social network.</a:t>
            </a:r>
            <a:endParaRPr lang="en-IN">
              <a:latin typeface="Amasis MT Pro Medium" panose="02040604050005020304" pitchFamily="18" charset="0"/>
            </a:endParaRPr>
          </a:p>
        </p:txBody>
      </p:sp>
      <p:sp>
        <p:nvSpPr>
          <p:cNvPr id="4" name="TextBox 3">
            <a:extLst>
              <a:ext uri="{FF2B5EF4-FFF2-40B4-BE49-F238E27FC236}">
                <a16:creationId xmlns:a16="http://schemas.microsoft.com/office/drawing/2014/main" id="{268851F0-C147-466E-9554-6C39B932E3D6}"/>
              </a:ext>
            </a:extLst>
          </p:cNvPr>
          <p:cNvSpPr txBox="1"/>
          <p:nvPr/>
        </p:nvSpPr>
        <p:spPr>
          <a:xfrm>
            <a:off x="1019175" y="1552575"/>
            <a:ext cx="4086225" cy="400110"/>
          </a:xfrm>
          <a:prstGeom prst="rect">
            <a:avLst/>
          </a:prstGeom>
          <a:noFill/>
        </p:spPr>
        <p:txBody>
          <a:bodyPr wrap="square" rtlCol="0">
            <a:spAutoFit/>
          </a:bodyPr>
          <a:lstStyle/>
          <a:p>
            <a:r>
              <a:rPr lang="en-US" sz="2000" b="1">
                <a:solidFill>
                  <a:srgbClr val="FF0000"/>
                </a:solidFill>
                <a:effectLst>
                  <a:outerShdw blurRad="38100" dist="38100" dir="2700000" algn="tl">
                    <a:srgbClr val="000000">
                      <a:alpha val="43137"/>
                    </a:srgbClr>
                  </a:outerShdw>
                </a:effectLst>
                <a:latin typeface="Amasis MT Pro Medium" panose="02040604050005020304" pitchFamily="18" charset="0"/>
              </a:rPr>
              <a:t>SOCIAL GRAPHS</a:t>
            </a:r>
            <a:endParaRPr lang="en-IN" sz="2000" b="1">
              <a:solidFill>
                <a:srgbClr val="FF0000"/>
              </a:solidFill>
              <a:effectLst>
                <a:outerShdw blurRad="38100" dist="38100" dir="2700000" algn="tl">
                  <a:srgbClr val="000000">
                    <a:alpha val="43137"/>
                  </a:srgbClr>
                </a:outerShdw>
              </a:effectLst>
              <a:latin typeface="Amasis MT Pro Medium" panose="02040604050005020304" pitchFamily="18" charset="0"/>
            </a:endParaRPr>
          </a:p>
        </p:txBody>
      </p:sp>
      <p:pic>
        <p:nvPicPr>
          <p:cNvPr id="6" name="Picture 5">
            <a:extLst>
              <a:ext uri="{FF2B5EF4-FFF2-40B4-BE49-F238E27FC236}">
                <a16:creationId xmlns:a16="http://schemas.microsoft.com/office/drawing/2014/main" id="{9B751516-3820-40E8-ACB4-A601D4D96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079" y="1123951"/>
            <a:ext cx="4934071" cy="27973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3862862C-0F76-48BB-9F2E-904845D958C6}"/>
              </a:ext>
            </a:extLst>
          </p:cNvPr>
          <p:cNvSpPr/>
          <p:nvPr/>
        </p:nvSpPr>
        <p:spPr>
          <a:xfrm>
            <a:off x="600075" y="4395787"/>
            <a:ext cx="4505325" cy="18192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a:solidFill>
                  <a:schemeClr val="tx1"/>
                </a:solidFill>
                <a:latin typeface="Amasis MT Pro Medium" panose="02040604050005020304" pitchFamily="18" charset="0"/>
              </a:rPr>
              <a:t>GRAPH THEORY IN FACEBOOK</a:t>
            </a:r>
          </a:p>
          <a:p>
            <a:pPr algn="ctr"/>
            <a:endParaRPr lang="en-US">
              <a:solidFill>
                <a:srgbClr val="002060"/>
              </a:solidFill>
              <a:latin typeface="Amasis MT Pro Medium" panose="02040604050005020304" pitchFamily="18" charset="0"/>
            </a:endParaRPr>
          </a:p>
          <a:p>
            <a:pPr algn="ctr"/>
            <a:r>
              <a:rPr lang="en-US">
                <a:solidFill>
                  <a:srgbClr val="002060"/>
                </a:solidFill>
                <a:latin typeface="Amasis MT Pro Medium" panose="02040604050005020304" pitchFamily="18" charset="0"/>
              </a:rPr>
              <a:t>The concept of graph theory is used in Facebook with each person as a node, and every like, tag, share, comment as edges.</a:t>
            </a:r>
            <a:endParaRPr lang="en-IN">
              <a:solidFill>
                <a:srgbClr val="002060"/>
              </a:solidFill>
              <a:latin typeface="Amasis MT Pro Medium" panose="02040604050005020304" pitchFamily="18" charset="0"/>
            </a:endParaRPr>
          </a:p>
        </p:txBody>
      </p:sp>
      <p:sp>
        <p:nvSpPr>
          <p:cNvPr id="11" name="Rectangle 10">
            <a:extLst>
              <a:ext uri="{FF2B5EF4-FFF2-40B4-BE49-F238E27FC236}">
                <a16:creationId xmlns:a16="http://schemas.microsoft.com/office/drawing/2014/main" id="{66B9475B-5D86-4453-9E75-D18F873A18C6}"/>
              </a:ext>
            </a:extLst>
          </p:cNvPr>
          <p:cNvSpPr/>
          <p:nvPr/>
        </p:nvSpPr>
        <p:spPr>
          <a:xfrm>
            <a:off x="5743575" y="4381500"/>
            <a:ext cx="4505325" cy="18192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a:solidFill>
                  <a:schemeClr val="tx1"/>
                </a:solidFill>
                <a:latin typeface="Amasis MT Pro Medium" panose="02040604050005020304" pitchFamily="18" charset="0"/>
              </a:rPr>
              <a:t>GRAPH THEORY IN TWITTER</a:t>
            </a:r>
          </a:p>
          <a:p>
            <a:pPr algn="ctr"/>
            <a:endParaRPr lang="en-US">
              <a:solidFill>
                <a:srgbClr val="002060"/>
              </a:solidFill>
              <a:latin typeface="Amasis MT Pro Medium" panose="02040604050005020304" pitchFamily="18" charset="0"/>
            </a:endParaRPr>
          </a:p>
          <a:p>
            <a:pPr algn="ctr"/>
            <a:r>
              <a:rPr lang="en-US">
                <a:solidFill>
                  <a:srgbClr val="002060"/>
                </a:solidFill>
                <a:latin typeface="Amasis MT Pro Medium" panose="02040604050005020304" pitchFamily="18" charset="0"/>
              </a:rPr>
              <a:t>The persons are considered nodes and if one person follows another then there is considered an edge between the two.</a:t>
            </a:r>
            <a:endParaRPr lang="en-IN">
              <a:solidFill>
                <a:srgbClr val="002060"/>
              </a:solidFill>
              <a:latin typeface="Amasis MT Pro Medium" panose="02040604050005020304" pitchFamily="18" charset="0"/>
            </a:endParaRPr>
          </a:p>
        </p:txBody>
      </p:sp>
    </p:spTree>
    <p:extLst>
      <p:ext uri="{BB962C8B-B14F-4D97-AF65-F5344CB8AC3E}">
        <p14:creationId xmlns:p14="http://schemas.microsoft.com/office/powerpoint/2010/main" val="417803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7F45B7-2795-4A23-BF44-DE52BC74D5C4}"/>
              </a:ext>
            </a:extLst>
          </p:cNvPr>
          <p:cNvSpPr txBox="1"/>
          <p:nvPr/>
        </p:nvSpPr>
        <p:spPr>
          <a:xfrm>
            <a:off x="428624" y="333375"/>
            <a:ext cx="9115425" cy="1200329"/>
          </a:xfrm>
          <a:prstGeom prst="rect">
            <a:avLst/>
          </a:prstGeom>
          <a:noFill/>
        </p:spPr>
        <p:txBody>
          <a:bodyPr wrap="square" rtlCol="0">
            <a:spAutoFit/>
          </a:bodyPr>
          <a:lstStyle/>
          <a:p>
            <a:pPr algn="ctr"/>
            <a:r>
              <a:rPr lang="en-US" sz="2400" b="1">
                <a:effectLst>
                  <a:outerShdw blurRad="38100" dist="38100" dir="2700000" algn="tl">
                    <a:srgbClr val="000000">
                      <a:alpha val="43137"/>
                    </a:srgbClr>
                  </a:outerShdw>
                </a:effectLst>
                <a:latin typeface="Amasis MT Pro Medium" panose="02040604050005020304" pitchFamily="18" charset="0"/>
              </a:rPr>
              <a:t>HOW CAN WE DESIGN THE DATA STRUCTURES FOR A VERY LARGE SOCIAL NETWORK LIKE </a:t>
            </a:r>
          </a:p>
          <a:p>
            <a:pPr algn="ctr"/>
            <a:r>
              <a:rPr lang="en-US" sz="2400" b="1">
                <a:effectLst>
                  <a:outerShdw blurRad="38100" dist="38100" dir="2700000" algn="tl">
                    <a:srgbClr val="000000">
                      <a:alpha val="43137"/>
                    </a:srgbClr>
                  </a:outerShdw>
                </a:effectLst>
                <a:latin typeface="Amasis MT Pro Medium" panose="02040604050005020304" pitchFamily="18" charset="0"/>
              </a:rPr>
              <a:t>FACEBOOK OR LINKEDIN..?</a:t>
            </a:r>
            <a:endParaRPr lang="en-IN" sz="2400" b="1">
              <a:effectLst>
                <a:outerShdw blurRad="38100" dist="38100" dir="2700000" algn="tl">
                  <a:srgbClr val="000000">
                    <a:alpha val="43137"/>
                  </a:srgbClr>
                </a:outerShdw>
              </a:effectLst>
              <a:latin typeface="Amasis MT Pro Medium" panose="02040604050005020304" pitchFamily="18" charset="0"/>
            </a:endParaRPr>
          </a:p>
        </p:txBody>
      </p:sp>
      <p:sp>
        <p:nvSpPr>
          <p:cNvPr id="6" name="TextBox 5">
            <a:extLst>
              <a:ext uri="{FF2B5EF4-FFF2-40B4-BE49-F238E27FC236}">
                <a16:creationId xmlns:a16="http://schemas.microsoft.com/office/drawing/2014/main" id="{88146175-504F-41CC-837F-D9E986F90FB9}"/>
              </a:ext>
            </a:extLst>
          </p:cNvPr>
          <p:cNvSpPr txBox="1"/>
          <p:nvPr/>
        </p:nvSpPr>
        <p:spPr>
          <a:xfrm>
            <a:off x="142874" y="1986856"/>
            <a:ext cx="2581276" cy="461665"/>
          </a:xfrm>
          <a:prstGeom prst="rect">
            <a:avLst/>
          </a:prstGeom>
          <a:noFill/>
        </p:spPr>
        <p:txBody>
          <a:bodyPr wrap="square" rtlCol="0">
            <a:spAutoFit/>
          </a:bodyPr>
          <a:lstStyle/>
          <a:p>
            <a:r>
              <a:rPr lang="en-US" sz="2400" b="1">
                <a:solidFill>
                  <a:srgbClr val="FF0000"/>
                </a:solidFill>
                <a:latin typeface="Amasis MT Pro Medium" panose="02040604050005020304" pitchFamily="18" charset="0"/>
              </a:rPr>
              <a:t>APPROACH </a:t>
            </a:r>
            <a:r>
              <a:rPr lang="en-US" sz="2400" b="1">
                <a:solidFill>
                  <a:srgbClr val="FF0000"/>
                </a:solidFill>
                <a:latin typeface="Amasis MT Pro Medium" panose="02040604050005020304" pitchFamily="18" charset="0"/>
                <a:sym typeface="Wingdings" panose="05000000000000000000" pitchFamily="2" charset="2"/>
              </a:rPr>
              <a:t></a:t>
            </a:r>
            <a:endParaRPr lang="en-IN" sz="2400" b="1">
              <a:solidFill>
                <a:srgbClr val="FF0000"/>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0A8151EC-14B9-4065-A998-18F4DB5E59BA}"/>
              </a:ext>
            </a:extLst>
          </p:cNvPr>
          <p:cNvSpPr txBox="1"/>
          <p:nvPr/>
        </p:nvSpPr>
        <p:spPr>
          <a:xfrm>
            <a:off x="2276473" y="2019300"/>
            <a:ext cx="7496177" cy="3970318"/>
          </a:xfrm>
          <a:prstGeom prst="rect">
            <a:avLst/>
          </a:prstGeom>
          <a:noFill/>
        </p:spPr>
        <p:txBody>
          <a:bodyPr wrap="square" rtlCol="0">
            <a:spAutoFit/>
          </a:bodyPr>
          <a:lstStyle/>
          <a:p>
            <a:r>
              <a:rPr lang="en-US">
                <a:solidFill>
                  <a:srgbClr val="002060"/>
                </a:solidFill>
                <a:latin typeface="Amasis MT Pro Medium" panose="02040604050005020304" pitchFamily="18" charset="0"/>
              </a:rPr>
              <a:t>We can construct a graph by treating each person as a node and letting an edge between two nodes indicate that the two users are friends. If we want to find the path between two people, we start with one person and do a breadth-first search. </a:t>
            </a:r>
          </a:p>
          <a:p>
            <a:endParaRPr lang="en-US">
              <a:solidFill>
                <a:srgbClr val="002060"/>
              </a:solidFill>
              <a:latin typeface="Amasis MT Pro Medium" panose="02040604050005020304" pitchFamily="18" charset="0"/>
            </a:endParaRPr>
          </a:p>
          <a:p>
            <a:r>
              <a:rPr lang="en-US">
                <a:solidFill>
                  <a:srgbClr val="002060"/>
                </a:solidFill>
                <a:latin typeface="Amasis MT Pro Medium" panose="02040604050005020304" pitchFamily="18" charset="0"/>
              </a:rPr>
              <a:t>Alternatively, we can do the bidirectional breadth-first search. This means doing two breadth-first searches, one from the source and one from the destination. </a:t>
            </a:r>
            <a:r>
              <a:rPr lang="en-IN">
                <a:solidFill>
                  <a:srgbClr val="002060"/>
                </a:solidFill>
                <a:latin typeface="Amasis MT Pro Medium" panose="02040604050005020304" pitchFamily="18" charset="0"/>
              </a:rPr>
              <a:t>When the searches collide, we know we’ve found a path.</a:t>
            </a:r>
          </a:p>
          <a:p>
            <a:endParaRPr lang="en-IN">
              <a:solidFill>
                <a:srgbClr val="002060"/>
              </a:solidFill>
              <a:latin typeface="Amasis MT Pro Medium" panose="02040604050005020304" pitchFamily="18" charset="0"/>
            </a:endParaRPr>
          </a:p>
          <a:p>
            <a:r>
              <a:rPr lang="en-IN">
                <a:solidFill>
                  <a:srgbClr val="002060"/>
                </a:solidFill>
                <a:latin typeface="Amasis MT Pro Medium" panose="02040604050005020304" pitchFamily="18" charset="0"/>
              </a:rPr>
              <a:t>TIME COMPLEXITY </a:t>
            </a:r>
            <a:r>
              <a:rPr lang="en-IN">
                <a:solidFill>
                  <a:srgbClr val="002060"/>
                </a:solidFill>
                <a:latin typeface="Amasis MT Pro Medium" panose="02040604050005020304" pitchFamily="18" charset="0"/>
                <a:sym typeface="Wingdings" panose="05000000000000000000" pitchFamily="2" charset="2"/>
              </a:rPr>
              <a:t> O(V + E) when adjacency list is used </a:t>
            </a:r>
          </a:p>
          <a:p>
            <a:r>
              <a:rPr lang="en-IN">
                <a:solidFill>
                  <a:srgbClr val="002060"/>
                </a:solidFill>
                <a:latin typeface="Amasis MT Pro Medium" panose="02040604050005020304" pitchFamily="18" charset="0"/>
                <a:sym typeface="Wingdings" panose="05000000000000000000" pitchFamily="2" charset="2"/>
              </a:rPr>
              <a:t>                                         O(V^2)  when adjacency matrix is used.</a:t>
            </a:r>
          </a:p>
          <a:p>
            <a:endParaRPr lang="en-IN">
              <a:solidFill>
                <a:srgbClr val="002060"/>
              </a:solidFill>
              <a:latin typeface="Amasis MT Pro Medium" panose="02040604050005020304" pitchFamily="18" charset="0"/>
              <a:sym typeface="Wingdings" panose="05000000000000000000" pitchFamily="2" charset="2"/>
            </a:endParaRPr>
          </a:p>
          <a:p>
            <a:endParaRPr lang="en-US">
              <a:solidFill>
                <a:srgbClr val="002060"/>
              </a:solidFill>
              <a:latin typeface="Amasis MT Pro Medium" panose="02040604050005020304" pitchFamily="18" charset="0"/>
            </a:endParaRPr>
          </a:p>
        </p:txBody>
      </p:sp>
      <p:sp>
        <p:nvSpPr>
          <p:cNvPr id="8" name="TextBox 7">
            <a:extLst>
              <a:ext uri="{FF2B5EF4-FFF2-40B4-BE49-F238E27FC236}">
                <a16:creationId xmlns:a16="http://schemas.microsoft.com/office/drawing/2014/main" id="{7F5730D3-0061-40F9-8BDF-96399EFCB4CD}"/>
              </a:ext>
            </a:extLst>
          </p:cNvPr>
          <p:cNvSpPr txBox="1"/>
          <p:nvPr/>
        </p:nvSpPr>
        <p:spPr>
          <a:xfrm>
            <a:off x="2390775" y="5795069"/>
            <a:ext cx="8620125" cy="461665"/>
          </a:xfrm>
          <a:prstGeom prst="rect">
            <a:avLst/>
          </a:prstGeom>
          <a:noFill/>
        </p:spPr>
        <p:txBody>
          <a:bodyPr wrap="square" rtlCol="0">
            <a:spAutoFit/>
          </a:bodyPr>
          <a:lstStyle/>
          <a:p>
            <a:r>
              <a:rPr lang="en-US" sz="2400" b="1">
                <a:solidFill>
                  <a:srgbClr val="FF0000"/>
                </a:solidFill>
                <a:latin typeface="Amasis MT Pro Medium" panose="02040604050005020304" pitchFamily="18" charset="0"/>
              </a:rPr>
              <a:t>IS THERE ANY OTHER APPROACH…?</a:t>
            </a:r>
            <a:endParaRPr lang="en-IN" sz="2400" b="1">
              <a:solidFill>
                <a:srgbClr val="FF0000"/>
              </a:solidFill>
              <a:latin typeface="Amasis MT Pro Medium" panose="02040604050005020304" pitchFamily="18" charset="0"/>
            </a:endParaRPr>
          </a:p>
        </p:txBody>
      </p:sp>
    </p:spTree>
    <p:extLst>
      <p:ext uri="{BB962C8B-B14F-4D97-AF65-F5344CB8AC3E}">
        <p14:creationId xmlns:p14="http://schemas.microsoft.com/office/powerpoint/2010/main" val="182528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5FFB11-02CC-43CD-B62A-CE8A1B755F5D}"/>
              </a:ext>
            </a:extLst>
          </p:cNvPr>
          <p:cNvSpPr txBox="1"/>
          <p:nvPr/>
        </p:nvSpPr>
        <p:spPr>
          <a:xfrm>
            <a:off x="704850" y="495300"/>
            <a:ext cx="6448425" cy="584775"/>
          </a:xfrm>
          <a:prstGeom prst="rect">
            <a:avLst/>
          </a:prstGeom>
          <a:noFill/>
        </p:spPr>
        <p:txBody>
          <a:bodyPr wrap="square" rtlCol="0">
            <a:spAutoFit/>
          </a:bodyPr>
          <a:lstStyle/>
          <a:p>
            <a:pPr algn="ctr"/>
            <a:r>
              <a:rPr lang="en-US" sz="3200">
                <a:solidFill>
                  <a:srgbClr val="C00000"/>
                </a:solidFill>
                <a:effectLst>
                  <a:outerShdw blurRad="38100" dist="38100" dir="2700000" algn="tl">
                    <a:srgbClr val="000000">
                      <a:alpha val="43137"/>
                    </a:srgbClr>
                  </a:outerShdw>
                </a:effectLst>
                <a:latin typeface="Amasis MT Pro Medium" panose="02040604050005020304" pitchFamily="18" charset="0"/>
              </a:rPr>
              <a:t>REFERENCES</a:t>
            </a:r>
            <a:endParaRPr lang="en-IN" sz="3200">
              <a:solidFill>
                <a:srgbClr val="C00000"/>
              </a:solidFill>
              <a:effectLst>
                <a:outerShdw blurRad="38100" dist="38100" dir="2700000" algn="tl">
                  <a:srgbClr val="000000">
                    <a:alpha val="43137"/>
                  </a:srgbClr>
                </a:outerShdw>
              </a:effectLst>
              <a:latin typeface="Amasis MT Pro Medium" panose="02040604050005020304" pitchFamily="18" charset="0"/>
            </a:endParaRPr>
          </a:p>
        </p:txBody>
      </p:sp>
      <p:cxnSp>
        <p:nvCxnSpPr>
          <p:cNvPr id="6" name="Straight Connector 5">
            <a:extLst>
              <a:ext uri="{FF2B5EF4-FFF2-40B4-BE49-F238E27FC236}">
                <a16:creationId xmlns:a16="http://schemas.microsoft.com/office/drawing/2014/main" id="{ADA9BF40-6995-4EA5-A17D-72487ACC28E1}"/>
              </a:ext>
            </a:extLst>
          </p:cNvPr>
          <p:cNvCxnSpPr>
            <a:cxnSpLocks/>
          </p:cNvCxnSpPr>
          <p:nvPr/>
        </p:nvCxnSpPr>
        <p:spPr>
          <a:xfrm>
            <a:off x="1219199" y="1247775"/>
            <a:ext cx="0" cy="2724150"/>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AC6227CD-C1FB-4654-889E-2F8B39808B63}"/>
              </a:ext>
            </a:extLst>
          </p:cNvPr>
          <p:cNvSpPr/>
          <p:nvPr/>
        </p:nvSpPr>
        <p:spPr>
          <a:xfrm>
            <a:off x="2438400" y="1405951"/>
            <a:ext cx="6991343" cy="5847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Application of Graph theory in Social media- JCSE research paper</a:t>
            </a:r>
            <a:endParaRPr lang="en-IN">
              <a:solidFill>
                <a:schemeClr val="tx1"/>
              </a:solidFill>
            </a:endParaRPr>
          </a:p>
        </p:txBody>
      </p:sp>
      <p:cxnSp>
        <p:nvCxnSpPr>
          <p:cNvPr id="9" name="Straight Connector 8">
            <a:extLst>
              <a:ext uri="{FF2B5EF4-FFF2-40B4-BE49-F238E27FC236}">
                <a16:creationId xmlns:a16="http://schemas.microsoft.com/office/drawing/2014/main" id="{0D373DAE-E863-4722-A493-3CD64B61E472}"/>
              </a:ext>
            </a:extLst>
          </p:cNvPr>
          <p:cNvCxnSpPr>
            <a:cxnSpLocks/>
            <a:endCxn id="7" idx="1"/>
          </p:cNvCxnSpPr>
          <p:nvPr/>
        </p:nvCxnSpPr>
        <p:spPr>
          <a:xfrm>
            <a:off x="1219200" y="1698339"/>
            <a:ext cx="1219200"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Rectangle 10">
            <a:extLst>
              <a:ext uri="{FF2B5EF4-FFF2-40B4-BE49-F238E27FC236}">
                <a16:creationId xmlns:a16="http://schemas.microsoft.com/office/drawing/2014/main" id="{0198D36D-B7DA-4148-AF5C-72BA9C6F7836}"/>
              </a:ext>
            </a:extLst>
          </p:cNvPr>
          <p:cNvSpPr/>
          <p:nvPr/>
        </p:nvSpPr>
        <p:spPr>
          <a:xfrm>
            <a:off x="2438398" y="2178643"/>
            <a:ext cx="6991340" cy="5847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hlinkClick r:id="rId2">
                  <a:extLst>
                    <a:ext uri="{A12FA001-AC4F-418D-AE19-62706E023703}">
                      <ahyp:hlinkClr xmlns:ahyp="http://schemas.microsoft.com/office/drawing/2018/hyperlinkcolor" val="tx"/>
                    </a:ext>
                  </a:extLst>
                </a:hlinkClick>
              </a:rPr>
              <a:t>Design the data structure for large social network | </a:t>
            </a:r>
            <a:r>
              <a:rPr lang="en-US" err="1">
                <a:solidFill>
                  <a:schemeClr val="tx1"/>
                </a:solidFill>
                <a:hlinkClick r:id="rId2">
                  <a:extLst>
                    <a:ext uri="{A12FA001-AC4F-418D-AE19-62706E023703}">
                      <ahyp:hlinkClr xmlns:ahyp="http://schemas.microsoft.com/office/drawing/2018/hyperlinkcolor" val="tx"/>
                    </a:ext>
                  </a:extLst>
                </a:hlinkClick>
              </a:rPr>
              <a:t>Runhe</a:t>
            </a:r>
            <a:r>
              <a:rPr lang="en-US">
                <a:solidFill>
                  <a:schemeClr val="tx1"/>
                </a:solidFill>
                <a:hlinkClick r:id="rId2">
                  <a:extLst>
                    <a:ext uri="{A12FA001-AC4F-418D-AE19-62706E023703}">
                      <ahyp:hlinkClr xmlns:ahyp="http://schemas.microsoft.com/office/drawing/2018/hyperlinkcolor" val="tx"/>
                    </a:ext>
                  </a:extLst>
                </a:hlinkClick>
              </a:rPr>
              <a:t> Tian Coding Practice (wordpress.com)</a:t>
            </a:r>
            <a:endParaRPr lang="en-IN">
              <a:solidFill>
                <a:schemeClr val="tx1"/>
              </a:solidFill>
            </a:endParaRPr>
          </a:p>
        </p:txBody>
      </p:sp>
      <p:sp>
        <p:nvSpPr>
          <p:cNvPr id="13" name="Rectangle 12">
            <a:extLst>
              <a:ext uri="{FF2B5EF4-FFF2-40B4-BE49-F238E27FC236}">
                <a16:creationId xmlns:a16="http://schemas.microsoft.com/office/drawing/2014/main" id="{B2796039-9D62-4EE3-91FB-DB1FC15DECCC}"/>
              </a:ext>
            </a:extLst>
          </p:cNvPr>
          <p:cNvSpPr/>
          <p:nvPr/>
        </p:nvSpPr>
        <p:spPr>
          <a:xfrm>
            <a:off x="2438399" y="2951335"/>
            <a:ext cx="6991349" cy="6892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FCDE7"/>
              </a:solidFill>
              <a:hlinkClick r:id="rId3">
                <a:extLst>
                  <a:ext uri="{A12FA001-AC4F-418D-AE19-62706E023703}">
                    <ahyp:hlinkClr xmlns:ahyp="http://schemas.microsoft.com/office/drawing/2018/hyperlinkcolor" val="tx"/>
                  </a:ext>
                </a:extLst>
              </a:hlinkClick>
            </a:endParaRPr>
          </a:p>
          <a:p>
            <a:pPr algn="ctr"/>
            <a:r>
              <a:rPr lang="en-US">
                <a:solidFill>
                  <a:schemeClr val="tx1"/>
                </a:solidFill>
                <a:hlinkClick r:id="rId3">
                  <a:extLst>
                    <a:ext uri="{A12FA001-AC4F-418D-AE19-62706E023703}">
                      <ahyp:hlinkClr xmlns:ahyp="http://schemas.microsoft.com/office/drawing/2018/hyperlinkcolor" val="tx"/>
                    </a:ext>
                  </a:extLst>
                </a:hlinkClick>
              </a:rPr>
              <a:t>Design data structures for a very large social network like Facebook or </a:t>
            </a:r>
            <a:r>
              <a:rPr lang="en-US" err="1">
                <a:solidFill>
                  <a:schemeClr val="tx1"/>
                </a:solidFill>
                <a:hlinkClick r:id="rId3">
                  <a:extLst>
                    <a:ext uri="{A12FA001-AC4F-418D-AE19-62706E023703}">
                      <ahyp:hlinkClr xmlns:ahyp="http://schemas.microsoft.com/office/drawing/2018/hyperlinkcolor" val="tx"/>
                    </a:ext>
                  </a:extLst>
                </a:hlinkClick>
              </a:rPr>
              <a:t>Linkedln</a:t>
            </a:r>
            <a:r>
              <a:rPr lang="en-US">
                <a:solidFill>
                  <a:schemeClr val="tx1"/>
                </a:solidFill>
                <a:hlinkClick r:id="rId3">
                  <a:extLst>
                    <a:ext uri="{A12FA001-AC4F-418D-AE19-62706E023703}">
                      <ahyp:hlinkClr xmlns:ahyp="http://schemas.microsoft.com/office/drawing/2018/hyperlinkcolor" val="tx"/>
                    </a:ext>
                  </a:extLst>
                </a:hlinkClick>
              </a:rPr>
              <a:t> – </a:t>
            </a:r>
            <a:r>
              <a:rPr lang="en-US" err="1">
                <a:solidFill>
                  <a:schemeClr val="tx1"/>
                </a:solidFill>
                <a:hlinkClick r:id="rId3">
                  <a:extLst>
                    <a:ext uri="{A12FA001-AC4F-418D-AE19-62706E023703}">
                      <ahyp:hlinkClr xmlns:ahyp="http://schemas.microsoft.com/office/drawing/2018/hyperlinkcolor" val="tx"/>
                    </a:ext>
                  </a:extLst>
                </a:hlinkClick>
              </a:rPr>
              <a:t>GeeksforGeeks</a:t>
            </a:r>
            <a:endParaRPr lang="en-US">
              <a:solidFill>
                <a:schemeClr val="tx1"/>
              </a:solidFill>
            </a:endParaRPr>
          </a:p>
          <a:p>
            <a:pPr algn="ctr"/>
            <a:endParaRPr lang="en-IN"/>
          </a:p>
        </p:txBody>
      </p:sp>
      <p:cxnSp>
        <p:nvCxnSpPr>
          <p:cNvPr id="14" name="Straight Connector 13">
            <a:extLst>
              <a:ext uri="{FF2B5EF4-FFF2-40B4-BE49-F238E27FC236}">
                <a16:creationId xmlns:a16="http://schemas.microsoft.com/office/drawing/2014/main" id="{FC9AA368-4A97-487C-BE0C-019CDEA8EF38}"/>
              </a:ext>
            </a:extLst>
          </p:cNvPr>
          <p:cNvCxnSpPr>
            <a:cxnSpLocks/>
          </p:cNvCxnSpPr>
          <p:nvPr/>
        </p:nvCxnSpPr>
        <p:spPr>
          <a:xfrm>
            <a:off x="1219199" y="2444178"/>
            <a:ext cx="1219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0D1DF5ED-973E-477F-92A5-C88D1BD8AF22}"/>
              </a:ext>
            </a:extLst>
          </p:cNvPr>
          <p:cNvCxnSpPr>
            <a:cxnSpLocks/>
          </p:cNvCxnSpPr>
          <p:nvPr/>
        </p:nvCxnSpPr>
        <p:spPr>
          <a:xfrm>
            <a:off x="1219199" y="3348194"/>
            <a:ext cx="1219200" cy="0"/>
          </a:xfrm>
          <a:prstGeom prst="line">
            <a:avLst/>
          </a:prstGeom>
        </p:spPr>
        <p:style>
          <a:lnRef idx="3">
            <a:schemeClr val="accent2"/>
          </a:lnRef>
          <a:fillRef idx="0">
            <a:schemeClr val="accent2"/>
          </a:fillRef>
          <a:effectRef idx="2">
            <a:schemeClr val="accent2"/>
          </a:effectRef>
          <a:fontRef idx="minor">
            <a:schemeClr val="tx1"/>
          </a:fontRef>
        </p:style>
      </p:cxnSp>
      <p:pic>
        <p:nvPicPr>
          <p:cNvPr id="19" name="Picture 18">
            <a:extLst>
              <a:ext uri="{FF2B5EF4-FFF2-40B4-BE49-F238E27FC236}">
                <a16:creationId xmlns:a16="http://schemas.microsoft.com/office/drawing/2014/main" id="{D3270F10-6735-4077-99B5-6B4DC224D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398" y="3828498"/>
            <a:ext cx="6738932" cy="2562013"/>
          </a:xfrm>
          <a:prstGeom prst="rect">
            <a:avLst/>
          </a:prstGeom>
        </p:spPr>
      </p:pic>
    </p:spTree>
    <p:extLst>
      <p:ext uri="{BB962C8B-B14F-4D97-AF65-F5344CB8AC3E}">
        <p14:creationId xmlns:p14="http://schemas.microsoft.com/office/powerpoint/2010/main" val="35810348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kirti singh</dc:creator>
  <cp:lastModifiedBy>singhkirti13931@gmail.com</cp:lastModifiedBy>
  <cp:revision>2</cp:revision>
  <dcterms:created xsi:type="dcterms:W3CDTF">2022-04-06T15:36:34Z</dcterms:created>
  <dcterms:modified xsi:type="dcterms:W3CDTF">2022-04-23T05:56:37Z</dcterms:modified>
</cp:coreProperties>
</file>