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61" r:id="rId4"/>
    <p:sldId id="262" r:id="rId5"/>
    <p:sldId id="263" r:id="rId6"/>
    <p:sldId id="257" r:id="rId7"/>
    <p:sldId id="258" r:id="rId8"/>
    <p:sldId id="265" r:id="rId9"/>
    <p:sldId id="267" r:id="rId10"/>
    <p:sldId id="268" r:id="rId11"/>
    <p:sldId id="269" r:id="rId12"/>
    <p:sldId id="270" r:id="rId13"/>
    <p:sldId id="259" r:id="rId14"/>
    <p:sldId id="266" r:id="rId15"/>
    <p:sldId id="271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12"/>
          <p:cNvSpPr/>
          <p:nvPr/>
        </p:nvSpPr>
        <p:spPr>
          <a:xfrm>
            <a:off x="336884" y="321176"/>
            <a:ext cx="4332307" cy="6179554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>
            <a:solidFill>
              <a:srgbClr val="595959">
                <a:alpha val="80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Title 1"/>
          <p:cNvSpPr txBox="1">
            <a:spLocks noGrp="1"/>
          </p:cNvSpPr>
          <p:nvPr>
            <p:ph type="title"/>
          </p:nvPr>
        </p:nvSpPr>
        <p:spPr>
          <a:xfrm>
            <a:off x="653917" y="802639"/>
            <a:ext cx="3657601" cy="1688701"/>
          </a:xfrm>
          <a:prstGeom prst="rect">
            <a:avLst/>
          </a:prstGeom>
        </p:spPr>
        <p:txBody>
          <a:bodyPr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t>ADS FLIPPED CLASSROOM</a:t>
            </a:r>
          </a:p>
        </p:txBody>
      </p:sp>
      <p:sp>
        <p:nvSpPr>
          <p:cNvPr id="96" name="Text Placeholder 3"/>
          <p:cNvSpPr txBox="1">
            <a:spLocks noGrp="1"/>
          </p:cNvSpPr>
          <p:nvPr>
            <p:ph type="body" sz="quarter" idx="1"/>
          </p:nvPr>
        </p:nvSpPr>
        <p:spPr>
          <a:xfrm>
            <a:off x="674236" y="4170500"/>
            <a:ext cx="3657601" cy="152559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t>TOPIC : LINEAR &amp; QUADRATIC PROBING</a:t>
            </a:r>
          </a:p>
        </p:txBody>
      </p:sp>
      <p:sp>
        <p:nvSpPr>
          <p:cNvPr id="97" name="Straight Connector 14"/>
          <p:cNvSpPr/>
          <p:nvPr/>
        </p:nvSpPr>
        <p:spPr>
          <a:xfrm>
            <a:off x="1191126" y="3910267"/>
            <a:ext cx="2586791" cy="1"/>
          </a:xfrm>
          <a:prstGeom prst="line">
            <a:avLst/>
          </a:prstGeom>
          <a:ln w="22225">
            <a:solidFill>
              <a:srgbClr val="D9D9D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aphicFrame>
        <p:nvGraphicFramePr>
          <p:cNvPr id="98" name="Table 11"/>
          <p:cNvGraphicFramePr/>
          <p:nvPr>
            <p:extLst>
              <p:ext uri="{D42A27DB-BD31-4B8C-83A1-F6EECF244321}">
                <p14:modId xmlns:p14="http://schemas.microsoft.com/office/powerpoint/2010/main" val="2803369853"/>
              </p:ext>
            </p:extLst>
          </p:nvPr>
        </p:nvGraphicFramePr>
        <p:xfrm>
          <a:off x="5169159" y="416494"/>
          <a:ext cx="6375960" cy="6025011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1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9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6622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 dirty="0">
                          <a:solidFill>
                            <a:srgbClr val="FFFFFF"/>
                          </a:solidFill>
                        </a:rPr>
                        <a:t>NAME</a:t>
                      </a:r>
                    </a:p>
                  </a:txBody>
                  <a:tcPr marL="45720" marR="45720" horzOverflow="overflow"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 dirty="0">
                          <a:solidFill>
                            <a:srgbClr val="FFFFFF"/>
                          </a:solidFill>
                        </a:rPr>
                        <a:t>ROLL NO. </a:t>
                      </a:r>
                    </a:p>
                  </a:txBody>
                  <a:tcPr marL="45720" marR="45720" horzOverflow="overflow"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</a:rPr>
                        <a:t>PRN NO.</a:t>
                      </a:r>
                    </a:p>
                  </a:txBody>
                  <a:tcPr marL="45720" marR="45720" horzOverflow="overflow">
                    <a:solidFill>
                      <a:srgbClr val="76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6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2400" dirty="0"/>
                        <a:t>OM GAVHANE</a:t>
                      </a:r>
                    </a:p>
                    <a:p>
                      <a:pPr algn="l">
                        <a:defRPr sz="1800"/>
                      </a:pPr>
                      <a:endParaRPr dirty="0"/>
                    </a:p>
                  </a:txBody>
                  <a:tcPr marL="45720" marR="45720" horzOverflow="overflow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/>
                        <a:t>222021</a:t>
                      </a:r>
                    </a:p>
                  </a:txBody>
                  <a:tcPr marL="45720" marR="45720" horzOverflow="overflow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/>
                      </a:pPr>
                      <a:r>
                        <a:rPr lang="en-IN" dirty="0"/>
                        <a:t>22010236</a:t>
                      </a:r>
                      <a:endParaRPr dirty="0"/>
                    </a:p>
                  </a:txBody>
                  <a:tcPr marL="45720" marR="45720" horzOverflow="overflow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2400" dirty="0"/>
                        <a:t>SHREYASH GAWANDE</a:t>
                      </a:r>
                    </a:p>
                    <a:p>
                      <a:pPr algn="l">
                        <a:defRPr sz="1800"/>
                      </a:pPr>
                      <a:endParaRPr dirty="0"/>
                    </a:p>
                  </a:txBody>
                  <a:tcPr marL="45720" marR="45720" horzOverflow="overflow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/>
                        <a:t>222022</a:t>
                      </a:r>
                    </a:p>
                  </a:txBody>
                  <a:tcPr marL="45720" marR="45720" horzOverflow="overflow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/>
                      </a:pPr>
                      <a:r>
                        <a:rPr lang="en-US" dirty="0"/>
                        <a:t>22010939</a:t>
                      </a:r>
                      <a:endParaRPr dirty="0"/>
                    </a:p>
                  </a:txBody>
                  <a:tcPr marL="45720" marR="45720" horzOverflow="overflow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62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IN" sz="2400" dirty="0"/>
                        <a:t>DHIRAJ GILDA</a:t>
                      </a:r>
                    </a:p>
                  </a:txBody>
                  <a:tcPr marL="45720" marR="45720" horzOverflow="overflow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/>
                        <a:t>222023</a:t>
                      </a:r>
                    </a:p>
                  </a:txBody>
                  <a:tcPr marL="45720" marR="45720" horzOverflow="overflow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/>
                      </a:pPr>
                      <a:r>
                        <a:rPr lang="en-IN" dirty="0"/>
                        <a:t>22011003</a:t>
                      </a:r>
                      <a:endParaRPr dirty="0"/>
                    </a:p>
                  </a:txBody>
                  <a:tcPr marL="45720" marR="45720" horzOverflow="overflow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4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 dirty="0"/>
                        <a:t>AUM GIRI</a:t>
                      </a:r>
                    </a:p>
                  </a:txBody>
                  <a:tcPr marL="45720" marR="45720" horzOverflow="overflow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/>
                        <a:t>222024</a:t>
                      </a:r>
                    </a:p>
                  </a:txBody>
                  <a:tcPr marL="45720" marR="45720" horzOverflow="overflow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 dirty="0"/>
                        <a:t>22010477</a:t>
                      </a:r>
                    </a:p>
                  </a:txBody>
                  <a:tcPr marL="45720" marR="45720" horzOverflow="overflow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662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/>
                        <a:t>KUNAL GOPALE</a:t>
                      </a:r>
                    </a:p>
                  </a:txBody>
                  <a:tcPr marL="45720" marR="45720" horzOverflow="overflow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/>
                        <a:t>222025</a:t>
                      </a:r>
                    </a:p>
                  </a:txBody>
                  <a:tcPr marL="45720" marR="45720" horzOverflow="overflow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/>
                        <a:t>22010085</a:t>
                      </a:r>
                    </a:p>
                  </a:txBody>
                  <a:tcPr marL="45720" marR="45720" horzOverflow="overflow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5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IN" sz="2400" dirty="0"/>
                        <a:t>SHRAVANI GADRE</a:t>
                      </a:r>
                    </a:p>
                    <a:p>
                      <a:pPr algn="l">
                        <a:defRPr sz="1800"/>
                      </a:pPr>
                      <a:endParaRPr dirty="0"/>
                    </a:p>
                  </a:txBody>
                  <a:tcPr marL="45720" marR="45720" horzOverflow="overflow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 dirty="0"/>
                        <a:t>2220</a:t>
                      </a:r>
                      <a:r>
                        <a:rPr lang="en-US" sz="2400" dirty="0"/>
                        <a:t>78</a:t>
                      </a:r>
                      <a:endParaRPr sz="2400" dirty="0"/>
                    </a:p>
                  </a:txBody>
                  <a:tcPr marL="45720" marR="45720" horzOverflow="overflow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/>
                      </a:pPr>
                      <a:r>
                        <a:rPr lang="en-US" dirty="0"/>
                        <a:t>22120103</a:t>
                      </a:r>
                      <a:endParaRPr dirty="0"/>
                    </a:p>
                  </a:txBody>
                  <a:tcPr marL="45720" marR="45720" horzOverflow="overflow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662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IN" sz="2400" dirty="0"/>
                        <a:t>BHAKTI GITE</a:t>
                      </a:r>
                    </a:p>
                  </a:txBody>
                  <a:tcPr marL="45720" marR="45720" horzOverflow="overflow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 dirty="0"/>
                        <a:t>2220</a:t>
                      </a:r>
                      <a:r>
                        <a:rPr lang="en-IN" sz="2400" dirty="0"/>
                        <a:t>79</a:t>
                      </a:r>
                      <a:endParaRPr sz="2400" dirty="0"/>
                    </a:p>
                  </a:txBody>
                  <a:tcPr marL="45720" marR="45720" horzOverflow="overflow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/>
                      </a:pPr>
                      <a:r>
                        <a:rPr lang="en-IN" dirty="0"/>
                        <a:t>22120137</a:t>
                      </a:r>
                      <a:endParaRPr dirty="0"/>
                    </a:p>
                  </a:txBody>
                  <a:tcPr marL="45720" marR="45720" horzOverflow="overflow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9AC7-F2DD-48B4-B464-3C595341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-1632857"/>
            <a:ext cx="3932239" cy="895739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B624B-572F-4136-936C-54817867CC2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951306" y="494523"/>
            <a:ext cx="4404082" cy="5366528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/>
              <a:t>Hash Table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E65CA-4A7A-4A58-B953-3D650DBF343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1804" y="186612"/>
            <a:ext cx="5635689" cy="62421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42,16,91,33,18,27,36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2400" b="1" dirty="0"/>
              <a:t>Insert 42</a:t>
            </a:r>
          </a:p>
          <a:p>
            <a:pPr marL="0" indent="0">
              <a:buNone/>
            </a:pPr>
            <a:r>
              <a:rPr lang="en-US" sz="2400" dirty="0"/>
              <a:t>Hash value for 42 :-</a:t>
            </a:r>
          </a:p>
          <a:p>
            <a:pPr marL="0" indent="0">
              <a:buNone/>
            </a:pPr>
            <a:r>
              <a:rPr lang="en-US" sz="2400" dirty="0"/>
              <a:t>         h(42) =42 mod 10 = 2</a:t>
            </a:r>
          </a:p>
          <a:p>
            <a:pPr marL="0" indent="0">
              <a:buNone/>
            </a:pPr>
            <a:r>
              <a:rPr lang="en-IN" sz="2400" dirty="0"/>
              <a:t>Insert 42 at index 2 in hash table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Insert 16</a:t>
            </a:r>
          </a:p>
          <a:p>
            <a:pPr marL="0" indent="0">
              <a:buNone/>
            </a:pPr>
            <a:r>
              <a:rPr lang="en-IN" sz="2400" dirty="0"/>
              <a:t>Hash value for 16 :-</a:t>
            </a:r>
            <a:br>
              <a:rPr lang="en-IN" sz="2400" dirty="0"/>
            </a:br>
            <a:r>
              <a:rPr lang="en-IN" sz="2400" dirty="0"/>
              <a:t>        h(16)= 16 mod 10 = 6</a:t>
            </a:r>
          </a:p>
          <a:p>
            <a:pPr marL="0" indent="0">
              <a:buNone/>
            </a:pPr>
            <a:r>
              <a:rPr lang="en-IN" sz="2400" dirty="0"/>
              <a:t>Insert 16 at index 6 in the hash table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Insert 91</a:t>
            </a:r>
          </a:p>
          <a:p>
            <a:pPr marL="0" indent="0">
              <a:buNone/>
            </a:pPr>
            <a:r>
              <a:rPr lang="en-IN" sz="2400" dirty="0"/>
              <a:t>Hash value for 91 :-</a:t>
            </a:r>
            <a:br>
              <a:rPr lang="en-IN" sz="2400" dirty="0"/>
            </a:br>
            <a:r>
              <a:rPr lang="en-IN" sz="2400" dirty="0"/>
              <a:t>       h(91)= 91 mod 10 = 1</a:t>
            </a:r>
          </a:p>
          <a:p>
            <a:pPr marL="0" indent="0">
              <a:buNone/>
            </a:pPr>
            <a:r>
              <a:rPr lang="en-IN" sz="2400" dirty="0"/>
              <a:t>Insert 91 at index 1 in the hash table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73187-FDDE-41C5-9725-02F24C329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34203"/>
              </p:ext>
            </p:extLst>
          </p:nvPr>
        </p:nvGraphicFramePr>
        <p:xfrm>
          <a:off x="8238931" y="1212980"/>
          <a:ext cx="2211355" cy="5043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3403">
                  <a:extLst>
                    <a:ext uri="{9D8B030D-6E8A-4147-A177-3AD203B41FA5}">
                      <a16:colId xmlns:a16="http://schemas.microsoft.com/office/drawing/2014/main" val="1804703189"/>
                    </a:ext>
                  </a:extLst>
                </a:gridCol>
                <a:gridCol w="707952">
                  <a:extLst>
                    <a:ext uri="{9D8B030D-6E8A-4147-A177-3AD203B41FA5}">
                      <a16:colId xmlns:a16="http://schemas.microsoft.com/office/drawing/2014/main" val="411913744"/>
                    </a:ext>
                  </a:extLst>
                </a:gridCol>
              </a:tblGrid>
              <a:tr h="52337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422425"/>
                  </a:ext>
                </a:extLst>
              </a:tr>
              <a:tr h="503308">
                <a:tc>
                  <a:txBody>
                    <a:bodyPr/>
                    <a:lstStyle/>
                    <a:p>
                      <a:pPr algn="ctr"/>
                      <a:r>
                        <a:rPr lang="en-IN" sz="2600" b="1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395750"/>
                  </a:ext>
                </a:extLst>
              </a:tr>
              <a:tr h="484667">
                <a:tc>
                  <a:txBody>
                    <a:bodyPr/>
                    <a:lstStyle/>
                    <a:p>
                      <a:pPr algn="ctr"/>
                      <a:r>
                        <a:rPr lang="en-IN" sz="2600" b="1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344299"/>
                  </a:ext>
                </a:extLst>
              </a:tr>
              <a:tr h="47810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554945"/>
                  </a:ext>
                </a:extLst>
              </a:tr>
              <a:tr h="4846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736728"/>
                  </a:ext>
                </a:extLst>
              </a:tr>
              <a:tr h="54059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969079"/>
                  </a:ext>
                </a:extLst>
              </a:tr>
              <a:tr h="549910">
                <a:tc>
                  <a:txBody>
                    <a:bodyPr/>
                    <a:lstStyle/>
                    <a:p>
                      <a:pPr algn="ctr"/>
                      <a:r>
                        <a:rPr lang="en-IN" sz="26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27487"/>
                  </a:ext>
                </a:extLst>
              </a:tr>
              <a:tr h="45736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263732"/>
                  </a:ext>
                </a:extLst>
              </a:tr>
              <a:tr h="45736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8091"/>
                  </a:ext>
                </a:extLst>
              </a:tr>
              <a:tr h="45736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057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76679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9AC7-F2DD-48B4-B464-3C595341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-1632857"/>
            <a:ext cx="3932239" cy="895739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B624B-572F-4136-936C-54817867CC2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951306" y="494523"/>
            <a:ext cx="4404082" cy="5366528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/>
              <a:t>Hash Table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E65CA-4A7A-4A58-B953-3D650DBF343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1804" y="186612"/>
            <a:ext cx="5635689" cy="62421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42,16,91,33,18,27,36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2400" b="1" dirty="0"/>
              <a:t>Insert 33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Hash value for 33 :-</a:t>
            </a:r>
          </a:p>
          <a:p>
            <a:pPr marL="0" indent="0">
              <a:buNone/>
            </a:pPr>
            <a:r>
              <a:rPr lang="en-US" sz="2400" dirty="0"/>
              <a:t>         h(33) =33 mod 10 =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Insert 33 at index 3 in hash table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Insert 18</a:t>
            </a:r>
          </a:p>
          <a:p>
            <a:pPr marL="0" indent="0">
              <a:buNone/>
            </a:pPr>
            <a:r>
              <a:rPr lang="en-IN" sz="2400" dirty="0"/>
              <a:t>Hash value for 18 :-</a:t>
            </a:r>
            <a:br>
              <a:rPr lang="en-IN" sz="2400" dirty="0"/>
            </a:br>
            <a:r>
              <a:rPr lang="en-IN" sz="2400" dirty="0"/>
              <a:t>        h(18)= 18 mod 10 = 8</a:t>
            </a:r>
          </a:p>
          <a:p>
            <a:pPr marL="0" indent="0">
              <a:buNone/>
            </a:pPr>
            <a:r>
              <a:rPr lang="en-IN" sz="2400" dirty="0"/>
              <a:t>Insert 18 at index 8 in the hash table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Insert 27</a:t>
            </a:r>
          </a:p>
          <a:p>
            <a:pPr marL="0" indent="0">
              <a:buNone/>
            </a:pPr>
            <a:r>
              <a:rPr lang="en-IN" sz="2400" dirty="0"/>
              <a:t>Hash value for 27 :-</a:t>
            </a:r>
            <a:br>
              <a:rPr lang="en-IN" sz="2400" dirty="0"/>
            </a:br>
            <a:r>
              <a:rPr lang="en-IN" sz="2400" dirty="0"/>
              <a:t>       h(27)= 27 mod 10 = 7</a:t>
            </a:r>
          </a:p>
          <a:p>
            <a:pPr marL="0" indent="0">
              <a:buNone/>
            </a:pPr>
            <a:r>
              <a:rPr lang="en-IN" sz="2400" dirty="0"/>
              <a:t>Insert 27 at index 7 in the hash table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endParaRPr lang="en-IN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33D4362-CCF6-4F21-9E41-E726F93CD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77910"/>
              </p:ext>
            </p:extLst>
          </p:nvPr>
        </p:nvGraphicFramePr>
        <p:xfrm>
          <a:off x="8218611" y="1207900"/>
          <a:ext cx="2211355" cy="5043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3403">
                  <a:extLst>
                    <a:ext uri="{9D8B030D-6E8A-4147-A177-3AD203B41FA5}">
                      <a16:colId xmlns:a16="http://schemas.microsoft.com/office/drawing/2014/main" val="1804703189"/>
                    </a:ext>
                  </a:extLst>
                </a:gridCol>
                <a:gridCol w="707952">
                  <a:extLst>
                    <a:ext uri="{9D8B030D-6E8A-4147-A177-3AD203B41FA5}">
                      <a16:colId xmlns:a16="http://schemas.microsoft.com/office/drawing/2014/main" val="411913744"/>
                    </a:ext>
                  </a:extLst>
                </a:gridCol>
              </a:tblGrid>
              <a:tr h="523374">
                <a:tc>
                  <a:txBody>
                    <a:bodyPr/>
                    <a:lstStyle/>
                    <a:p>
                      <a:pPr algn="ctr"/>
                      <a:endParaRPr lang="en-IN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422425"/>
                  </a:ext>
                </a:extLst>
              </a:tr>
              <a:tr h="503308">
                <a:tc>
                  <a:txBody>
                    <a:bodyPr/>
                    <a:lstStyle/>
                    <a:p>
                      <a:pPr algn="ctr"/>
                      <a:r>
                        <a:rPr lang="en-IN" sz="2600" b="1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395750"/>
                  </a:ext>
                </a:extLst>
              </a:tr>
              <a:tr h="484667">
                <a:tc>
                  <a:txBody>
                    <a:bodyPr/>
                    <a:lstStyle/>
                    <a:p>
                      <a:pPr algn="ctr"/>
                      <a:r>
                        <a:rPr lang="en-IN" sz="2600" b="1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344299"/>
                  </a:ext>
                </a:extLst>
              </a:tr>
              <a:tr h="478104">
                <a:tc>
                  <a:txBody>
                    <a:bodyPr/>
                    <a:lstStyle/>
                    <a:p>
                      <a:pPr algn="ctr"/>
                      <a:r>
                        <a:rPr lang="en-IN" sz="2600" b="1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554945"/>
                  </a:ext>
                </a:extLst>
              </a:tr>
              <a:tr h="484667">
                <a:tc>
                  <a:txBody>
                    <a:bodyPr/>
                    <a:lstStyle/>
                    <a:p>
                      <a:pPr algn="ctr"/>
                      <a:endParaRPr lang="en-IN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736728"/>
                  </a:ext>
                </a:extLst>
              </a:tr>
              <a:tr h="540590">
                <a:tc>
                  <a:txBody>
                    <a:bodyPr/>
                    <a:lstStyle/>
                    <a:p>
                      <a:pPr algn="ctr"/>
                      <a:endParaRPr lang="en-IN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969079"/>
                  </a:ext>
                </a:extLst>
              </a:tr>
              <a:tr h="549910">
                <a:tc>
                  <a:txBody>
                    <a:bodyPr/>
                    <a:lstStyle/>
                    <a:p>
                      <a:pPr algn="ctr"/>
                      <a:r>
                        <a:rPr lang="en-IN" sz="26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27487"/>
                  </a:ext>
                </a:extLst>
              </a:tr>
              <a:tr h="457369">
                <a:tc>
                  <a:txBody>
                    <a:bodyPr/>
                    <a:lstStyle/>
                    <a:p>
                      <a:pPr algn="ctr"/>
                      <a:r>
                        <a:rPr lang="en-IN" sz="2600" b="1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263732"/>
                  </a:ext>
                </a:extLst>
              </a:tr>
              <a:tr h="457369">
                <a:tc>
                  <a:txBody>
                    <a:bodyPr/>
                    <a:lstStyle/>
                    <a:p>
                      <a:pPr algn="ctr"/>
                      <a:r>
                        <a:rPr lang="en-IN" sz="2600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8091"/>
                  </a:ext>
                </a:extLst>
              </a:tr>
              <a:tr h="457369">
                <a:tc>
                  <a:txBody>
                    <a:bodyPr/>
                    <a:lstStyle/>
                    <a:p>
                      <a:pPr algn="ctr"/>
                      <a:endParaRPr lang="en-IN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057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95269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9AC7-F2DD-48B4-B464-3C595341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-1632857"/>
            <a:ext cx="3932239" cy="895739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B624B-572F-4136-936C-54817867CC2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951306" y="494523"/>
            <a:ext cx="4404082" cy="5366528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/>
              <a:t>Hash Table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E65CA-4A7A-4A58-B953-3D650DBF343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1804" y="186612"/>
            <a:ext cx="5635689" cy="6242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42,16,91,33,18,27,36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2400" b="1" dirty="0"/>
              <a:t>Insert 36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Hash value for 36 :-</a:t>
            </a:r>
          </a:p>
          <a:p>
            <a:pPr marL="0" indent="0">
              <a:buNone/>
            </a:pPr>
            <a:r>
              <a:rPr lang="en-US" sz="2400" dirty="0"/>
              <a:t>         h(36) =36 mod 10 = 6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h(k,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) = [h(k) + i</a:t>
            </a:r>
            <a:r>
              <a:rPr lang="en-US" sz="2400" dirty="0"/>
              <a:t>^2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] mod m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dirty="0"/>
              <a:t>6+1^2 = 7</a:t>
            </a:r>
          </a:p>
          <a:p>
            <a:pPr marL="0" indent="0">
              <a:buNone/>
            </a:pPr>
            <a:r>
              <a:rPr lang="en-US" sz="2400" b="1" dirty="0"/>
              <a:t>	7 mod 10 = 3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dirty="0"/>
              <a:t>6+2^2 = 10</a:t>
            </a:r>
          </a:p>
          <a:p>
            <a:pPr marL="0" indent="0">
              <a:buNone/>
            </a:pPr>
            <a:r>
              <a:rPr lang="en-US" sz="2400" b="1" dirty="0"/>
              <a:t>	10 mod 10 = 0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endParaRPr lang="en-IN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33D4362-CCF6-4F21-9E41-E726F93CD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16047"/>
              </p:ext>
            </p:extLst>
          </p:nvPr>
        </p:nvGraphicFramePr>
        <p:xfrm>
          <a:off x="8218611" y="1193729"/>
          <a:ext cx="2211355" cy="5043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3403">
                  <a:extLst>
                    <a:ext uri="{9D8B030D-6E8A-4147-A177-3AD203B41FA5}">
                      <a16:colId xmlns:a16="http://schemas.microsoft.com/office/drawing/2014/main" val="1804703189"/>
                    </a:ext>
                  </a:extLst>
                </a:gridCol>
                <a:gridCol w="707952">
                  <a:extLst>
                    <a:ext uri="{9D8B030D-6E8A-4147-A177-3AD203B41FA5}">
                      <a16:colId xmlns:a16="http://schemas.microsoft.com/office/drawing/2014/main" val="411913744"/>
                    </a:ext>
                  </a:extLst>
                </a:gridCol>
              </a:tblGrid>
              <a:tr h="523374">
                <a:tc>
                  <a:txBody>
                    <a:bodyPr/>
                    <a:lstStyle/>
                    <a:p>
                      <a:pPr algn="ctr"/>
                      <a:r>
                        <a:rPr lang="en-IN" sz="2600" b="1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422425"/>
                  </a:ext>
                </a:extLst>
              </a:tr>
              <a:tr h="503308">
                <a:tc>
                  <a:txBody>
                    <a:bodyPr/>
                    <a:lstStyle/>
                    <a:p>
                      <a:pPr algn="ctr"/>
                      <a:r>
                        <a:rPr lang="en-IN" sz="2600" b="1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395750"/>
                  </a:ext>
                </a:extLst>
              </a:tr>
              <a:tr h="484667">
                <a:tc>
                  <a:txBody>
                    <a:bodyPr/>
                    <a:lstStyle/>
                    <a:p>
                      <a:pPr algn="ctr"/>
                      <a:r>
                        <a:rPr lang="en-IN" sz="2600" b="1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344299"/>
                  </a:ext>
                </a:extLst>
              </a:tr>
              <a:tr h="478104">
                <a:tc>
                  <a:txBody>
                    <a:bodyPr/>
                    <a:lstStyle/>
                    <a:p>
                      <a:pPr algn="ctr"/>
                      <a:r>
                        <a:rPr lang="en-IN" sz="2600" b="1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554945"/>
                  </a:ext>
                </a:extLst>
              </a:tr>
              <a:tr h="484667">
                <a:tc>
                  <a:txBody>
                    <a:bodyPr/>
                    <a:lstStyle/>
                    <a:p>
                      <a:pPr algn="ctr"/>
                      <a:endParaRPr lang="en-IN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736728"/>
                  </a:ext>
                </a:extLst>
              </a:tr>
              <a:tr h="540590">
                <a:tc>
                  <a:txBody>
                    <a:bodyPr/>
                    <a:lstStyle/>
                    <a:p>
                      <a:pPr algn="ctr"/>
                      <a:endParaRPr lang="en-IN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969079"/>
                  </a:ext>
                </a:extLst>
              </a:tr>
              <a:tr h="549910">
                <a:tc>
                  <a:txBody>
                    <a:bodyPr/>
                    <a:lstStyle/>
                    <a:p>
                      <a:pPr algn="ctr"/>
                      <a:r>
                        <a:rPr lang="en-IN" sz="26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27487"/>
                  </a:ext>
                </a:extLst>
              </a:tr>
              <a:tr h="457369">
                <a:tc>
                  <a:txBody>
                    <a:bodyPr/>
                    <a:lstStyle/>
                    <a:p>
                      <a:pPr algn="ctr"/>
                      <a:r>
                        <a:rPr lang="en-IN" sz="2600" b="1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263732"/>
                  </a:ext>
                </a:extLst>
              </a:tr>
              <a:tr h="457369">
                <a:tc>
                  <a:txBody>
                    <a:bodyPr/>
                    <a:lstStyle/>
                    <a:p>
                      <a:pPr algn="ctr"/>
                      <a:r>
                        <a:rPr lang="en-IN" sz="2600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8091"/>
                  </a:ext>
                </a:extLst>
              </a:tr>
              <a:tr h="457369">
                <a:tc>
                  <a:txBody>
                    <a:bodyPr/>
                    <a:lstStyle/>
                    <a:p>
                      <a:pPr algn="ctr"/>
                      <a:endParaRPr lang="en-IN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057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58148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7"/>
          <p:cNvSpPr/>
          <p:nvPr/>
        </p:nvSpPr>
        <p:spPr>
          <a:xfrm>
            <a:off x="-1" y="0"/>
            <a:ext cx="1218895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186709" y="548640"/>
            <a:ext cx="4206554" cy="5431536"/>
          </a:xfrm>
          <a:prstGeom prst="rect">
            <a:avLst/>
          </a:prstGeom>
          <a:solidFill>
            <a:srgbClr val="E7E6E6"/>
          </a:solidFill>
        </p:spPr>
        <p:txBody>
          <a:bodyPr/>
          <a:lstStyle>
            <a:lvl1pPr>
              <a:defRPr sz="4600"/>
            </a:lvl1pPr>
          </a:lstStyle>
          <a:p>
            <a:r>
              <a:rPr dirty="0"/>
              <a:t>ADVANTAGES OF QUADRATIC PROBING</a:t>
            </a:r>
          </a:p>
        </p:txBody>
      </p:sp>
      <p:grpSp>
        <p:nvGrpSpPr>
          <p:cNvPr id="118" name="sketch line"/>
          <p:cNvGrpSpPr/>
          <p:nvPr/>
        </p:nvGrpSpPr>
        <p:grpSpPr>
          <a:xfrm>
            <a:off x="4760405" y="1027108"/>
            <a:ext cx="50774" cy="4481262"/>
            <a:chOff x="0" y="0"/>
            <a:chExt cx="50773" cy="4481260"/>
          </a:xfrm>
        </p:grpSpPr>
        <p:sp>
          <p:nvSpPr>
            <p:cNvPr id="116" name="Shape"/>
            <p:cNvSpPr/>
            <p:nvPr/>
          </p:nvSpPr>
          <p:spPr>
            <a:xfrm rot="5400000">
              <a:off x="-2216917" y="2217386"/>
              <a:ext cx="4480791" cy="46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12453" extrusionOk="0">
                  <a:moveTo>
                    <a:pt x="0" y="3701"/>
                  </a:moveTo>
                  <a:cubicBezTo>
                    <a:pt x="1376" y="3760"/>
                    <a:pt x="1555" y="8003"/>
                    <a:pt x="2869" y="3701"/>
                  </a:cubicBezTo>
                  <a:cubicBezTo>
                    <a:pt x="4183" y="-602"/>
                    <a:pt x="4768" y="719"/>
                    <a:pt x="5306" y="3701"/>
                  </a:cubicBezTo>
                  <a:cubicBezTo>
                    <a:pt x="5845" y="6682"/>
                    <a:pt x="7588" y="-5955"/>
                    <a:pt x="8824" y="3701"/>
                  </a:cubicBezTo>
                  <a:cubicBezTo>
                    <a:pt x="10059" y="13356"/>
                    <a:pt x="10512" y="4933"/>
                    <a:pt x="11693" y="3701"/>
                  </a:cubicBezTo>
                  <a:cubicBezTo>
                    <a:pt x="12874" y="2469"/>
                    <a:pt x="13409" y="9781"/>
                    <a:pt x="14562" y="3701"/>
                  </a:cubicBezTo>
                  <a:cubicBezTo>
                    <a:pt x="15715" y="-2380"/>
                    <a:pt x="16662" y="3280"/>
                    <a:pt x="18079" y="3701"/>
                  </a:cubicBezTo>
                  <a:cubicBezTo>
                    <a:pt x="19495" y="4121"/>
                    <a:pt x="20739" y="8220"/>
                    <a:pt x="21596" y="3701"/>
                  </a:cubicBezTo>
                  <a:cubicBezTo>
                    <a:pt x="21592" y="5140"/>
                    <a:pt x="21600" y="7426"/>
                    <a:pt x="21596" y="8551"/>
                  </a:cubicBezTo>
                  <a:cubicBezTo>
                    <a:pt x="20628" y="1884"/>
                    <a:pt x="20247" y="14724"/>
                    <a:pt x="18943" y="8551"/>
                  </a:cubicBezTo>
                  <a:cubicBezTo>
                    <a:pt x="17638" y="2377"/>
                    <a:pt x="16658" y="9613"/>
                    <a:pt x="15858" y="8551"/>
                  </a:cubicBezTo>
                  <a:cubicBezTo>
                    <a:pt x="15057" y="7488"/>
                    <a:pt x="13893" y="12404"/>
                    <a:pt x="12773" y="8551"/>
                  </a:cubicBezTo>
                  <a:cubicBezTo>
                    <a:pt x="11652" y="4697"/>
                    <a:pt x="10789" y="5646"/>
                    <a:pt x="9903" y="8551"/>
                  </a:cubicBezTo>
                  <a:cubicBezTo>
                    <a:pt x="9018" y="11455"/>
                    <a:pt x="7550" y="15645"/>
                    <a:pt x="6386" y="8551"/>
                  </a:cubicBezTo>
                  <a:cubicBezTo>
                    <a:pt x="5223" y="1456"/>
                    <a:pt x="3795" y="6603"/>
                    <a:pt x="2869" y="8551"/>
                  </a:cubicBezTo>
                  <a:cubicBezTo>
                    <a:pt x="1943" y="10498"/>
                    <a:pt x="818" y="6485"/>
                    <a:pt x="0" y="8551"/>
                  </a:cubicBezTo>
                  <a:cubicBezTo>
                    <a:pt x="3" y="7325"/>
                    <a:pt x="3" y="5206"/>
                    <a:pt x="0" y="3701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7" name="Shape"/>
            <p:cNvSpPr/>
            <p:nvPr/>
          </p:nvSpPr>
          <p:spPr>
            <a:xfrm rot="5400000">
              <a:off x="-2214379" y="2216051"/>
              <a:ext cx="4481203" cy="4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15409" extrusionOk="0">
                  <a:moveTo>
                    <a:pt x="2" y="5578"/>
                  </a:moveTo>
                  <a:cubicBezTo>
                    <a:pt x="1293" y="8318"/>
                    <a:pt x="1612" y="6403"/>
                    <a:pt x="2871" y="5578"/>
                  </a:cubicBezTo>
                  <a:cubicBezTo>
                    <a:pt x="4130" y="4753"/>
                    <a:pt x="4165" y="1387"/>
                    <a:pt x="5308" y="5578"/>
                  </a:cubicBezTo>
                  <a:cubicBezTo>
                    <a:pt x="6451" y="9768"/>
                    <a:pt x="6902" y="-2539"/>
                    <a:pt x="7961" y="5578"/>
                  </a:cubicBezTo>
                  <a:cubicBezTo>
                    <a:pt x="9021" y="13694"/>
                    <a:pt x="10476" y="13055"/>
                    <a:pt x="11262" y="5578"/>
                  </a:cubicBezTo>
                  <a:cubicBezTo>
                    <a:pt x="12049" y="-1900"/>
                    <a:pt x="13115" y="14411"/>
                    <a:pt x="14131" y="5578"/>
                  </a:cubicBezTo>
                  <a:cubicBezTo>
                    <a:pt x="15148" y="-3256"/>
                    <a:pt x="16021" y="14058"/>
                    <a:pt x="16785" y="5578"/>
                  </a:cubicBezTo>
                  <a:cubicBezTo>
                    <a:pt x="17548" y="-2903"/>
                    <a:pt x="19339" y="-736"/>
                    <a:pt x="21597" y="5578"/>
                  </a:cubicBezTo>
                  <a:cubicBezTo>
                    <a:pt x="21599" y="7909"/>
                    <a:pt x="21597" y="8974"/>
                    <a:pt x="21597" y="11317"/>
                  </a:cubicBezTo>
                  <a:cubicBezTo>
                    <a:pt x="20795" y="10261"/>
                    <a:pt x="19418" y="17074"/>
                    <a:pt x="18512" y="11317"/>
                  </a:cubicBezTo>
                  <a:cubicBezTo>
                    <a:pt x="17606" y="5560"/>
                    <a:pt x="17101" y="6471"/>
                    <a:pt x="15859" y="11317"/>
                  </a:cubicBezTo>
                  <a:cubicBezTo>
                    <a:pt x="14617" y="16162"/>
                    <a:pt x="13643" y="8314"/>
                    <a:pt x="12342" y="11317"/>
                  </a:cubicBezTo>
                  <a:cubicBezTo>
                    <a:pt x="11041" y="14320"/>
                    <a:pt x="10352" y="7689"/>
                    <a:pt x="9473" y="11317"/>
                  </a:cubicBezTo>
                  <a:cubicBezTo>
                    <a:pt x="8594" y="14945"/>
                    <a:pt x="8146" y="18344"/>
                    <a:pt x="7036" y="11317"/>
                  </a:cubicBezTo>
                  <a:cubicBezTo>
                    <a:pt x="5925" y="4290"/>
                    <a:pt x="4415" y="17033"/>
                    <a:pt x="3735" y="11317"/>
                  </a:cubicBezTo>
                  <a:cubicBezTo>
                    <a:pt x="3056" y="5601"/>
                    <a:pt x="1744" y="2092"/>
                    <a:pt x="2" y="11317"/>
                  </a:cubicBezTo>
                  <a:cubicBezTo>
                    <a:pt x="-1" y="9722"/>
                    <a:pt x="-1" y="7564"/>
                    <a:pt x="2" y="5578"/>
                  </a:cubicBezTo>
                  <a:close/>
                </a:path>
              </a:pathLst>
            </a:custGeom>
            <a:noFill/>
            <a:ln w="41275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9" name="Picture Placeholder 2"/>
          <p:cNvSpPr txBox="1">
            <a:spLocks noGrp="1"/>
          </p:cNvSpPr>
          <p:nvPr>
            <p:ph type="body" idx="1"/>
          </p:nvPr>
        </p:nvSpPr>
        <p:spPr>
          <a:xfrm>
            <a:off x="5272956" y="552090"/>
            <a:ext cx="6790950" cy="5441307"/>
          </a:xfrm>
          <a:prstGeom prst="rect">
            <a:avLst/>
          </a:prstGeom>
          <a:solidFill>
            <a:srgbClr val="AFABAB"/>
          </a:solidFill>
        </p:spPr>
        <p:txBody>
          <a:bodyPr anchor="ctr"/>
          <a:lstStyle/>
          <a:p>
            <a:r>
              <a:t>No extra space required .</a:t>
            </a:r>
          </a:p>
          <a:p>
            <a:r>
              <a:t>Primary clustutring is resolved .</a:t>
            </a:r>
          </a:p>
          <a:p>
            <a:r>
              <a:t>Easier to implement than double hashing 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F8DDE0-61C9-4717-8B70-5FCBFF376193}"/>
              </a:ext>
            </a:extLst>
          </p:cNvPr>
          <p:cNvSpPr txBox="1">
            <a:spLocks/>
          </p:cNvSpPr>
          <p:nvPr/>
        </p:nvSpPr>
        <p:spPr>
          <a:xfrm>
            <a:off x="186709" y="548640"/>
            <a:ext cx="4206554" cy="5431536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6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IN" dirty="0"/>
              <a:t>DISADVANTAGES OF QUADRATIC PROBING</a:t>
            </a:r>
          </a:p>
        </p:txBody>
      </p:sp>
      <p:grpSp>
        <p:nvGrpSpPr>
          <p:cNvPr id="4" name="sketch line">
            <a:extLst>
              <a:ext uri="{FF2B5EF4-FFF2-40B4-BE49-F238E27FC236}">
                <a16:creationId xmlns:a16="http://schemas.microsoft.com/office/drawing/2014/main" id="{4693D440-D63C-4371-BA52-548AEA6B5090}"/>
              </a:ext>
            </a:extLst>
          </p:cNvPr>
          <p:cNvGrpSpPr/>
          <p:nvPr/>
        </p:nvGrpSpPr>
        <p:grpSpPr>
          <a:xfrm>
            <a:off x="4760405" y="1027108"/>
            <a:ext cx="50774" cy="4481262"/>
            <a:chOff x="0" y="0"/>
            <a:chExt cx="50773" cy="4481260"/>
          </a:xfrm>
        </p:grpSpPr>
        <p:sp>
          <p:nvSpPr>
            <p:cNvPr id="5" name="Shape">
              <a:extLst>
                <a:ext uri="{FF2B5EF4-FFF2-40B4-BE49-F238E27FC236}">
                  <a16:creationId xmlns:a16="http://schemas.microsoft.com/office/drawing/2014/main" id="{04AE4775-7C9D-44A6-84F0-8BE9ABBEAC44}"/>
                </a:ext>
              </a:extLst>
            </p:cNvPr>
            <p:cNvSpPr/>
            <p:nvPr/>
          </p:nvSpPr>
          <p:spPr>
            <a:xfrm rot="5400000">
              <a:off x="-2216917" y="2217386"/>
              <a:ext cx="4480791" cy="46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12453" extrusionOk="0">
                  <a:moveTo>
                    <a:pt x="0" y="3701"/>
                  </a:moveTo>
                  <a:cubicBezTo>
                    <a:pt x="1376" y="3760"/>
                    <a:pt x="1555" y="8003"/>
                    <a:pt x="2869" y="3701"/>
                  </a:cubicBezTo>
                  <a:cubicBezTo>
                    <a:pt x="4183" y="-602"/>
                    <a:pt x="4768" y="719"/>
                    <a:pt x="5306" y="3701"/>
                  </a:cubicBezTo>
                  <a:cubicBezTo>
                    <a:pt x="5845" y="6682"/>
                    <a:pt x="7588" y="-5955"/>
                    <a:pt x="8824" y="3701"/>
                  </a:cubicBezTo>
                  <a:cubicBezTo>
                    <a:pt x="10059" y="13356"/>
                    <a:pt x="10512" y="4933"/>
                    <a:pt x="11693" y="3701"/>
                  </a:cubicBezTo>
                  <a:cubicBezTo>
                    <a:pt x="12874" y="2469"/>
                    <a:pt x="13409" y="9781"/>
                    <a:pt x="14562" y="3701"/>
                  </a:cubicBezTo>
                  <a:cubicBezTo>
                    <a:pt x="15715" y="-2380"/>
                    <a:pt x="16662" y="3280"/>
                    <a:pt x="18079" y="3701"/>
                  </a:cubicBezTo>
                  <a:cubicBezTo>
                    <a:pt x="19495" y="4121"/>
                    <a:pt x="20739" y="8220"/>
                    <a:pt x="21596" y="3701"/>
                  </a:cubicBezTo>
                  <a:cubicBezTo>
                    <a:pt x="21592" y="5140"/>
                    <a:pt x="21600" y="7426"/>
                    <a:pt x="21596" y="8551"/>
                  </a:cubicBezTo>
                  <a:cubicBezTo>
                    <a:pt x="20628" y="1884"/>
                    <a:pt x="20247" y="14724"/>
                    <a:pt x="18943" y="8551"/>
                  </a:cubicBezTo>
                  <a:cubicBezTo>
                    <a:pt x="17638" y="2377"/>
                    <a:pt x="16658" y="9613"/>
                    <a:pt x="15858" y="8551"/>
                  </a:cubicBezTo>
                  <a:cubicBezTo>
                    <a:pt x="15057" y="7488"/>
                    <a:pt x="13893" y="12404"/>
                    <a:pt x="12773" y="8551"/>
                  </a:cubicBezTo>
                  <a:cubicBezTo>
                    <a:pt x="11652" y="4697"/>
                    <a:pt x="10789" y="5646"/>
                    <a:pt x="9903" y="8551"/>
                  </a:cubicBezTo>
                  <a:cubicBezTo>
                    <a:pt x="9018" y="11455"/>
                    <a:pt x="7550" y="15645"/>
                    <a:pt x="6386" y="8551"/>
                  </a:cubicBezTo>
                  <a:cubicBezTo>
                    <a:pt x="5223" y="1456"/>
                    <a:pt x="3795" y="6603"/>
                    <a:pt x="2869" y="8551"/>
                  </a:cubicBezTo>
                  <a:cubicBezTo>
                    <a:pt x="1943" y="10498"/>
                    <a:pt x="818" y="6485"/>
                    <a:pt x="0" y="8551"/>
                  </a:cubicBezTo>
                  <a:cubicBezTo>
                    <a:pt x="3" y="7325"/>
                    <a:pt x="3" y="5206"/>
                    <a:pt x="0" y="3701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C57C746B-E637-446B-B25B-4334BFFBF862}"/>
                </a:ext>
              </a:extLst>
            </p:cNvPr>
            <p:cNvSpPr/>
            <p:nvPr/>
          </p:nvSpPr>
          <p:spPr>
            <a:xfrm rot="5400000">
              <a:off x="-2214379" y="2216051"/>
              <a:ext cx="4481203" cy="4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15409" extrusionOk="0">
                  <a:moveTo>
                    <a:pt x="2" y="5578"/>
                  </a:moveTo>
                  <a:cubicBezTo>
                    <a:pt x="1293" y="8318"/>
                    <a:pt x="1612" y="6403"/>
                    <a:pt x="2871" y="5578"/>
                  </a:cubicBezTo>
                  <a:cubicBezTo>
                    <a:pt x="4130" y="4753"/>
                    <a:pt x="4165" y="1387"/>
                    <a:pt x="5308" y="5578"/>
                  </a:cubicBezTo>
                  <a:cubicBezTo>
                    <a:pt x="6451" y="9768"/>
                    <a:pt x="6902" y="-2539"/>
                    <a:pt x="7961" y="5578"/>
                  </a:cubicBezTo>
                  <a:cubicBezTo>
                    <a:pt x="9021" y="13694"/>
                    <a:pt x="10476" y="13055"/>
                    <a:pt x="11262" y="5578"/>
                  </a:cubicBezTo>
                  <a:cubicBezTo>
                    <a:pt x="12049" y="-1900"/>
                    <a:pt x="13115" y="14411"/>
                    <a:pt x="14131" y="5578"/>
                  </a:cubicBezTo>
                  <a:cubicBezTo>
                    <a:pt x="15148" y="-3256"/>
                    <a:pt x="16021" y="14058"/>
                    <a:pt x="16785" y="5578"/>
                  </a:cubicBezTo>
                  <a:cubicBezTo>
                    <a:pt x="17548" y="-2903"/>
                    <a:pt x="19339" y="-736"/>
                    <a:pt x="21597" y="5578"/>
                  </a:cubicBezTo>
                  <a:cubicBezTo>
                    <a:pt x="21599" y="7909"/>
                    <a:pt x="21597" y="8974"/>
                    <a:pt x="21597" y="11317"/>
                  </a:cubicBezTo>
                  <a:cubicBezTo>
                    <a:pt x="20795" y="10261"/>
                    <a:pt x="19418" y="17074"/>
                    <a:pt x="18512" y="11317"/>
                  </a:cubicBezTo>
                  <a:cubicBezTo>
                    <a:pt x="17606" y="5560"/>
                    <a:pt x="17101" y="6471"/>
                    <a:pt x="15859" y="11317"/>
                  </a:cubicBezTo>
                  <a:cubicBezTo>
                    <a:pt x="14617" y="16162"/>
                    <a:pt x="13643" y="8314"/>
                    <a:pt x="12342" y="11317"/>
                  </a:cubicBezTo>
                  <a:cubicBezTo>
                    <a:pt x="11041" y="14320"/>
                    <a:pt x="10352" y="7689"/>
                    <a:pt x="9473" y="11317"/>
                  </a:cubicBezTo>
                  <a:cubicBezTo>
                    <a:pt x="8594" y="14945"/>
                    <a:pt x="8146" y="18344"/>
                    <a:pt x="7036" y="11317"/>
                  </a:cubicBezTo>
                  <a:cubicBezTo>
                    <a:pt x="5925" y="4290"/>
                    <a:pt x="4415" y="17033"/>
                    <a:pt x="3735" y="11317"/>
                  </a:cubicBezTo>
                  <a:cubicBezTo>
                    <a:pt x="3056" y="5601"/>
                    <a:pt x="1744" y="2092"/>
                    <a:pt x="2" y="11317"/>
                  </a:cubicBezTo>
                  <a:cubicBezTo>
                    <a:pt x="-1" y="9722"/>
                    <a:pt x="-1" y="7564"/>
                    <a:pt x="2" y="5578"/>
                  </a:cubicBezTo>
                  <a:close/>
                </a:path>
              </a:pathLst>
            </a:custGeom>
            <a:noFill/>
            <a:ln w="41275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C7E28BA-A0F5-4838-8439-13CF9C27F1A5}"/>
              </a:ext>
            </a:extLst>
          </p:cNvPr>
          <p:cNvSpPr txBox="1">
            <a:spLocks/>
          </p:cNvSpPr>
          <p:nvPr/>
        </p:nvSpPr>
        <p:spPr>
          <a:xfrm>
            <a:off x="5272956" y="552090"/>
            <a:ext cx="6790950" cy="5441307"/>
          </a:xfrm>
          <a:prstGeom prst="rect">
            <a:avLst/>
          </a:prstGeom>
          <a:solidFill>
            <a:srgbClr val="AFABAB"/>
          </a:solidFill>
        </p:spPr>
        <p:txBody>
          <a:bodyPr anchor="ctr"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/>
            <a:r>
              <a:rPr lang="en-US" dirty="0"/>
              <a:t>No guarantee of finding slot.</a:t>
            </a:r>
          </a:p>
          <a:p>
            <a:pPr hangingPunct="1"/>
            <a:r>
              <a:rPr lang="en-US" dirty="0"/>
              <a:t>Probe sequences do not probe all locations in the table.</a:t>
            </a:r>
          </a:p>
          <a:p>
            <a:pPr hangingPunct="1"/>
            <a:r>
              <a:rPr lang="en-US" dirty="0"/>
              <a:t>Secondary Clustering.</a:t>
            </a:r>
          </a:p>
        </p:txBody>
      </p:sp>
    </p:spTree>
    <p:extLst>
      <p:ext uri="{BB962C8B-B14F-4D97-AF65-F5344CB8AC3E}">
        <p14:creationId xmlns:p14="http://schemas.microsoft.com/office/powerpoint/2010/main" val="596109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5ADF-ABFB-4525-953C-EB435C15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11" y="26977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8185393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7"/>
          <p:cNvSpPr/>
          <p:nvPr/>
        </p:nvSpPr>
        <p:spPr>
          <a:xfrm>
            <a:off x="-1" y="0"/>
            <a:ext cx="1218895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" name="Title 1"/>
          <p:cNvSpPr txBox="1">
            <a:spLocks noGrp="1"/>
          </p:cNvSpPr>
          <p:nvPr>
            <p:ph type="title"/>
          </p:nvPr>
        </p:nvSpPr>
        <p:spPr>
          <a:xfrm>
            <a:off x="186709" y="548640"/>
            <a:ext cx="4206554" cy="5431536"/>
          </a:xfrm>
          <a:prstGeom prst="rect">
            <a:avLst/>
          </a:prstGeom>
          <a:solidFill>
            <a:srgbClr val="E7E6E6"/>
          </a:solidFill>
        </p:spPr>
        <p:txBody>
          <a:bodyPr/>
          <a:lstStyle>
            <a:lvl1pPr>
              <a:defRPr sz="4600"/>
            </a:lvl1pPr>
          </a:lstStyle>
          <a:p>
            <a:r>
              <a:rPr lang="en-IN" dirty="0"/>
              <a:t>Definition of linear probing</a:t>
            </a:r>
            <a:endParaRPr dirty="0"/>
          </a:p>
        </p:txBody>
      </p:sp>
      <p:grpSp>
        <p:nvGrpSpPr>
          <p:cNvPr id="104" name="sketch line"/>
          <p:cNvGrpSpPr/>
          <p:nvPr/>
        </p:nvGrpSpPr>
        <p:grpSpPr>
          <a:xfrm>
            <a:off x="4760405" y="1027108"/>
            <a:ext cx="50774" cy="4481262"/>
            <a:chOff x="0" y="0"/>
            <a:chExt cx="50773" cy="4481260"/>
          </a:xfrm>
        </p:grpSpPr>
        <p:sp>
          <p:nvSpPr>
            <p:cNvPr id="102" name="Shape"/>
            <p:cNvSpPr/>
            <p:nvPr/>
          </p:nvSpPr>
          <p:spPr>
            <a:xfrm rot="5400000">
              <a:off x="-2216916" y="2217386"/>
              <a:ext cx="4480790" cy="46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12453" extrusionOk="0">
                  <a:moveTo>
                    <a:pt x="0" y="3701"/>
                  </a:moveTo>
                  <a:cubicBezTo>
                    <a:pt x="1376" y="3760"/>
                    <a:pt x="1555" y="8003"/>
                    <a:pt x="2869" y="3701"/>
                  </a:cubicBezTo>
                  <a:cubicBezTo>
                    <a:pt x="4183" y="-602"/>
                    <a:pt x="4768" y="719"/>
                    <a:pt x="5306" y="3701"/>
                  </a:cubicBezTo>
                  <a:cubicBezTo>
                    <a:pt x="5845" y="6682"/>
                    <a:pt x="7588" y="-5955"/>
                    <a:pt x="8824" y="3701"/>
                  </a:cubicBezTo>
                  <a:cubicBezTo>
                    <a:pt x="10059" y="13356"/>
                    <a:pt x="10512" y="4933"/>
                    <a:pt x="11693" y="3701"/>
                  </a:cubicBezTo>
                  <a:cubicBezTo>
                    <a:pt x="12874" y="2469"/>
                    <a:pt x="13409" y="9781"/>
                    <a:pt x="14562" y="3701"/>
                  </a:cubicBezTo>
                  <a:cubicBezTo>
                    <a:pt x="15715" y="-2380"/>
                    <a:pt x="16662" y="3280"/>
                    <a:pt x="18079" y="3701"/>
                  </a:cubicBezTo>
                  <a:cubicBezTo>
                    <a:pt x="19495" y="4121"/>
                    <a:pt x="20739" y="8220"/>
                    <a:pt x="21596" y="3701"/>
                  </a:cubicBezTo>
                  <a:cubicBezTo>
                    <a:pt x="21592" y="5140"/>
                    <a:pt x="21600" y="7426"/>
                    <a:pt x="21596" y="8551"/>
                  </a:cubicBezTo>
                  <a:cubicBezTo>
                    <a:pt x="20628" y="1884"/>
                    <a:pt x="20247" y="14724"/>
                    <a:pt x="18943" y="8551"/>
                  </a:cubicBezTo>
                  <a:cubicBezTo>
                    <a:pt x="17638" y="2377"/>
                    <a:pt x="16658" y="9613"/>
                    <a:pt x="15858" y="8551"/>
                  </a:cubicBezTo>
                  <a:cubicBezTo>
                    <a:pt x="15057" y="7488"/>
                    <a:pt x="13893" y="12404"/>
                    <a:pt x="12773" y="8551"/>
                  </a:cubicBezTo>
                  <a:cubicBezTo>
                    <a:pt x="11652" y="4697"/>
                    <a:pt x="10789" y="5646"/>
                    <a:pt x="9903" y="8551"/>
                  </a:cubicBezTo>
                  <a:cubicBezTo>
                    <a:pt x="9018" y="11455"/>
                    <a:pt x="7550" y="15645"/>
                    <a:pt x="6386" y="8551"/>
                  </a:cubicBezTo>
                  <a:cubicBezTo>
                    <a:pt x="5223" y="1456"/>
                    <a:pt x="3795" y="6603"/>
                    <a:pt x="2869" y="8551"/>
                  </a:cubicBezTo>
                  <a:cubicBezTo>
                    <a:pt x="1943" y="10498"/>
                    <a:pt x="818" y="6485"/>
                    <a:pt x="0" y="8551"/>
                  </a:cubicBezTo>
                  <a:cubicBezTo>
                    <a:pt x="3" y="7325"/>
                    <a:pt x="3" y="5206"/>
                    <a:pt x="0" y="3701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Shape"/>
            <p:cNvSpPr/>
            <p:nvPr/>
          </p:nvSpPr>
          <p:spPr>
            <a:xfrm rot="5400000">
              <a:off x="-2214379" y="2216051"/>
              <a:ext cx="4481203" cy="4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15409" extrusionOk="0">
                  <a:moveTo>
                    <a:pt x="2" y="5578"/>
                  </a:moveTo>
                  <a:cubicBezTo>
                    <a:pt x="1293" y="8318"/>
                    <a:pt x="1612" y="6403"/>
                    <a:pt x="2871" y="5578"/>
                  </a:cubicBezTo>
                  <a:cubicBezTo>
                    <a:pt x="4130" y="4753"/>
                    <a:pt x="4165" y="1387"/>
                    <a:pt x="5308" y="5578"/>
                  </a:cubicBezTo>
                  <a:cubicBezTo>
                    <a:pt x="6451" y="9768"/>
                    <a:pt x="6902" y="-2539"/>
                    <a:pt x="7961" y="5578"/>
                  </a:cubicBezTo>
                  <a:cubicBezTo>
                    <a:pt x="9021" y="13694"/>
                    <a:pt x="10476" y="13055"/>
                    <a:pt x="11262" y="5578"/>
                  </a:cubicBezTo>
                  <a:cubicBezTo>
                    <a:pt x="12049" y="-1900"/>
                    <a:pt x="13115" y="14411"/>
                    <a:pt x="14131" y="5578"/>
                  </a:cubicBezTo>
                  <a:cubicBezTo>
                    <a:pt x="15148" y="-3256"/>
                    <a:pt x="16021" y="14058"/>
                    <a:pt x="16785" y="5578"/>
                  </a:cubicBezTo>
                  <a:cubicBezTo>
                    <a:pt x="17548" y="-2903"/>
                    <a:pt x="19339" y="-736"/>
                    <a:pt x="21597" y="5578"/>
                  </a:cubicBezTo>
                  <a:cubicBezTo>
                    <a:pt x="21599" y="7909"/>
                    <a:pt x="21597" y="8974"/>
                    <a:pt x="21597" y="11317"/>
                  </a:cubicBezTo>
                  <a:cubicBezTo>
                    <a:pt x="20795" y="10261"/>
                    <a:pt x="19418" y="17074"/>
                    <a:pt x="18512" y="11317"/>
                  </a:cubicBezTo>
                  <a:cubicBezTo>
                    <a:pt x="17606" y="5560"/>
                    <a:pt x="17101" y="6471"/>
                    <a:pt x="15859" y="11317"/>
                  </a:cubicBezTo>
                  <a:cubicBezTo>
                    <a:pt x="14617" y="16162"/>
                    <a:pt x="13643" y="8314"/>
                    <a:pt x="12342" y="11317"/>
                  </a:cubicBezTo>
                  <a:cubicBezTo>
                    <a:pt x="11041" y="14320"/>
                    <a:pt x="10352" y="7689"/>
                    <a:pt x="9473" y="11317"/>
                  </a:cubicBezTo>
                  <a:cubicBezTo>
                    <a:pt x="8594" y="14945"/>
                    <a:pt x="8146" y="18344"/>
                    <a:pt x="7036" y="11317"/>
                  </a:cubicBezTo>
                  <a:cubicBezTo>
                    <a:pt x="5925" y="4290"/>
                    <a:pt x="4415" y="17033"/>
                    <a:pt x="3735" y="11317"/>
                  </a:cubicBezTo>
                  <a:cubicBezTo>
                    <a:pt x="3056" y="5601"/>
                    <a:pt x="1744" y="2092"/>
                    <a:pt x="2" y="11317"/>
                  </a:cubicBezTo>
                  <a:cubicBezTo>
                    <a:pt x="-1" y="9722"/>
                    <a:pt x="-1" y="7564"/>
                    <a:pt x="2" y="5578"/>
                  </a:cubicBezTo>
                  <a:close/>
                </a:path>
              </a:pathLst>
            </a:custGeom>
            <a:noFill/>
            <a:ln w="41275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05" name="Picture Placeholder 2"/>
          <p:cNvSpPr txBox="1">
            <a:spLocks noGrp="1"/>
          </p:cNvSpPr>
          <p:nvPr>
            <p:ph type="body" idx="1"/>
          </p:nvPr>
        </p:nvSpPr>
        <p:spPr>
          <a:xfrm>
            <a:off x="5272956" y="552090"/>
            <a:ext cx="6790950" cy="5441307"/>
          </a:xfrm>
          <a:prstGeom prst="rect">
            <a:avLst/>
          </a:prstGeom>
          <a:solidFill>
            <a:srgbClr val="AFABAB"/>
          </a:solidFill>
        </p:spPr>
        <p:txBody>
          <a:bodyPr anchor="ctr"/>
          <a:lstStyle/>
          <a:p>
            <a:r>
              <a:rPr lang="en-IN" dirty="0"/>
              <a:t>Linear Probing : It is a mechanism of resolving collision in hash table</a:t>
            </a:r>
          </a:p>
          <a:p>
            <a:r>
              <a:rPr lang="en-IN" dirty="0"/>
              <a:t>It is a form of open addressing</a:t>
            </a:r>
          </a:p>
          <a:p>
            <a:r>
              <a:rPr lang="en-IN" dirty="0"/>
              <a:t>In linear probing each cell of hash table store a single key-value pair. When hash function causes collision by mapping a new key to cell of hash table that is already occupied by another key linear probing searches the table for closest following location and insert new key there.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071186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7"/>
          <p:cNvSpPr/>
          <p:nvPr/>
        </p:nvSpPr>
        <p:spPr>
          <a:xfrm>
            <a:off x="-1" y="0"/>
            <a:ext cx="1218895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01" name="Title 1"/>
          <p:cNvSpPr txBox="1">
            <a:spLocks noGrp="1"/>
          </p:cNvSpPr>
          <p:nvPr>
            <p:ph type="title"/>
          </p:nvPr>
        </p:nvSpPr>
        <p:spPr>
          <a:xfrm>
            <a:off x="186709" y="294640"/>
            <a:ext cx="4206554" cy="5441307"/>
          </a:xfrm>
          <a:prstGeom prst="rect">
            <a:avLst/>
          </a:prstGeom>
          <a:solidFill>
            <a:srgbClr val="E7E6E6"/>
          </a:solidFill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dirty="0"/>
              <a:t>Example Of Linear Probing </a:t>
            </a:r>
            <a:endParaRPr dirty="0"/>
          </a:p>
        </p:txBody>
      </p:sp>
      <p:grpSp>
        <p:nvGrpSpPr>
          <p:cNvPr id="104" name="sketch line"/>
          <p:cNvGrpSpPr/>
          <p:nvPr/>
        </p:nvGrpSpPr>
        <p:grpSpPr>
          <a:xfrm>
            <a:off x="4760405" y="1027108"/>
            <a:ext cx="50774" cy="4481262"/>
            <a:chOff x="0" y="0"/>
            <a:chExt cx="50773" cy="4481260"/>
          </a:xfrm>
        </p:grpSpPr>
        <p:sp>
          <p:nvSpPr>
            <p:cNvPr id="102" name="Shape"/>
            <p:cNvSpPr/>
            <p:nvPr/>
          </p:nvSpPr>
          <p:spPr>
            <a:xfrm rot="5400000">
              <a:off x="-2216916" y="2217386"/>
              <a:ext cx="4480790" cy="46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12453" extrusionOk="0">
                  <a:moveTo>
                    <a:pt x="0" y="3701"/>
                  </a:moveTo>
                  <a:cubicBezTo>
                    <a:pt x="1376" y="3760"/>
                    <a:pt x="1555" y="8003"/>
                    <a:pt x="2869" y="3701"/>
                  </a:cubicBezTo>
                  <a:cubicBezTo>
                    <a:pt x="4183" y="-602"/>
                    <a:pt x="4768" y="719"/>
                    <a:pt x="5306" y="3701"/>
                  </a:cubicBezTo>
                  <a:cubicBezTo>
                    <a:pt x="5845" y="6682"/>
                    <a:pt x="7588" y="-5955"/>
                    <a:pt x="8824" y="3701"/>
                  </a:cubicBezTo>
                  <a:cubicBezTo>
                    <a:pt x="10059" y="13356"/>
                    <a:pt x="10512" y="4933"/>
                    <a:pt x="11693" y="3701"/>
                  </a:cubicBezTo>
                  <a:cubicBezTo>
                    <a:pt x="12874" y="2469"/>
                    <a:pt x="13409" y="9781"/>
                    <a:pt x="14562" y="3701"/>
                  </a:cubicBezTo>
                  <a:cubicBezTo>
                    <a:pt x="15715" y="-2380"/>
                    <a:pt x="16662" y="3280"/>
                    <a:pt x="18079" y="3701"/>
                  </a:cubicBezTo>
                  <a:cubicBezTo>
                    <a:pt x="19495" y="4121"/>
                    <a:pt x="20739" y="8220"/>
                    <a:pt x="21596" y="3701"/>
                  </a:cubicBezTo>
                  <a:cubicBezTo>
                    <a:pt x="21592" y="5140"/>
                    <a:pt x="21600" y="7426"/>
                    <a:pt x="21596" y="8551"/>
                  </a:cubicBezTo>
                  <a:cubicBezTo>
                    <a:pt x="20628" y="1884"/>
                    <a:pt x="20247" y="14724"/>
                    <a:pt x="18943" y="8551"/>
                  </a:cubicBezTo>
                  <a:cubicBezTo>
                    <a:pt x="17638" y="2377"/>
                    <a:pt x="16658" y="9613"/>
                    <a:pt x="15858" y="8551"/>
                  </a:cubicBezTo>
                  <a:cubicBezTo>
                    <a:pt x="15057" y="7488"/>
                    <a:pt x="13893" y="12404"/>
                    <a:pt x="12773" y="8551"/>
                  </a:cubicBezTo>
                  <a:cubicBezTo>
                    <a:pt x="11652" y="4697"/>
                    <a:pt x="10789" y="5646"/>
                    <a:pt x="9903" y="8551"/>
                  </a:cubicBezTo>
                  <a:cubicBezTo>
                    <a:pt x="9018" y="11455"/>
                    <a:pt x="7550" y="15645"/>
                    <a:pt x="6386" y="8551"/>
                  </a:cubicBezTo>
                  <a:cubicBezTo>
                    <a:pt x="5223" y="1456"/>
                    <a:pt x="3795" y="6603"/>
                    <a:pt x="2869" y="8551"/>
                  </a:cubicBezTo>
                  <a:cubicBezTo>
                    <a:pt x="1943" y="10498"/>
                    <a:pt x="818" y="6485"/>
                    <a:pt x="0" y="8551"/>
                  </a:cubicBezTo>
                  <a:cubicBezTo>
                    <a:pt x="3" y="7325"/>
                    <a:pt x="3" y="5206"/>
                    <a:pt x="0" y="3701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Shape"/>
            <p:cNvSpPr/>
            <p:nvPr/>
          </p:nvSpPr>
          <p:spPr>
            <a:xfrm rot="5400000">
              <a:off x="-2214379" y="2216051"/>
              <a:ext cx="4481203" cy="4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15409" extrusionOk="0">
                  <a:moveTo>
                    <a:pt x="2" y="5578"/>
                  </a:moveTo>
                  <a:cubicBezTo>
                    <a:pt x="1293" y="8318"/>
                    <a:pt x="1612" y="6403"/>
                    <a:pt x="2871" y="5578"/>
                  </a:cubicBezTo>
                  <a:cubicBezTo>
                    <a:pt x="4130" y="4753"/>
                    <a:pt x="4165" y="1387"/>
                    <a:pt x="5308" y="5578"/>
                  </a:cubicBezTo>
                  <a:cubicBezTo>
                    <a:pt x="6451" y="9768"/>
                    <a:pt x="6902" y="-2539"/>
                    <a:pt x="7961" y="5578"/>
                  </a:cubicBezTo>
                  <a:cubicBezTo>
                    <a:pt x="9021" y="13694"/>
                    <a:pt x="10476" y="13055"/>
                    <a:pt x="11262" y="5578"/>
                  </a:cubicBezTo>
                  <a:cubicBezTo>
                    <a:pt x="12049" y="-1900"/>
                    <a:pt x="13115" y="14411"/>
                    <a:pt x="14131" y="5578"/>
                  </a:cubicBezTo>
                  <a:cubicBezTo>
                    <a:pt x="15148" y="-3256"/>
                    <a:pt x="16021" y="14058"/>
                    <a:pt x="16785" y="5578"/>
                  </a:cubicBezTo>
                  <a:cubicBezTo>
                    <a:pt x="17548" y="-2903"/>
                    <a:pt x="19339" y="-736"/>
                    <a:pt x="21597" y="5578"/>
                  </a:cubicBezTo>
                  <a:cubicBezTo>
                    <a:pt x="21599" y="7909"/>
                    <a:pt x="21597" y="8974"/>
                    <a:pt x="21597" y="11317"/>
                  </a:cubicBezTo>
                  <a:cubicBezTo>
                    <a:pt x="20795" y="10261"/>
                    <a:pt x="19418" y="17074"/>
                    <a:pt x="18512" y="11317"/>
                  </a:cubicBezTo>
                  <a:cubicBezTo>
                    <a:pt x="17606" y="5560"/>
                    <a:pt x="17101" y="6471"/>
                    <a:pt x="15859" y="11317"/>
                  </a:cubicBezTo>
                  <a:cubicBezTo>
                    <a:pt x="14617" y="16162"/>
                    <a:pt x="13643" y="8314"/>
                    <a:pt x="12342" y="11317"/>
                  </a:cubicBezTo>
                  <a:cubicBezTo>
                    <a:pt x="11041" y="14320"/>
                    <a:pt x="10352" y="7689"/>
                    <a:pt x="9473" y="11317"/>
                  </a:cubicBezTo>
                  <a:cubicBezTo>
                    <a:pt x="8594" y="14945"/>
                    <a:pt x="8146" y="18344"/>
                    <a:pt x="7036" y="11317"/>
                  </a:cubicBezTo>
                  <a:cubicBezTo>
                    <a:pt x="5925" y="4290"/>
                    <a:pt x="4415" y="17033"/>
                    <a:pt x="3735" y="11317"/>
                  </a:cubicBezTo>
                  <a:cubicBezTo>
                    <a:pt x="3056" y="5601"/>
                    <a:pt x="1744" y="2092"/>
                    <a:pt x="2" y="11317"/>
                  </a:cubicBezTo>
                  <a:cubicBezTo>
                    <a:pt x="-1" y="9722"/>
                    <a:pt x="-1" y="7564"/>
                    <a:pt x="2" y="5578"/>
                  </a:cubicBezTo>
                  <a:close/>
                </a:path>
              </a:pathLst>
            </a:custGeom>
            <a:noFill/>
            <a:ln w="41275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05" name="Picture Placeholder 2"/>
          <p:cNvSpPr txBox="1">
            <a:spLocks noGrp="1"/>
          </p:cNvSpPr>
          <p:nvPr>
            <p:ph type="body" idx="1"/>
          </p:nvPr>
        </p:nvSpPr>
        <p:spPr>
          <a:xfrm>
            <a:off x="5272956" y="552090"/>
            <a:ext cx="6453377" cy="5441307"/>
          </a:xfrm>
          <a:prstGeom prst="rect">
            <a:avLst/>
          </a:prstGeom>
          <a:solidFill>
            <a:srgbClr val="AFABAB"/>
          </a:solidFill>
        </p:spPr>
        <p:txBody>
          <a:bodyPr anchor="ctr"/>
          <a:lstStyle/>
          <a:p>
            <a:pPr algn="l" fontAlgn="base"/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Insert the following sequence of keys in the hash table</a:t>
            </a:r>
          </a:p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{19, 27, 77}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linear probing technique for collision resolution</a:t>
            </a: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h(k,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= [h(k)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 mod m</a:t>
            </a: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h(k) = k mod m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m=10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29212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2A93E-58E2-4B6C-BB8A-898E87BBD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1701" y="465664"/>
            <a:ext cx="5494867" cy="5689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Step 1 : Insert 19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Hash value for 19 :</a:t>
            </a:r>
          </a:p>
          <a:p>
            <a:pPr marL="0" indent="0">
              <a:buNone/>
            </a:pPr>
            <a:r>
              <a:rPr lang="en-US" dirty="0"/>
              <a:t>         h(9) =19 mod 10</a:t>
            </a:r>
          </a:p>
          <a:p>
            <a:pPr marL="0" indent="0">
              <a:buNone/>
            </a:pPr>
            <a:r>
              <a:rPr lang="en-US" dirty="0"/>
              <a:t>                 =9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Insert 19 at index 9 in hash table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200" b="1" dirty="0"/>
              <a:t>Step 2 : Insert 27</a:t>
            </a:r>
          </a:p>
          <a:p>
            <a:pPr marL="0" indent="0">
              <a:buNone/>
            </a:pPr>
            <a:r>
              <a:rPr lang="en-IN" dirty="0"/>
              <a:t>Hash value for 27:</a:t>
            </a:r>
            <a:br>
              <a:rPr lang="en-IN" dirty="0"/>
            </a:br>
            <a:r>
              <a:rPr lang="en-IN" dirty="0"/>
              <a:t>   h(27)= 27 mod 10</a:t>
            </a:r>
          </a:p>
          <a:p>
            <a:pPr marL="0" indent="0">
              <a:buNone/>
            </a:pPr>
            <a:r>
              <a:rPr lang="en-IN" dirty="0"/>
              <a:t>             = 7</a:t>
            </a:r>
          </a:p>
          <a:p>
            <a:pPr marL="0" indent="0">
              <a:buNone/>
            </a:pPr>
            <a:r>
              <a:rPr lang="en-IN" dirty="0"/>
              <a:t>Insert 27 at index 7 in the hash table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25C70F0-DFCF-46B0-9F16-2F2861353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84706"/>
              </p:ext>
            </p:extLst>
          </p:nvPr>
        </p:nvGraphicFramePr>
        <p:xfrm>
          <a:off x="8644466" y="973665"/>
          <a:ext cx="2810934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5067">
                  <a:extLst>
                    <a:ext uri="{9D8B030D-6E8A-4147-A177-3AD203B41FA5}">
                      <a16:colId xmlns:a16="http://schemas.microsoft.com/office/drawing/2014/main" val="1798536747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2982672461"/>
                    </a:ext>
                  </a:extLst>
                </a:gridCol>
              </a:tblGrid>
              <a:tr h="483447"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703352"/>
                  </a:ext>
                </a:extLst>
              </a:tr>
              <a:tr h="483447"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469053"/>
                  </a:ext>
                </a:extLst>
              </a:tr>
              <a:tr h="483447"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70046"/>
                  </a:ext>
                </a:extLst>
              </a:tr>
              <a:tr h="483447"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038321"/>
                  </a:ext>
                </a:extLst>
              </a:tr>
              <a:tr h="483447"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24304"/>
                  </a:ext>
                </a:extLst>
              </a:tr>
              <a:tr h="483447"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887245"/>
                  </a:ext>
                </a:extLst>
              </a:tr>
              <a:tr h="483447"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033005"/>
                  </a:ext>
                </a:extLst>
              </a:tr>
              <a:tr h="483447">
                <a:tc>
                  <a:txBody>
                    <a:bodyPr/>
                    <a:lstStyle/>
                    <a:p>
                      <a:r>
                        <a:rPr lang="en-US" sz="2800" b="1" dirty="0"/>
                        <a:t>27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019773"/>
                  </a:ext>
                </a:extLst>
              </a:tr>
              <a:tr h="483447"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586054"/>
                  </a:ext>
                </a:extLst>
              </a:tr>
              <a:tr h="483447">
                <a:tc>
                  <a:txBody>
                    <a:bodyPr/>
                    <a:lstStyle/>
                    <a:p>
                      <a:r>
                        <a:rPr lang="en-US" sz="2800" b="1" dirty="0"/>
                        <a:t>19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5153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E47A0F1-08B7-4E46-936B-E6CE51E246BD}"/>
              </a:ext>
            </a:extLst>
          </p:cNvPr>
          <p:cNvSpPr txBox="1"/>
          <p:nvPr/>
        </p:nvSpPr>
        <p:spPr>
          <a:xfrm>
            <a:off x="8767233" y="355601"/>
            <a:ext cx="252306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1" dirty="0"/>
              <a:t>Hash Table </a:t>
            </a:r>
            <a:endParaRPr kumimoji="0" lang="en-IN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033588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85ADA-C583-4211-944B-EE4A81E09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600" y="1811867"/>
            <a:ext cx="7154333" cy="5181600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Hash  value for 77</a:t>
            </a:r>
          </a:p>
          <a:p>
            <a:pPr marL="0" indent="0">
              <a:buNone/>
            </a:pPr>
            <a:r>
              <a:rPr lang="en-US" sz="3200" dirty="0"/>
              <a:t>       h(77) = 77 mod 10 </a:t>
            </a:r>
          </a:p>
          <a:p>
            <a:pPr marL="0" indent="0">
              <a:buNone/>
            </a:pPr>
            <a:r>
              <a:rPr lang="en-IN" sz="3200" dirty="0"/>
              <a:t>                  = 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At 7</a:t>
            </a:r>
            <a:r>
              <a:rPr lang="en-IN" sz="3200" baseline="30000" dirty="0"/>
              <a:t>th</a:t>
            </a:r>
            <a:r>
              <a:rPr lang="en-IN" sz="3200" dirty="0"/>
              <a:t> already 27 is present so collision happens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So </a:t>
            </a:r>
            <a:r>
              <a:rPr lang="en-IN" sz="3200" dirty="0" err="1"/>
              <a:t>i</a:t>
            </a:r>
            <a:r>
              <a:rPr lang="en-IN" sz="3200" dirty="0"/>
              <a:t>=1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h(k,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= [h(k) +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 mod m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h(77,1)= (h(27)+1) mod 10</a:t>
            </a:r>
          </a:p>
          <a:p>
            <a:pPr marL="0" indent="0">
              <a:buNone/>
            </a:pPr>
            <a:r>
              <a:rPr lang="en-IN" sz="3200" dirty="0"/>
              <a:t>                 = (7+1) mod 10 </a:t>
            </a:r>
          </a:p>
          <a:p>
            <a:pPr marL="0" indent="0">
              <a:buNone/>
            </a:pPr>
            <a:r>
              <a:rPr lang="en-IN" sz="3200" dirty="0"/>
              <a:t>              = 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Now insert 77 at index 8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D359ED-77E0-4D91-8173-905ADE458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288450"/>
              </p:ext>
            </p:extLst>
          </p:nvPr>
        </p:nvGraphicFramePr>
        <p:xfrm>
          <a:off x="8644466" y="1329267"/>
          <a:ext cx="2810934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4267">
                  <a:extLst>
                    <a:ext uri="{9D8B030D-6E8A-4147-A177-3AD203B41FA5}">
                      <a16:colId xmlns:a16="http://schemas.microsoft.com/office/drawing/2014/main" val="1798536747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982672461"/>
                    </a:ext>
                  </a:extLst>
                </a:gridCol>
              </a:tblGrid>
              <a:tr h="483447"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703352"/>
                  </a:ext>
                </a:extLst>
              </a:tr>
              <a:tr h="483447"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469053"/>
                  </a:ext>
                </a:extLst>
              </a:tr>
              <a:tr h="483447"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70046"/>
                  </a:ext>
                </a:extLst>
              </a:tr>
              <a:tr h="483447"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038321"/>
                  </a:ext>
                </a:extLst>
              </a:tr>
              <a:tr h="483447"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24304"/>
                  </a:ext>
                </a:extLst>
              </a:tr>
              <a:tr h="483447"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887245"/>
                  </a:ext>
                </a:extLst>
              </a:tr>
              <a:tr h="483447"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033005"/>
                  </a:ext>
                </a:extLst>
              </a:tr>
              <a:tr h="483447">
                <a:tc>
                  <a:txBody>
                    <a:bodyPr/>
                    <a:lstStyle/>
                    <a:p>
                      <a:r>
                        <a:rPr lang="en-US" sz="2800" b="1" dirty="0"/>
                        <a:t>27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019773"/>
                  </a:ext>
                </a:extLst>
              </a:tr>
              <a:tr h="483447">
                <a:tc>
                  <a:txBody>
                    <a:bodyPr/>
                    <a:lstStyle/>
                    <a:p>
                      <a:r>
                        <a:rPr lang="en-US" sz="2800" b="1" dirty="0"/>
                        <a:t>77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586054"/>
                  </a:ext>
                </a:extLst>
              </a:tr>
              <a:tr h="483447">
                <a:tc>
                  <a:txBody>
                    <a:bodyPr/>
                    <a:lstStyle/>
                    <a:p>
                      <a:r>
                        <a:rPr lang="en-US" sz="2800" b="1" dirty="0"/>
                        <a:t>19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5153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C434D3C-DE09-455B-81D1-6144CC4BD631}"/>
              </a:ext>
            </a:extLst>
          </p:cNvPr>
          <p:cNvSpPr txBox="1"/>
          <p:nvPr/>
        </p:nvSpPr>
        <p:spPr>
          <a:xfrm>
            <a:off x="736600" y="905932"/>
            <a:ext cx="3776133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3200" b="1" dirty="0"/>
              <a:t>Step 3 : Insert 77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F9110-1214-4963-93E3-788312729158}"/>
              </a:ext>
            </a:extLst>
          </p:cNvPr>
          <p:cNvSpPr txBox="1"/>
          <p:nvPr/>
        </p:nvSpPr>
        <p:spPr>
          <a:xfrm>
            <a:off x="8771467" y="491067"/>
            <a:ext cx="252306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1" dirty="0"/>
              <a:t>Hash Table </a:t>
            </a:r>
            <a:endParaRPr kumimoji="0" lang="en-IN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68739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7"/>
          <p:cNvSpPr/>
          <p:nvPr/>
        </p:nvSpPr>
        <p:spPr>
          <a:xfrm>
            <a:off x="-1" y="0"/>
            <a:ext cx="1218895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" name="Title 1"/>
          <p:cNvSpPr txBox="1">
            <a:spLocks noGrp="1"/>
          </p:cNvSpPr>
          <p:nvPr>
            <p:ph type="title"/>
          </p:nvPr>
        </p:nvSpPr>
        <p:spPr>
          <a:xfrm>
            <a:off x="186709" y="548640"/>
            <a:ext cx="4206554" cy="5431536"/>
          </a:xfrm>
          <a:prstGeom prst="rect">
            <a:avLst/>
          </a:prstGeom>
          <a:solidFill>
            <a:srgbClr val="E7E6E6"/>
          </a:solidFill>
        </p:spPr>
        <p:txBody>
          <a:bodyPr/>
          <a:lstStyle>
            <a:lvl1pPr>
              <a:defRPr sz="4600"/>
            </a:lvl1pPr>
          </a:lstStyle>
          <a:p>
            <a:r>
              <a:t>ADVANTAGES OF LINEAR PROBING</a:t>
            </a:r>
          </a:p>
        </p:txBody>
      </p:sp>
      <p:grpSp>
        <p:nvGrpSpPr>
          <p:cNvPr id="104" name="sketch line"/>
          <p:cNvGrpSpPr/>
          <p:nvPr/>
        </p:nvGrpSpPr>
        <p:grpSpPr>
          <a:xfrm>
            <a:off x="4760405" y="1027108"/>
            <a:ext cx="50774" cy="4481262"/>
            <a:chOff x="0" y="0"/>
            <a:chExt cx="50773" cy="4481260"/>
          </a:xfrm>
        </p:grpSpPr>
        <p:sp>
          <p:nvSpPr>
            <p:cNvPr id="102" name="Shape"/>
            <p:cNvSpPr/>
            <p:nvPr/>
          </p:nvSpPr>
          <p:spPr>
            <a:xfrm rot="5400000">
              <a:off x="-2216916" y="2217386"/>
              <a:ext cx="4480790" cy="46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12453" extrusionOk="0">
                  <a:moveTo>
                    <a:pt x="0" y="3701"/>
                  </a:moveTo>
                  <a:cubicBezTo>
                    <a:pt x="1376" y="3760"/>
                    <a:pt x="1555" y="8003"/>
                    <a:pt x="2869" y="3701"/>
                  </a:cubicBezTo>
                  <a:cubicBezTo>
                    <a:pt x="4183" y="-602"/>
                    <a:pt x="4768" y="719"/>
                    <a:pt x="5306" y="3701"/>
                  </a:cubicBezTo>
                  <a:cubicBezTo>
                    <a:pt x="5845" y="6682"/>
                    <a:pt x="7588" y="-5955"/>
                    <a:pt x="8824" y="3701"/>
                  </a:cubicBezTo>
                  <a:cubicBezTo>
                    <a:pt x="10059" y="13356"/>
                    <a:pt x="10512" y="4933"/>
                    <a:pt x="11693" y="3701"/>
                  </a:cubicBezTo>
                  <a:cubicBezTo>
                    <a:pt x="12874" y="2469"/>
                    <a:pt x="13409" y="9781"/>
                    <a:pt x="14562" y="3701"/>
                  </a:cubicBezTo>
                  <a:cubicBezTo>
                    <a:pt x="15715" y="-2380"/>
                    <a:pt x="16662" y="3280"/>
                    <a:pt x="18079" y="3701"/>
                  </a:cubicBezTo>
                  <a:cubicBezTo>
                    <a:pt x="19495" y="4121"/>
                    <a:pt x="20739" y="8220"/>
                    <a:pt x="21596" y="3701"/>
                  </a:cubicBezTo>
                  <a:cubicBezTo>
                    <a:pt x="21592" y="5140"/>
                    <a:pt x="21600" y="7426"/>
                    <a:pt x="21596" y="8551"/>
                  </a:cubicBezTo>
                  <a:cubicBezTo>
                    <a:pt x="20628" y="1884"/>
                    <a:pt x="20247" y="14724"/>
                    <a:pt x="18943" y="8551"/>
                  </a:cubicBezTo>
                  <a:cubicBezTo>
                    <a:pt x="17638" y="2377"/>
                    <a:pt x="16658" y="9613"/>
                    <a:pt x="15858" y="8551"/>
                  </a:cubicBezTo>
                  <a:cubicBezTo>
                    <a:pt x="15057" y="7488"/>
                    <a:pt x="13893" y="12404"/>
                    <a:pt x="12773" y="8551"/>
                  </a:cubicBezTo>
                  <a:cubicBezTo>
                    <a:pt x="11652" y="4697"/>
                    <a:pt x="10789" y="5646"/>
                    <a:pt x="9903" y="8551"/>
                  </a:cubicBezTo>
                  <a:cubicBezTo>
                    <a:pt x="9018" y="11455"/>
                    <a:pt x="7550" y="15645"/>
                    <a:pt x="6386" y="8551"/>
                  </a:cubicBezTo>
                  <a:cubicBezTo>
                    <a:pt x="5223" y="1456"/>
                    <a:pt x="3795" y="6603"/>
                    <a:pt x="2869" y="8551"/>
                  </a:cubicBezTo>
                  <a:cubicBezTo>
                    <a:pt x="1943" y="10498"/>
                    <a:pt x="818" y="6485"/>
                    <a:pt x="0" y="8551"/>
                  </a:cubicBezTo>
                  <a:cubicBezTo>
                    <a:pt x="3" y="7325"/>
                    <a:pt x="3" y="5206"/>
                    <a:pt x="0" y="3701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Shape"/>
            <p:cNvSpPr/>
            <p:nvPr/>
          </p:nvSpPr>
          <p:spPr>
            <a:xfrm rot="5400000">
              <a:off x="-2214379" y="2216051"/>
              <a:ext cx="4481203" cy="4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15409" extrusionOk="0">
                  <a:moveTo>
                    <a:pt x="2" y="5578"/>
                  </a:moveTo>
                  <a:cubicBezTo>
                    <a:pt x="1293" y="8318"/>
                    <a:pt x="1612" y="6403"/>
                    <a:pt x="2871" y="5578"/>
                  </a:cubicBezTo>
                  <a:cubicBezTo>
                    <a:pt x="4130" y="4753"/>
                    <a:pt x="4165" y="1387"/>
                    <a:pt x="5308" y="5578"/>
                  </a:cubicBezTo>
                  <a:cubicBezTo>
                    <a:pt x="6451" y="9768"/>
                    <a:pt x="6902" y="-2539"/>
                    <a:pt x="7961" y="5578"/>
                  </a:cubicBezTo>
                  <a:cubicBezTo>
                    <a:pt x="9021" y="13694"/>
                    <a:pt x="10476" y="13055"/>
                    <a:pt x="11262" y="5578"/>
                  </a:cubicBezTo>
                  <a:cubicBezTo>
                    <a:pt x="12049" y="-1900"/>
                    <a:pt x="13115" y="14411"/>
                    <a:pt x="14131" y="5578"/>
                  </a:cubicBezTo>
                  <a:cubicBezTo>
                    <a:pt x="15148" y="-3256"/>
                    <a:pt x="16021" y="14058"/>
                    <a:pt x="16785" y="5578"/>
                  </a:cubicBezTo>
                  <a:cubicBezTo>
                    <a:pt x="17548" y="-2903"/>
                    <a:pt x="19339" y="-736"/>
                    <a:pt x="21597" y="5578"/>
                  </a:cubicBezTo>
                  <a:cubicBezTo>
                    <a:pt x="21599" y="7909"/>
                    <a:pt x="21597" y="8974"/>
                    <a:pt x="21597" y="11317"/>
                  </a:cubicBezTo>
                  <a:cubicBezTo>
                    <a:pt x="20795" y="10261"/>
                    <a:pt x="19418" y="17074"/>
                    <a:pt x="18512" y="11317"/>
                  </a:cubicBezTo>
                  <a:cubicBezTo>
                    <a:pt x="17606" y="5560"/>
                    <a:pt x="17101" y="6471"/>
                    <a:pt x="15859" y="11317"/>
                  </a:cubicBezTo>
                  <a:cubicBezTo>
                    <a:pt x="14617" y="16162"/>
                    <a:pt x="13643" y="8314"/>
                    <a:pt x="12342" y="11317"/>
                  </a:cubicBezTo>
                  <a:cubicBezTo>
                    <a:pt x="11041" y="14320"/>
                    <a:pt x="10352" y="7689"/>
                    <a:pt x="9473" y="11317"/>
                  </a:cubicBezTo>
                  <a:cubicBezTo>
                    <a:pt x="8594" y="14945"/>
                    <a:pt x="8146" y="18344"/>
                    <a:pt x="7036" y="11317"/>
                  </a:cubicBezTo>
                  <a:cubicBezTo>
                    <a:pt x="5925" y="4290"/>
                    <a:pt x="4415" y="17033"/>
                    <a:pt x="3735" y="11317"/>
                  </a:cubicBezTo>
                  <a:cubicBezTo>
                    <a:pt x="3056" y="5601"/>
                    <a:pt x="1744" y="2092"/>
                    <a:pt x="2" y="11317"/>
                  </a:cubicBezTo>
                  <a:cubicBezTo>
                    <a:pt x="-1" y="9722"/>
                    <a:pt x="-1" y="7564"/>
                    <a:pt x="2" y="5578"/>
                  </a:cubicBezTo>
                  <a:close/>
                </a:path>
              </a:pathLst>
            </a:custGeom>
            <a:noFill/>
            <a:ln w="41275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05" name="Picture Placeholder 2"/>
          <p:cNvSpPr txBox="1">
            <a:spLocks noGrp="1"/>
          </p:cNvSpPr>
          <p:nvPr>
            <p:ph type="body" idx="1"/>
          </p:nvPr>
        </p:nvSpPr>
        <p:spPr>
          <a:xfrm>
            <a:off x="5272956" y="552090"/>
            <a:ext cx="6790950" cy="5441307"/>
          </a:xfrm>
          <a:prstGeom prst="rect">
            <a:avLst/>
          </a:prstGeom>
          <a:solidFill>
            <a:srgbClr val="AFABAB"/>
          </a:solidFill>
        </p:spPr>
        <p:txBody>
          <a:bodyPr anchor="ctr"/>
          <a:lstStyle/>
          <a:p>
            <a:r>
              <a:t>Linear probing requires very less memory</a:t>
            </a:r>
          </a:p>
          <a:p>
            <a:r>
              <a:t>It has best cache performance but suffers from clustering.</a:t>
            </a:r>
          </a:p>
          <a:p>
            <a:r>
              <a:t>It has very good average performance when the table is not very full.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7"/>
          <p:cNvSpPr/>
          <p:nvPr/>
        </p:nvSpPr>
        <p:spPr>
          <a:xfrm>
            <a:off x="-1" y="0"/>
            <a:ext cx="1218895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Title 1"/>
          <p:cNvSpPr txBox="1">
            <a:spLocks noGrp="1"/>
          </p:cNvSpPr>
          <p:nvPr>
            <p:ph type="title"/>
          </p:nvPr>
        </p:nvSpPr>
        <p:spPr>
          <a:xfrm>
            <a:off x="186709" y="548640"/>
            <a:ext cx="4206554" cy="5431536"/>
          </a:xfrm>
          <a:prstGeom prst="rect">
            <a:avLst/>
          </a:prstGeom>
          <a:solidFill>
            <a:srgbClr val="E7E6E6"/>
          </a:solidFill>
        </p:spPr>
        <p:txBody>
          <a:bodyPr/>
          <a:lstStyle>
            <a:lvl1pPr>
              <a:defRPr sz="4600"/>
            </a:lvl1pPr>
          </a:lstStyle>
          <a:p>
            <a:r>
              <a:rPr dirty="0"/>
              <a:t>DISADVANTAGES OF </a:t>
            </a:r>
            <a:r>
              <a:rPr lang="en-US" dirty="0"/>
              <a:t> LINEAR</a:t>
            </a:r>
            <a:r>
              <a:rPr dirty="0"/>
              <a:t> PROBING</a:t>
            </a:r>
          </a:p>
        </p:txBody>
      </p:sp>
      <p:grpSp>
        <p:nvGrpSpPr>
          <p:cNvPr id="111" name="sketch line"/>
          <p:cNvGrpSpPr/>
          <p:nvPr/>
        </p:nvGrpSpPr>
        <p:grpSpPr>
          <a:xfrm>
            <a:off x="4760405" y="1027108"/>
            <a:ext cx="50774" cy="4481262"/>
            <a:chOff x="0" y="0"/>
            <a:chExt cx="50773" cy="4481260"/>
          </a:xfrm>
        </p:grpSpPr>
        <p:sp>
          <p:nvSpPr>
            <p:cNvPr id="109" name="Shape"/>
            <p:cNvSpPr/>
            <p:nvPr/>
          </p:nvSpPr>
          <p:spPr>
            <a:xfrm rot="5400000">
              <a:off x="-2216917" y="2217386"/>
              <a:ext cx="4480791" cy="46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12453" extrusionOk="0">
                  <a:moveTo>
                    <a:pt x="0" y="3701"/>
                  </a:moveTo>
                  <a:cubicBezTo>
                    <a:pt x="1376" y="3760"/>
                    <a:pt x="1555" y="8003"/>
                    <a:pt x="2869" y="3701"/>
                  </a:cubicBezTo>
                  <a:cubicBezTo>
                    <a:pt x="4183" y="-602"/>
                    <a:pt x="4768" y="719"/>
                    <a:pt x="5306" y="3701"/>
                  </a:cubicBezTo>
                  <a:cubicBezTo>
                    <a:pt x="5845" y="6682"/>
                    <a:pt x="7588" y="-5955"/>
                    <a:pt x="8824" y="3701"/>
                  </a:cubicBezTo>
                  <a:cubicBezTo>
                    <a:pt x="10059" y="13356"/>
                    <a:pt x="10512" y="4933"/>
                    <a:pt x="11693" y="3701"/>
                  </a:cubicBezTo>
                  <a:cubicBezTo>
                    <a:pt x="12874" y="2469"/>
                    <a:pt x="13409" y="9781"/>
                    <a:pt x="14562" y="3701"/>
                  </a:cubicBezTo>
                  <a:cubicBezTo>
                    <a:pt x="15715" y="-2380"/>
                    <a:pt x="16662" y="3280"/>
                    <a:pt x="18079" y="3701"/>
                  </a:cubicBezTo>
                  <a:cubicBezTo>
                    <a:pt x="19495" y="4121"/>
                    <a:pt x="20739" y="8220"/>
                    <a:pt x="21596" y="3701"/>
                  </a:cubicBezTo>
                  <a:cubicBezTo>
                    <a:pt x="21592" y="5140"/>
                    <a:pt x="21600" y="7426"/>
                    <a:pt x="21596" y="8551"/>
                  </a:cubicBezTo>
                  <a:cubicBezTo>
                    <a:pt x="20628" y="1884"/>
                    <a:pt x="20247" y="14724"/>
                    <a:pt x="18943" y="8551"/>
                  </a:cubicBezTo>
                  <a:cubicBezTo>
                    <a:pt x="17638" y="2377"/>
                    <a:pt x="16658" y="9613"/>
                    <a:pt x="15858" y="8551"/>
                  </a:cubicBezTo>
                  <a:cubicBezTo>
                    <a:pt x="15057" y="7488"/>
                    <a:pt x="13893" y="12404"/>
                    <a:pt x="12773" y="8551"/>
                  </a:cubicBezTo>
                  <a:cubicBezTo>
                    <a:pt x="11652" y="4697"/>
                    <a:pt x="10789" y="5646"/>
                    <a:pt x="9903" y="8551"/>
                  </a:cubicBezTo>
                  <a:cubicBezTo>
                    <a:pt x="9018" y="11455"/>
                    <a:pt x="7550" y="15645"/>
                    <a:pt x="6386" y="8551"/>
                  </a:cubicBezTo>
                  <a:cubicBezTo>
                    <a:pt x="5223" y="1456"/>
                    <a:pt x="3795" y="6603"/>
                    <a:pt x="2869" y="8551"/>
                  </a:cubicBezTo>
                  <a:cubicBezTo>
                    <a:pt x="1943" y="10498"/>
                    <a:pt x="818" y="6485"/>
                    <a:pt x="0" y="8551"/>
                  </a:cubicBezTo>
                  <a:cubicBezTo>
                    <a:pt x="3" y="7325"/>
                    <a:pt x="3" y="5206"/>
                    <a:pt x="0" y="3701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0" name="Shape"/>
            <p:cNvSpPr/>
            <p:nvPr/>
          </p:nvSpPr>
          <p:spPr>
            <a:xfrm rot="5400000">
              <a:off x="-2214379" y="2216051"/>
              <a:ext cx="4481203" cy="4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15409" extrusionOk="0">
                  <a:moveTo>
                    <a:pt x="2" y="5578"/>
                  </a:moveTo>
                  <a:cubicBezTo>
                    <a:pt x="1293" y="8318"/>
                    <a:pt x="1612" y="6403"/>
                    <a:pt x="2871" y="5578"/>
                  </a:cubicBezTo>
                  <a:cubicBezTo>
                    <a:pt x="4130" y="4753"/>
                    <a:pt x="4165" y="1387"/>
                    <a:pt x="5308" y="5578"/>
                  </a:cubicBezTo>
                  <a:cubicBezTo>
                    <a:pt x="6451" y="9768"/>
                    <a:pt x="6902" y="-2539"/>
                    <a:pt x="7961" y="5578"/>
                  </a:cubicBezTo>
                  <a:cubicBezTo>
                    <a:pt x="9021" y="13694"/>
                    <a:pt x="10476" y="13055"/>
                    <a:pt x="11262" y="5578"/>
                  </a:cubicBezTo>
                  <a:cubicBezTo>
                    <a:pt x="12049" y="-1900"/>
                    <a:pt x="13115" y="14411"/>
                    <a:pt x="14131" y="5578"/>
                  </a:cubicBezTo>
                  <a:cubicBezTo>
                    <a:pt x="15148" y="-3256"/>
                    <a:pt x="16021" y="14058"/>
                    <a:pt x="16785" y="5578"/>
                  </a:cubicBezTo>
                  <a:cubicBezTo>
                    <a:pt x="17548" y="-2903"/>
                    <a:pt x="19339" y="-736"/>
                    <a:pt x="21597" y="5578"/>
                  </a:cubicBezTo>
                  <a:cubicBezTo>
                    <a:pt x="21599" y="7909"/>
                    <a:pt x="21597" y="8974"/>
                    <a:pt x="21597" y="11317"/>
                  </a:cubicBezTo>
                  <a:cubicBezTo>
                    <a:pt x="20795" y="10261"/>
                    <a:pt x="19418" y="17074"/>
                    <a:pt x="18512" y="11317"/>
                  </a:cubicBezTo>
                  <a:cubicBezTo>
                    <a:pt x="17606" y="5560"/>
                    <a:pt x="17101" y="6471"/>
                    <a:pt x="15859" y="11317"/>
                  </a:cubicBezTo>
                  <a:cubicBezTo>
                    <a:pt x="14617" y="16162"/>
                    <a:pt x="13643" y="8314"/>
                    <a:pt x="12342" y="11317"/>
                  </a:cubicBezTo>
                  <a:cubicBezTo>
                    <a:pt x="11041" y="14320"/>
                    <a:pt x="10352" y="7689"/>
                    <a:pt x="9473" y="11317"/>
                  </a:cubicBezTo>
                  <a:cubicBezTo>
                    <a:pt x="8594" y="14945"/>
                    <a:pt x="8146" y="18344"/>
                    <a:pt x="7036" y="11317"/>
                  </a:cubicBezTo>
                  <a:cubicBezTo>
                    <a:pt x="5925" y="4290"/>
                    <a:pt x="4415" y="17033"/>
                    <a:pt x="3735" y="11317"/>
                  </a:cubicBezTo>
                  <a:cubicBezTo>
                    <a:pt x="3056" y="5601"/>
                    <a:pt x="1744" y="2092"/>
                    <a:pt x="2" y="11317"/>
                  </a:cubicBezTo>
                  <a:cubicBezTo>
                    <a:pt x="-1" y="9722"/>
                    <a:pt x="-1" y="7564"/>
                    <a:pt x="2" y="5578"/>
                  </a:cubicBezTo>
                  <a:close/>
                </a:path>
              </a:pathLst>
            </a:custGeom>
            <a:noFill/>
            <a:ln w="41275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2" name="Picture Placeholder 2"/>
          <p:cNvSpPr txBox="1">
            <a:spLocks noGrp="1"/>
          </p:cNvSpPr>
          <p:nvPr>
            <p:ph type="body" idx="1"/>
          </p:nvPr>
        </p:nvSpPr>
        <p:spPr>
          <a:xfrm>
            <a:off x="5272956" y="552090"/>
            <a:ext cx="6790950" cy="5441307"/>
          </a:xfrm>
          <a:prstGeom prst="rect">
            <a:avLst/>
          </a:prstGeom>
          <a:solidFill>
            <a:srgbClr val="AFABAB"/>
          </a:solidFill>
        </p:spPr>
        <p:txBody>
          <a:bodyPr anchor="ctr"/>
          <a:lstStyle/>
          <a:p>
            <a:pPr marL="513644" indent="-513644" defTabSz="355600">
              <a:lnSpc>
                <a:spcPct val="100000"/>
              </a:lnSpc>
              <a:spcBef>
                <a:spcPts val="0"/>
              </a:spcBef>
              <a:buFont typeface="Menlo Regular"/>
            </a:pPr>
            <a:r>
              <a:rPr dirty="0"/>
              <a:t>Linear probing causes a scenario called "primary clustering" in which there are large blocks of occupied cells within the hash table.</a:t>
            </a:r>
          </a:p>
          <a:p>
            <a:pPr marL="513644" indent="-513644" defTabSz="355600">
              <a:lnSpc>
                <a:spcPct val="100000"/>
              </a:lnSpc>
              <a:spcBef>
                <a:spcPts val="0"/>
              </a:spcBef>
              <a:buFont typeface="Menlo Regular"/>
            </a:pPr>
            <a:r>
              <a:rPr dirty="0"/>
              <a:t>The values in linear probing tend to cluster which makes the probe sequence longer and lengthier.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7"/>
          <p:cNvSpPr/>
          <p:nvPr/>
        </p:nvSpPr>
        <p:spPr>
          <a:xfrm>
            <a:off x="-1" y="0"/>
            <a:ext cx="1218895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Title 1"/>
          <p:cNvSpPr txBox="1">
            <a:spLocks noGrp="1"/>
          </p:cNvSpPr>
          <p:nvPr>
            <p:ph type="title"/>
          </p:nvPr>
        </p:nvSpPr>
        <p:spPr>
          <a:xfrm>
            <a:off x="186709" y="548640"/>
            <a:ext cx="4206554" cy="5431536"/>
          </a:xfrm>
          <a:prstGeom prst="rect">
            <a:avLst/>
          </a:prstGeom>
          <a:solidFill>
            <a:srgbClr val="E7E6E6"/>
          </a:solidFill>
        </p:spPr>
        <p:txBody>
          <a:bodyPr/>
          <a:lstStyle>
            <a:lvl1pPr>
              <a:defRPr sz="4600"/>
            </a:lvl1pPr>
          </a:lstStyle>
          <a:p>
            <a:r>
              <a:rPr lang="en-US" dirty="0"/>
              <a:t>Quadratic Probing</a:t>
            </a:r>
            <a:endParaRPr dirty="0"/>
          </a:p>
        </p:txBody>
      </p:sp>
      <p:grpSp>
        <p:nvGrpSpPr>
          <p:cNvPr id="111" name="sketch line"/>
          <p:cNvGrpSpPr/>
          <p:nvPr/>
        </p:nvGrpSpPr>
        <p:grpSpPr>
          <a:xfrm>
            <a:off x="4760405" y="1027108"/>
            <a:ext cx="50774" cy="4481262"/>
            <a:chOff x="0" y="0"/>
            <a:chExt cx="50773" cy="4481260"/>
          </a:xfrm>
        </p:grpSpPr>
        <p:sp>
          <p:nvSpPr>
            <p:cNvPr id="109" name="Shape"/>
            <p:cNvSpPr/>
            <p:nvPr/>
          </p:nvSpPr>
          <p:spPr>
            <a:xfrm rot="5400000">
              <a:off x="-2216917" y="2217386"/>
              <a:ext cx="4480791" cy="46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12453" extrusionOk="0">
                  <a:moveTo>
                    <a:pt x="0" y="3701"/>
                  </a:moveTo>
                  <a:cubicBezTo>
                    <a:pt x="1376" y="3760"/>
                    <a:pt x="1555" y="8003"/>
                    <a:pt x="2869" y="3701"/>
                  </a:cubicBezTo>
                  <a:cubicBezTo>
                    <a:pt x="4183" y="-602"/>
                    <a:pt x="4768" y="719"/>
                    <a:pt x="5306" y="3701"/>
                  </a:cubicBezTo>
                  <a:cubicBezTo>
                    <a:pt x="5845" y="6682"/>
                    <a:pt x="7588" y="-5955"/>
                    <a:pt x="8824" y="3701"/>
                  </a:cubicBezTo>
                  <a:cubicBezTo>
                    <a:pt x="10059" y="13356"/>
                    <a:pt x="10512" y="4933"/>
                    <a:pt x="11693" y="3701"/>
                  </a:cubicBezTo>
                  <a:cubicBezTo>
                    <a:pt x="12874" y="2469"/>
                    <a:pt x="13409" y="9781"/>
                    <a:pt x="14562" y="3701"/>
                  </a:cubicBezTo>
                  <a:cubicBezTo>
                    <a:pt x="15715" y="-2380"/>
                    <a:pt x="16662" y="3280"/>
                    <a:pt x="18079" y="3701"/>
                  </a:cubicBezTo>
                  <a:cubicBezTo>
                    <a:pt x="19495" y="4121"/>
                    <a:pt x="20739" y="8220"/>
                    <a:pt x="21596" y="3701"/>
                  </a:cubicBezTo>
                  <a:cubicBezTo>
                    <a:pt x="21592" y="5140"/>
                    <a:pt x="21600" y="7426"/>
                    <a:pt x="21596" y="8551"/>
                  </a:cubicBezTo>
                  <a:cubicBezTo>
                    <a:pt x="20628" y="1884"/>
                    <a:pt x="20247" y="14724"/>
                    <a:pt x="18943" y="8551"/>
                  </a:cubicBezTo>
                  <a:cubicBezTo>
                    <a:pt x="17638" y="2377"/>
                    <a:pt x="16658" y="9613"/>
                    <a:pt x="15858" y="8551"/>
                  </a:cubicBezTo>
                  <a:cubicBezTo>
                    <a:pt x="15057" y="7488"/>
                    <a:pt x="13893" y="12404"/>
                    <a:pt x="12773" y="8551"/>
                  </a:cubicBezTo>
                  <a:cubicBezTo>
                    <a:pt x="11652" y="4697"/>
                    <a:pt x="10789" y="5646"/>
                    <a:pt x="9903" y="8551"/>
                  </a:cubicBezTo>
                  <a:cubicBezTo>
                    <a:pt x="9018" y="11455"/>
                    <a:pt x="7550" y="15645"/>
                    <a:pt x="6386" y="8551"/>
                  </a:cubicBezTo>
                  <a:cubicBezTo>
                    <a:pt x="5223" y="1456"/>
                    <a:pt x="3795" y="6603"/>
                    <a:pt x="2869" y="8551"/>
                  </a:cubicBezTo>
                  <a:cubicBezTo>
                    <a:pt x="1943" y="10498"/>
                    <a:pt x="818" y="6485"/>
                    <a:pt x="0" y="8551"/>
                  </a:cubicBezTo>
                  <a:cubicBezTo>
                    <a:pt x="3" y="7325"/>
                    <a:pt x="3" y="5206"/>
                    <a:pt x="0" y="3701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0" name="Shape"/>
            <p:cNvSpPr/>
            <p:nvPr/>
          </p:nvSpPr>
          <p:spPr>
            <a:xfrm rot="5400000">
              <a:off x="-2214379" y="2216051"/>
              <a:ext cx="4481203" cy="4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15409" extrusionOk="0">
                  <a:moveTo>
                    <a:pt x="2" y="5578"/>
                  </a:moveTo>
                  <a:cubicBezTo>
                    <a:pt x="1293" y="8318"/>
                    <a:pt x="1612" y="6403"/>
                    <a:pt x="2871" y="5578"/>
                  </a:cubicBezTo>
                  <a:cubicBezTo>
                    <a:pt x="4130" y="4753"/>
                    <a:pt x="4165" y="1387"/>
                    <a:pt x="5308" y="5578"/>
                  </a:cubicBezTo>
                  <a:cubicBezTo>
                    <a:pt x="6451" y="9768"/>
                    <a:pt x="6902" y="-2539"/>
                    <a:pt x="7961" y="5578"/>
                  </a:cubicBezTo>
                  <a:cubicBezTo>
                    <a:pt x="9021" y="13694"/>
                    <a:pt x="10476" y="13055"/>
                    <a:pt x="11262" y="5578"/>
                  </a:cubicBezTo>
                  <a:cubicBezTo>
                    <a:pt x="12049" y="-1900"/>
                    <a:pt x="13115" y="14411"/>
                    <a:pt x="14131" y="5578"/>
                  </a:cubicBezTo>
                  <a:cubicBezTo>
                    <a:pt x="15148" y="-3256"/>
                    <a:pt x="16021" y="14058"/>
                    <a:pt x="16785" y="5578"/>
                  </a:cubicBezTo>
                  <a:cubicBezTo>
                    <a:pt x="17548" y="-2903"/>
                    <a:pt x="19339" y="-736"/>
                    <a:pt x="21597" y="5578"/>
                  </a:cubicBezTo>
                  <a:cubicBezTo>
                    <a:pt x="21599" y="7909"/>
                    <a:pt x="21597" y="8974"/>
                    <a:pt x="21597" y="11317"/>
                  </a:cubicBezTo>
                  <a:cubicBezTo>
                    <a:pt x="20795" y="10261"/>
                    <a:pt x="19418" y="17074"/>
                    <a:pt x="18512" y="11317"/>
                  </a:cubicBezTo>
                  <a:cubicBezTo>
                    <a:pt x="17606" y="5560"/>
                    <a:pt x="17101" y="6471"/>
                    <a:pt x="15859" y="11317"/>
                  </a:cubicBezTo>
                  <a:cubicBezTo>
                    <a:pt x="14617" y="16162"/>
                    <a:pt x="13643" y="8314"/>
                    <a:pt x="12342" y="11317"/>
                  </a:cubicBezTo>
                  <a:cubicBezTo>
                    <a:pt x="11041" y="14320"/>
                    <a:pt x="10352" y="7689"/>
                    <a:pt x="9473" y="11317"/>
                  </a:cubicBezTo>
                  <a:cubicBezTo>
                    <a:pt x="8594" y="14945"/>
                    <a:pt x="8146" y="18344"/>
                    <a:pt x="7036" y="11317"/>
                  </a:cubicBezTo>
                  <a:cubicBezTo>
                    <a:pt x="5925" y="4290"/>
                    <a:pt x="4415" y="17033"/>
                    <a:pt x="3735" y="11317"/>
                  </a:cubicBezTo>
                  <a:cubicBezTo>
                    <a:pt x="3056" y="5601"/>
                    <a:pt x="1744" y="2092"/>
                    <a:pt x="2" y="11317"/>
                  </a:cubicBezTo>
                  <a:cubicBezTo>
                    <a:pt x="-1" y="9722"/>
                    <a:pt x="-1" y="7564"/>
                    <a:pt x="2" y="5578"/>
                  </a:cubicBezTo>
                  <a:close/>
                </a:path>
              </a:pathLst>
            </a:custGeom>
            <a:noFill/>
            <a:ln w="41275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2" name="Picture Placeholder 2"/>
          <p:cNvSpPr txBox="1">
            <a:spLocks noGrp="1"/>
          </p:cNvSpPr>
          <p:nvPr>
            <p:ph type="body" idx="1"/>
          </p:nvPr>
        </p:nvSpPr>
        <p:spPr>
          <a:xfrm>
            <a:off x="5272956" y="552090"/>
            <a:ext cx="6790950" cy="5441307"/>
          </a:xfrm>
          <a:prstGeom prst="rect">
            <a:avLst/>
          </a:prstGeom>
          <a:solidFill>
            <a:srgbClr val="AFABAB"/>
          </a:solidFill>
        </p:spPr>
        <p:txBody>
          <a:bodyPr anchor="ctr"/>
          <a:lstStyle/>
          <a:p>
            <a:r>
              <a:rPr lang="en-US" sz="2800" dirty="0"/>
              <a:t>Quadratic probing is an open addressing in computer programming for resolving hash collisions in hash tables.</a:t>
            </a:r>
          </a:p>
          <a:p>
            <a:r>
              <a:rPr lang="en-US" sz="2800" dirty="0"/>
              <a:t>Quadratic probing operates by taking the original hash index and adding succession values of an arbitrary quadratic polynomial until an open slot is found.</a:t>
            </a:r>
          </a:p>
          <a:p>
            <a:r>
              <a:rPr lang="en-US" dirty="0">
                <a:latin typeface="Shonar Bangla" panose="020B0502040204020203" pitchFamily="34" charset="0"/>
                <a:cs typeface="Shonar Bangla" panose="020B0502040204020203" pitchFamily="34" charset="0"/>
              </a:rPr>
              <a:t>f(</a:t>
            </a:r>
            <a:r>
              <a:rPr lang="en-US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i</a:t>
            </a:r>
            <a:r>
              <a:rPr lang="en-US" dirty="0">
                <a:latin typeface="Shonar Bangla" panose="020B0502040204020203" pitchFamily="34" charset="0"/>
                <a:cs typeface="Shonar Bangla" panose="020B0502040204020203" pitchFamily="34" charset="0"/>
              </a:rPr>
              <a:t>)=</a:t>
            </a:r>
            <a:r>
              <a:rPr lang="en-US" dirty="0"/>
              <a:t> </a:t>
            </a:r>
            <a:r>
              <a:rPr lang="en-US" dirty="0">
                <a:latin typeface="Shonar Bangla" panose="020B0502040204020203" pitchFamily="34" charset="0"/>
                <a:cs typeface="Shonar Bangla" panose="020B0502040204020203" pitchFamily="34" charset="0"/>
              </a:rPr>
              <a:t>i</a:t>
            </a:r>
            <a:r>
              <a:rPr lang="en-US" baseline="30000" dirty="0">
                <a:latin typeface="Shonar Bangla" panose="020B0502040204020203" pitchFamily="34" charset="0"/>
                <a:cs typeface="Shonar Bangla" panose="020B0502040204020203" pitchFamily="34" charset="0"/>
              </a:rPr>
              <a:t>2 </a:t>
            </a:r>
            <a:r>
              <a:rPr lang="en-US" dirty="0">
                <a:latin typeface="Shonar Bangla" panose="020B0502040204020203" pitchFamily="34" charset="0"/>
                <a:cs typeface="Shonar Bangla" panose="020B0502040204020203" pitchFamily="34" charset="0"/>
              </a:rPr>
              <a:t> , where f is a quadratic function of </a:t>
            </a:r>
            <a:r>
              <a:rPr lang="en-US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i</a:t>
            </a:r>
            <a:r>
              <a:rPr lang="en-US" dirty="0">
                <a:latin typeface="Shonar Bangla" panose="020B0502040204020203" pitchFamily="34" charset="0"/>
                <a:cs typeface="Shonar Bangla" panose="020B0502040204020203" pitchFamily="34" charset="0"/>
              </a:rPr>
              <a:t>.</a:t>
            </a:r>
          </a:p>
          <a:p>
            <a:r>
              <a:rPr lang="en-US" sz="3200" dirty="0">
                <a:latin typeface="Shonar Bangla" panose="020B0502040204020203" pitchFamily="34" charset="0"/>
                <a:cs typeface="Shonar Bangla" panose="020B0502040204020203" pitchFamily="34" charset="0"/>
              </a:rPr>
              <a:t>H</a:t>
            </a:r>
            <a:r>
              <a:rPr lang="en-US" sz="2400" dirty="0">
                <a:latin typeface="Shonar Bangla" panose="020B0502040204020203" pitchFamily="34" charset="0"/>
                <a:cs typeface="Shonar Bangla" panose="020B0502040204020203" pitchFamily="34" charset="0"/>
              </a:rPr>
              <a:t>i</a:t>
            </a:r>
            <a:r>
              <a:rPr lang="en-US" sz="3200" dirty="0">
                <a:latin typeface="Shonar Bangla" panose="020B0502040204020203" pitchFamily="34" charset="0"/>
                <a:cs typeface="Shonar Bangla" panose="020B0502040204020203" pitchFamily="34" charset="0"/>
              </a:rPr>
              <a:t>(x)=(Hash(x) + f(</a:t>
            </a:r>
            <a:r>
              <a:rPr lang="en-US" sz="32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i</a:t>
            </a:r>
            <a:r>
              <a:rPr lang="en-US" sz="3200" dirty="0">
                <a:latin typeface="Shonar Bangla" panose="020B0502040204020203" pitchFamily="34" charset="0"/>
                <a:cs typeface="Shonar Bangla" panose="020B0502040204020203" pitchFamily="34" charset="0"/>
              </a:rPr>
              <a:t>)) mod </a:t>
            </a:r>
            <a:r>
              <a:rPr lang="en-US" sz="3200" dirty="0" err="1">
                <a:latin typeface="Shonar Bangla" panose="020B0502040204020203" pitchFamily="34" charset="0"/>
                <a:cs typeface="Shonar Bangla" panose="020B0502040204020203" pitchFamily="34" charset="0"/>
              </a:rPr>
              <a:t>hSize</a:t>
            </a:r>
            <a:endParaRPr lang="en-US" sz="3200" dirty="0">
              <a:latin typeface="Shonar Bangla" panose="020B0502040204020203" pitchFamily="34" charset="0"/>
              <a:cs typeface="Shonar Bangla" panose="020B0502040204020203" pitchFamily="34" charset="0"/>
            </a:endParaRPr>
          </a:p>
          <a:p>
            <a:endParaRPr lang="en-US" dirty="0"/>
          </a:p>
          <a:p>
            <a:endParaRPr lang="en-US" sz="2800" dirty="0"/>
          </a:p>
          <a:p>
            <a:pPr marL="513644" indent="-513644" defTabSz="355600">
              <a:lnSpc>
                <a:spcPct val="100000"/>
              </a:lnSpc>
              <a:spcBef>
                <a:spcPts val="0"/>
              </a:spcBef>
              <a:buFont typeface="Menlo Regula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415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7"/>
          <p:cNvSpPr/>
          <p:nvPr/>
        </p:nvSpPr>
        <p:spPr>
          <a:xfrm>
            <a:off x="0" y="0"/>
            <a:ext cx="1218895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Title 1"/>
          <p:cNvSpPr txBox="1">
            <a:spLocks noGrp="1"/>
          </p:cNvSpPr>
          <p:nvPr>
            <p:ph type="title"/>
          </p:nvPr>
        </p:nvSpPr>
        <p:spPr>
          <a:xfrm>
            <a:off x="186709" y="548640"/>
            <a:ext cx="4206554" cy="5431536"/>
          </a:xfrm>
          <a:prstGeom prst="rect">
            <a:avLst/>
          </a:prstGeom>
          <a:solidFill>
            <a:srgbClr val="E7E6E6"/>
          </a:solidFill>
        </p:spPr>
        <p:txBody>
          <a:bodyPr/>
          <a:lstStyle>
            <a:lvl1pPr>
              <a:defRPr sz="4600"/>
            </a:lvl1pPr>
          </a:lstStyle>
          <a:p>
            <a:r>
              <a:rPr lang="en-US" dirty="0"/>
              <a:t>Example Of Quadratic Probing </a:t>
            </a:r>
            <a:endParaRPr dirty="0"/>
          </a:p>
        </p:txBody>
      </p:sp>
      <p:grpSp>
        <p:nvGrpSpPr>
          <p:cNvPr id="111" name="sketch line"/>
          <p:cNvGrpSpPr/>
          <p:nvPr/>
        </p:nvGrpSpPr>
        <p:grpSpPr>
          <a:xfrm>
            <a:off x="4760405" y="1027108"/>
            <a:ext cx="50774" cy="4481262"/>
            <a:chOff x="0" y="0"/>
            <a:chExt cx="50773" cy="4481260"/>
          </a:xfrm>
        </p:grpSpPr>
        <p:sp>
          <p:nvSpPr>
            <p:cNvPr id="109" name="Shape"/>
            <p:cNvSpPr/>
            <p:nvPr/>
          </p:nvSpPr>
          <p:spPr>
            <a:xfrm rot="5400000">
              <a:off x="-2216917" y="2217386"/>
              <a:ext cx="4480791" cy="46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12453" extrusionOk="0">
                  <a:moveTo>
                    <a:pt x="0" y="3701"/>
                  </a:moveTo>
                  <a:cubicBezTo>
                    <a:pt x="1376" y="3760"/>
                    <a:pt x="1555" y="8003"/>
                    <a:pt x="2869" y="3701"/>
                  </a:cubicBezTo>
                  <a:cubicBezTo>
                    <a:pt x="4183" y="-602"/>
                    <a:pt x="4768" y="719"/>
                    <a:pt x="5306" y="3701"/>
                  </a:cubicBezTo>
                  <a:cubicBezTo>
                    <a:pt x="5845" y="6682"/>
                    <a:pt x="7588" y="-5955"/>
                    <a:pt x="8824" y="3701"/>
                  </a:cubicBezTo>
                  <a:cubicBezTo>
                    <a:pt x="10059" y="13356"/>
                    <a:pt x="10512" y="4933"/>
                    <a:pt x="11693" y="3701"/>
                  </a:cubicBezTo>
                  <a:cubicBezTo>
                    <a:pt x="12874" y="2469"/>
                    <a:pt x="13409" y="9781"/>
                    <a:pt x="14562" y="3701"/>
                  </a:cubicBezTo>
                  <a:cubicBezTo>
                    <a:pt x="15715" y="-2380"/>
                    <a:pt x="16662" y="3280"/>
                    <a:pt x="18079" y="3701"/>
                  </a:cubicBezTo>
                  <a:cubicBezTo>
                    <a:pt x="19495" y="4121"/>
                    <a:pt x="20739" y="8220"/>
                    <a:pt x="21596" y="3701"/>
                  </a:cubicBezTo>
                  <a:cubicBezTo>
                    <a:pt x="21592" y="5140"/>
                    <a:pt x="21600" y="7426"/>
                    <a:pt x="21596" y="8551"/>
                  </a:cubicBezTo>
                  <a:cubicBezTo>
                    <a:pt x="20628" y="1884"/>
                    <a:pt x="20247" y="14724"/>
                    <a:pt x="18943" y="8551"/>
                  </a:cubicBezTo>
                  <a:cubicBezTo>
                    <a:pt x="17638" y="2377"/>
                    <a:pt x="16658" y="9613"/>
                    <a:pt x="15858" y="8551"/>
                  </a:cubicBezTo>
                  <a:cubicBezTo>
                    <a:pt x="15057" y="7488"/>
                    <a:pt x="13893" y="12404"/>
                    <a:pt x="12773" y="8551"/>
                  </a:cubicBezTo>
                  <a:cubicBezTo>
                    <a:pt x="11652" y="4697"/>
                    <a:pt x="10789" y="5646"/>
                    <a:pt x="9903" y="8551"/>
                  </a:cubicBezTo>
                  <a:cubicBezTo>
                    <a:pt x="9018" y="11455"/>
                    <a:pt x="7550" y="15645"/>
                    <a:pt x="6386" y="8551"/>
                  </a:cubicBezTo>
                  <a:cubicBezTo>
                    <a:pt x="5223" y="1456"/>
                    <a:pt x="3795" y="6603"/>
                    <a:pt x="2869" y="8551"/>
                  </a:cubicBezTo>
                  <a:cubicBezTo>
                    <a:pt x="1943" y="10498"/>
                    <a:pt x="818" y="6485"/>
                    <a:pt x="0" y="8551"/>
                  </a:cubicBezTo>
                  <a:cubicBezTo>
                    <a:pt x="3" y="7325"/>
                    <a:pt x="3" y="5206"/>
                    <a:pt x="0" y="3701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0" name="Shape"/>
            <p:cNvSpPr/>
            <p:nvPr/>
          </p:nvSpPr>
          <p:spPr>
            <a:xfrm rot="5400000">
              <a:off x="-2214379" y="2216051"/>
              <a:ext cx="4481203" cy="4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15409" extrusionOk="0">
                  <a:moveTo>
                    <a:pt x="2" y="5578"/>
                  </a:moveTo>
                  <a:cubicBezTo>
                    <a:pt x="1293" y="8318"/>
                    <a:pt x="1612" y="6403"/>
                    <a:pt x="2871" y="5578"/>
                  </a:cubicBezTo>
                  <a:cubicBezTo>
                    <a:pt x="4130" y="4753"/>
                    <a:pt x="4165" y="1387"/>
                    <a:pt x="5308" y="5578"/>
                  </a:cubicBezTo>
                  <a:cubicBezTo>
                    <a:pt x="6451" y="9768"/>
                    <a:pt x="6902" y="-2539"/>
                    <a:pt x="7961" y="5578"/>
                  </a:cubicBezTo>
                  <a:cubicBezTo>
                    <a:pt x="9021" y="13694"/>
                    <a:pt x="10476" y="13055"/>
                    <a:pt x="11262" y="5578"/>
                  </a:cubicBezTo>
                  <a:cubicBezTo>
                    <a:pt x="12049" y="-1900"/>
                    <a:pt x="13115" y="14411"/>
                    <a:pt x="14131" y="5578"/>
                  </a:cubicBezTo>
                  <a:cubicBezTo>
                    <a:pt x="15148" y="-3256"/>
                    <a:pt x="16021" y="14058"/>
                    <a:pt x="16785" y="5578"/>
                  </a:cubicBezTo>
                  <a:cubicBezTo>
                    <a:pt x="17548" y="-2903"/>
                    <a:pt x="19339" y="-736"/>
                    <a:pt x="21597" y="5578"/>
                  </a:cubicBezTo>
                  <a:cubicBezTo>
                    <a:pt x="21599" y="7909"/>
                    <a:pt x="21597" y="8974"/>
                    <a:pt x="21597" y="11317"/>
                  </a:cubicBezTo>
                  <a:cubicBezTo>
                    <a:pt x="20795" y="10261"/>
                    <a:pt x="19418" y="17074"/>
                    <a:pt x="18512" y="11317"/>
                  </a:cubicBezTo>
                  <a:cubicBezTo>
                    <a:pt x="17606" y="5560"/>
                    <a:pt x="17101" y="6471"/>
                    <a:pt x="15859" y="11317"/>
                  </a:cubicBezTo>
                  <a:cubicBezTo>
                    <a:pt x="14617" y="16162"/>
                    <a:pt x="13643" y="8314"/>
                    <a:pt x="12342" y="11317"/>
                  </a:cubicBezTo>
                  <a:cubicBezTo>
                    <a:pt x="11041" y="14320"/>
                    <a:pt x="10352" y="7689"/>
                    <a:pt x="9473" y="11317"/>
                  </a:cubicBezTo>
                  <a:cubicBezTo>
                    <a:pt x="8594" y="14945"/>
                    <a:pt x="8146" y="18344"/>
                    <a:pt x="7036" y="11317"/>
                  </a:cubicBezTo>
                  <a:cubicBezTo>
                    <a:pt x="5925" y="4290"/>
                    <a:pt x="4415" y="17033"/>
                    <a:pt x="3735" y="11317"/>
                  </a:cubicBezTo>
                  <a:cubicBezTo>
                    <a:pt x="3056" y="5601"/>
                    <a:pt x="1744" y="2092"/>
                    <a:pt x="2" y="11317"/>
                  </a:cubicBezTo>
                  <a:cubicBezTo>
                    <a:pt x="-1" y="9722"/>
                    <a:pt x="-1" y="7564"/>
                    <a:pt x="2" y="5578"/>
                  </a:cubicBezTo>
                  <a:close/>
                </a:path>
              </a:pathLst>
            </a:custGeom>
            <a:noFill/>
            <a:ln w="41275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2" name="Picture Placeholder 2"/>
          <p:cNvSpPr txBox="1">
            <a:spLocks noGrp="1"/>
          </p:cNvSpPr>
          <p:nvPr>
            <p:ph type="body" idx="1"/>
          </p:nvPr>
        </p:nvSpPr>
        <p:spPr>
          <a:xfrm>
            <a:off x="5272956" y="552090"/>
            <a:ext cx="6790950" cy="5441307"/>
          </a:xfrm>
          <a:prstGeom prst="rect">
            <a:avLst/>
          </a:prstGeom>
          <a:solidFill>
            <a:srgbClr val="AFABAB"/>
          </a:solidFill>
        </p:spPr>
        <p:txBody>
          <a:bodyPr anchor="ctr"/>
          <a:lstStyle/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Insert the following sequence of keys in the hash table</a:t>
            </a:r>
          </a:p>
          <a:p>
            <a:pPr marL="0" indent="0" algn="l" fontAlgn="base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{42,16,91,33,18,27,36}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Quadratic probing technique for collision resolution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h(k) = k mod 10</a:t>
            </a:r>
          </a:p>
          <a:p>
            <a:pPr marL="0" indent="0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h(k,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= [h(k) + i</a:t>
            </a:r>
            <a:r>
              <a:rPr lang="en-US" dirty="0">
                <a:latin typeface="verdana" panose="020B0604030504040204" pitchFamily="34" charset="0"/>
              </a:rPr>
              <a:t>^2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mod m</a:t>
            </a:r>
          </a:p>
          <a:p>
            <a:endParaRPr lang="en-US" dirty="0"/>
          </a:p>
          <a:p>
            <a:pPr marL="0" indent="0" defTabSz="35560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894689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873</Words>
  <Application>Microsoft Office PowerPoint</Application>
  <PresentationFormat>Widescreen</PresentationFormat>
  <Paragraphs>211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Menlo Regular</vt:lpstr>
      <vt:lpstr>Shonar Bangla</vt:lpstr>
      <vt:lpstr>verdana</vt:lpstr>
      <vt:lpstr>office theme</vt:lpstr>
      <vt:lpstr>ADS FLIPPED CLASSROOM</vt:lpstr>
      <vt:lpstr>Definition of linear probing</vt:lpstr>
      <vt:lpstr>Example Of Linear Probing </vt:lpstr>
      <vt:lpstr>PowerPoint Presentation</vt:lpstr>
      <vt:lpstr>PowerPoint Presentation</vt:lpstr>
      <vt:lpstr>ADVANTAGES OF LINEAR PROBING</vt:lpstr>
      <vt:lpstr>DISADVANTAGES OF  LINEAR PROBING</vt:lpstr>
      <vt:lpstr>Quadratic Probing</vt:lpstr>
      <vt:lpstr>Example Of Quadratic Probing </vt:lpstr>
      <vt:lpstr>PowerPoint Presentation</vt:lpstr>
      <vt:lpstr>PowerPoint Presentation</vt:lpstr>
      <vt:lpstr>PowerPoint Presentation</vt:lpstr>
      <vt:lpstr>ADVANTAGES OF QUADRATIC PROBING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 FLIPPED CLASSROOM</dc:title>
  <cp:lastModifiedBy>sakshigite15@gmail.com</cp:lastModifiedBy>
  <cp:revision>9</cp:revision>
  <dcterms:modified xsi:type="dcterms:W3CDTF">2022-03-28T18:16:51Z</dcterms:modified>
</cp:coreProperties>
</file>