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74" r:id="rId9"/>
    <p:sldId id="276" r:id="rId10"/>
    <p:sldId id="263" r:id="rId11"/>
    <p:sldId id="265" r:id="rId12"/>
    <p:sldId id="266" r:id="rId13"/>
    <p:sldId id="264" r:id="rId14"/>
    <p:sldId id="267" r:id="rId15"/>
    <p:sldId id="268" r:id="rId16"/>
    <p:sldId id="269" r:id="rId17"/>
    <p:sldId id="270" r:id="rId18"/>
    <p:sldId id="271" r:id="rId19"/>
    <p:sldId id="273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 </a:t>
            </a:r>
            <a:r>
              <a:rPr lang="en-US" dirty="0" smtClean="0"/>
              <a:t>4- </a:t>
            </a:r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Ms. </a:t>
            </a:r>
            <a:r>
              <a:rPr lang="en-US" dirty="0" err="1" smtClean="0"/>
              <a:t>Devika</a:t>
            </a:r>
            <a:r>
              <a:rPr lang="en-US" dirty="0" smtClean="0"/>
              <a:t> </a:t>
            </a:r>
            <a:r>
              <a:rPr lang="en-US" dirty="0" err="1" smtClean="0"/>
              <a:t>Verma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Assistant Professor,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Dept. of </a:t>
            </a:r>
            <a:r>
              <a:rPr lang="en-US" smtClean="0"/>
              <a:t>Computer Eng.</a:t>
            </a:r>
            <a:r>
              <a:rPr lang="en-US" smtClean="0"/>
              <a:t>, VIIT</a:t>
            </a:r>
            <a:r>
              <a:rPr lang="en-US" dirty="0" smtClean="0"/>
              <a:t>, Pune.</a:t>
            </a:r>
          </a:p>
        </p:txBody>
      </p:sp>
    </p:spTree>
    <p:extLst>
      <p:ext uri="{BB962C8B-B14F-4D97-AF65-F5344CB8AC3E}">
        <p14:creationId xmlns:p14="http://schemas.microsoft.com/office/powerpoint/2010/main" val="102023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Resolution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03042"/>
            <a:ext cx="8915400" cy="468791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Open </a:t>
            </a:r>
            <a:r>
              <a:rPr lang="en-US" sz="32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Addressing(Rehashing)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Linear </a:t>
            </a:r>
            <a:r>
              <a:rPr lang="en-US" sz="32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probing </a:t>
            </a:r>
            <a:r>
              <a:rPr lang="en-US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(with and without chaining)</a:t>
            </a:r>
            <a:endParaRPr lang="en-US" sz="2000" dirty="0" smtClean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Quadratic probing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Double hashing</a:t>
            </a:r>
          </a:p>
          <a:p>
            <a:r>
              <a:rPr lang="en-US" sz="3200" dirty="0">
                <a:latin typeface="Shonar Bangla" panose="020B0502040204020203" pitchFamily="34" charset="0"/>
                <a:cs typeface="Shonar Bangla" panose="020B0502040204020203" pitchFamily="34" charset="0"/>
              </a:rPr>
              <a:t>Closed Addressing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>
                <a:latin typeface="Shonar Bangla" panose="020B0502040204020203" pitchFamily="34" charset="0"/>
                <a:cs typeface="Shonar Bangla" panose="020B0502040204020203" pitchFamily="34" charset="0"/>
              </a:rPr>
              <a:t>Separate Chaining (Open hashing)</a:t>
            </a:r>
          </a:p>
          <a:p>
            <a:pPr marL="0" indent="0">
              <a:buNone/>
            </a:pPr>
            <a:endParaRPr lang="en-US" sz="3200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8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1684" y="1661375"/>
            <a:ext cx="8812927" cy="4739425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Cells </a:t>
            </a:r>
            <a:r>
              <a:rPr lang="en-US" sz="2800" i="1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h</a:t>
            </a:r>
            <a:r>
              <a:rPr lang="en-US" i="1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0</a:t>
            </a:r>
            <a:r>
              <a:rPr lang="en-US" sz="2800" i="1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(x),h</a:t>
            </a:r>
            <a:r>
              <a:rPr lang="en-US" sz="2000" i="1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1</a:t>
            </a:r>
            <a:r>
              <a:rPr lang="en-US" sz="2800" i="1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(x),h</a:t>
            </a:r>
            <a:r>
              <a:rPr lang="en-US" sz="2000" i="1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2</a:t>
            </a:r>
            <a:r>
              <a:rPr lang="en-US" sz="2800" i="1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(x),....</a:t>
            </a:r>
            <a:r>
              <a:rPr lang="en-US" sz="28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are tried in succession where </a:t>
            </a:r>
            <a:br>
              <a:rPr lang="en-US" sz="28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</a:br>
            <a:r>
              <a:rPr lang="en-US" sz="2800" i="1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h</a:t>
            </a:r>
            <a:r>
              <a:rPr lang="en-US" sz="2000" i="1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i</a:t>
            </a:r>
            <a:r>
              <a:rPr lang="en-US" sz="2800" i="1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(x)= (hash(x)+f(</a:t>
            </a:r>
            <a:r>
              <a:rPr lang="en-US" sz="2800" i="1" dirty="0" err="1" smtClean="0">
                <a:latin typeface="Shonar Bangla" panose="020B0502040204020203" pitchFamily="34" charset="0"/>
                <a:cs typeface="Shonar Bangla" panose="020B0502040204020203" pitchFamily="34" charset="0"/>
              </a:rPr>
              <a:t>i</a:t>
            </a:r>
            <a:r>
              <a:rPr lang="en-US" sz="2800" i="1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)) </a:t>
            </a:r>
            <a:r>
              <a:rPr lang="en-US" sz="28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mod </a:t>
            </a:r>
            <a:r>
              <a:rPr lang="en-US" sz="2800" dirty="0" err="1" smtClean="0">
                <a:latin typeface="Shonar Bangla" panose="020B0502040204020203" pitchFamily="34" charset="0"/>
                <a:cs typeface="Shonar Bangla" panose="020B0502040204020203" pitchFamily="34" charset="0"/>
              </a:rPr>
              <a:t>TableSize</a:t>
            </a:r>
            <a:r>
              <a:rPr lang="en-US" sz="28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, with f(0)=0</a:t>
            </a:r>
          </a:p>
          <a:p>
            <a:r>
              <a:rPr lang="en-US" sz="28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The function </a:t>
            </a:r>
            <a:r>
              <a:rPr lang="en-US" sz="2800" i="1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f</a:t>
            </a:r>
            <a:r>
              <a:rPr lang="en-US" sz="28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is the collision resolution strategy.</a:t>
            </a:r>
          </a:p>
          <a:p>
            <a:r>
              <a:rPr lang="en-US" sz="28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Three common techniques: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Linear probing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Quadratic probing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Double hashing</a:t>
            </a:r>
            <a:endParaRPr lang="en-US" sz="2800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2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Probing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Collisions are resolved by sequentially scanning an array (with  wraparound) until an empty cell is found.</a:t>
            </a:r>
          </a:p>
          <a:p>
            <a:pPr algn="just"/>
            <a:r>
              <a:rPr lang="en-US" sz="32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f is a linear function of </a:t>
            </a:r>
            <a:r>
              <a:rPr lang="en-US" sz="3200" dirty="0" err="1" smtClean="0">
                <a:latin typeface="Shonar Bangla" panose="020B0502040204020203" pitchFamily="34" charset="0"/>
                <a:cs typeface="Shonar Bangla" panose="020B0502040204020203" pitchFamily="34" charset="0"/>
              </a:rPr>
              <a:t>i</a:t>
            </a:r>
            <a:r>
              <a:rPr lang="en-US" sz="32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, i.e. f(</a:t>
            </a:r>
            <a:r>
              <a:rPr lang="en-US" sz="3200" dirty="0" err="1" smtClean="0">
                <a:latin typeface="Shonar Bangla" panose="020B0502040204020203" pitchFamily="34" charset="0"/>
                <a:cs typeface="Shonar Bangla" panose="020B0502040204020203" pitchFamily="34" charset="0"/>
              </a:rPr>
              <a:t>i</a:t>
            </a:r>
            <a:r>
              <a:rPr lang="en-US" sz="32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)=</a:t>
            </a:r>
            <a:r>
              <a:rPr lang="en-US" sz="3200" dirty="0" err="1" smtClean="0">
                <a:latin typeface="Shonar Bangla" panose="020B0502040204020203" pitchFamily="34" charset="0"/>
                <a:cs typeface="Shonar Bangla" panose="020B0502040204020203" pitchFamily="34" charset="0"/>
              </a:rPr>
              <a:t>i</a:t>
            </a:r>
            <a:endParaRPr lang="en-US" sz="3200" dirty="0" smtClean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pPr algn="just"/>
            <a:r>
              <a:rPr lang="en-US" sz="32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H</a:t>
            </a: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i</a:t>
            </a:r>
            <a:r>
              <a:rPr lang="en-US" sz="32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(x)=(Hash(x) + f(</a:t>
            </a:r>
            <a:r>
              <a:rPr lang="en-US" sz="3200" dirty="0" err="1" smtClean="0">
                <a:latin typeface="Shonar Bangla" panose="020B0502040204020203" pitchFamily="34" charset="0"/>
                <a:cs typeface="Shonar Bangla" panose="020B0502040204020203" pitchFamily="34" charset="0"/>
              </a:rPr>
              <a:t>i</a:t>
            </a:r>
            <a:r>
              <a:rPr lang="en-US" sz="32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)) mod </a:t>
            </a:r>
            <a:r>
              <a:rPr lang="en-US" sz="3200" dirty="0" err="1" smtClean="0">
                <a:latin typeface="Shonar Bangla" panose="020B0502040204020203" pitchFamily="34" charset="0"/>
                <a:cs typeface="Shonar Bangla" panose="020B0502040204020203" pitchFamily="34" charset="0"/>
              </a:rPr>
              <a:t>hSize</a:t>
            </a:r>
            <a:endParaRPr lang="en-US" sz="3200" dirty="0" smtClean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pPr marL="0" indent="0" algn="just">
              <a:buNone/>
            </a:pPr>
            <a:endParaRPr lang="en-US" sz="3200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50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54210"/>
            <a:ext cx="8911687" cy="1280890"/>
          </a:xfrm>
        </p:spPr>
        <p:txBody>
          <a:bodyPr/>
          <a:lstStyle/>
          <a:p>
            <a:r>
              <a:rPr lang="en-US" dirty="0" smtClean="0"/>
              <a:t>Linear Probing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6766461"/>
              </p:ext>
            </p:extLst>
          </p:nvPr>
        </p:nvGraphicFramePr>
        <p:xfrm>
          <a:off x="8202613" y="1295400"/>
          <a:ext cx="1652588" cy="51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294"/>
                <a:gridCol w="826294"/>
              </a:tblGrid>
              <a:tr h="35672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[0]</a:t>
                      </a:r>
                      <a:endParaRPr lang="en-US" sz="2800" dirty="0"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10</a:t>
                      </a:r>
                      <a:endParaRPr lang="en-US" sz="2800" dirty="0"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/>
                </a:tc>
              </a:tr>
              <a:tr h="35672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[1]</a:t>
                      </a:r>
                      <a:endParaRPr lang="en-US" sz="2800" dirty="0"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20</a:t>
                      </a:r>
                      <a:endParaRPr lang="en-US" sz="2800" dirty="0"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/>
                </a:tc>
              </a:tr>
              <a:tr h="35672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[2]</a:t>
                      </a:r>
                      <a:endParaRPr lang="en-US" sz="2800" dirty="0"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30</a:t>
                      </a:r>
                      <a:endParaRPr lang="en-US" sz="2800" dirty="0"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/>
                </a:tc>
              </a:tr>
              <a:tr h="35672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[3]</a:t>
                      </a:r>
                      <a:endParaRPr lang="en-US" sz="2800" dirty="0"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40</a:t>
                      </a:r>
                      <a:endParaRPr lang="en-US" sz="2800" dirty="0"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/>
                </a:tc>
              </a:tr>
              <a:tr h="35672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[4]</a:t>
                      </a:r>
                      <a:endParaRPr lang="en-US" sz="2800" dirty="0"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50</a:t>
                      </a:r>
                      <a:endParaRPr lang="en-US" sz="2800" dirty="0"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/>
                </a:tc>
              </a:tr>
              <a:tr h="35672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[5]</a:t>
                      </a:r>
                      <a:endParaRPr lang="en-US" sz="2800" dirty="0"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/>
                </a:tc>
              </a:tr>
              <a:tr h="35672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[6]</a:t>
                      </a:r>
                      <a:endParaRPr lang="en-US" sz="2800" dirty="0"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/>
                </a:tc>
              </a:tr>
              <a:tr h="35672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[7]</a:t>
                      </a:r>
                      <a:endParaRPr lang="en-US" sz="2800" dirty="0"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/>
                </a:tc>
              </a:tr>
              <a:tr h="35672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[8]</a:t>
                      </a:r>
                      <a:endParaRPr lang="en-US" sz="2800" dirty="0"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/>
                </a:tc>
              </a:tr>
              <a:tr h="35672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[9]</a:t>
                      </a:r>
                      <a:endParaRPr lang="en-US" sz="2800" dirty="0"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92925" y="1295400"/>
            <a:ext cx="586527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Insert 10, 20, 30, 40, 50 in the table</a:t>
            </a:r>
          </a:p>
          <a:p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Computations :</a:t>
            </a:r>
            <a:endParaRPr lang="en-US" sz="2400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H</a:t>
            </a:r>
            <a:r>
              <a:rPr lang="en-US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0</a:t>
            </a: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(10)   = 10 + f(0) </a:t>
            </a:r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mod 10 </a:t>
            </a:r>
            <a:endParaRPr lang="en-US" sz="2400" dirty="0" smtClean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	</a:t>
            </a: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	= 10 + 0 mod 10 = 0</a:t>
            </a:r>
          </a:p>
          <a:p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H</a:t>
            </a:r>
            <a:r>
              <a:rPr lang="en-US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0</a:t>
            </a: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(20)   = 20 + f(0) </a:t>
            </a:r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mod 10 </a:t>
            </a:r>
            <a:endParaRPr lang="en-US" sz="2400" dirty="0" smtClean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	</a:t>
            </a: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	= 0</a:t>
            </a:r>
          </a:p>
          <a:p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H</a:t>
            </a:r>
            <a:r>
              <a:rPr lang="en-US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1</a:t>
            </a: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(20)	= 20 + f(1) </a:t>
            </a:r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mod 10 </a:t>
            </a: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/>
            </a:r>
            <a:b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</a:b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		= 21 mod 10 =1</a:t>
            </a:r>
          </a:p>
          <a:p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H</a:t>
            </a:r>
            <a:r>
              <a:rPr lang="en-US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0</a:t>
            </a: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(30)	= 30 +f(0) mod 10</a:t>
            </a:r>
          </a:p>
          <a:p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	</a:t>
            </a: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	= 0 </a:t>
            </a:r>
          </a:p>
          <a:p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H</a:t>
            </a:r>
            <a:r>
              <a:rPr lang="en-US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1</a:t>
            </a: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(30)	= (30 + 1) mod 10 =1</a:t>
            </a:r>
          </a:p>
          <a:p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H</a:t>
            </a:r>
            <a:r>
              <a:rPr lang="en-US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2</a:t>
            </a: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(30)	= (30+2) mod 10 = 2</a:t>
            </a:r>
          </a:p>
          <a:p>
            <a:endParaRPr lang="en-US" sz="2400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H</a:t>
            </a:r>
            <a:r>
              <a:rPr lang="en-US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3</a:t>
            </a: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(40) 	= (40 + 3) mod 10 = 3</a:t>
            </a:r>
          </a:p>
          <a:p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H</a:t>
            </a:r>
            <a:r>
              <a:rPr lang="en-US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4</a:t>
            </a: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(50)	= (50 + 4) mod 10 = 4</a:t>
            </a:r>
          </a:p>
          <a:p>
            <a:endParaRPr lang="en-US" sz="2400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33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Quadratic Probing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Collisions are resolved by sequentially scanning an array (with  wraparound) until an empty cell is found.</a:t>
            </a:r>
          </a:p>
          <a:p>
            <a:pPr algn="just"/>
            <a:r>
              <a:rPr lang="en-US" sz="32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f is a quadratic function of </a:t>
            </a:r>
            <a:r>
              <a:rPr lang="en-US" sz="3200" dirty="0" err="1" smtClean="0">
                <a:latin typeface="Shonar Bangla" panose="020B0502040204020203" pitchFamily="34" charset="0"/>
                <a:cs typeface="Shonar Bangla" panose="020B0502040204020203" pitchFamily="34" charset="0"/>
              </a:rPr>
              <a:t>i</a:t>
            </a:r>
            <a:r>
              <a:rPr lang="en-US" sz="32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, i.e. f(</a:t>
            </a:r>
            <a:r>
              <a:rPr lang="en-US" sz="3200" dirty="0" err="1" smtClean="0">
                <a:latin typeface="Shonar Bangla" panose="020B0502040204020203" pitchFamily="34" charset="0"/>
                <a:cs typeface="Shonar Bangla" panose="020B0502040204020203" pitchFamily="34" charset="0"/>
              </a:rPr>
              <a:t>i</a:t>
            </a:r>
            <a:r>
              <a:rPr lang="en-US" sz="32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)=</a:t>
            </a:r>
            <a:r>
              <a:rPr lang="en-US" sz="3200" dirty="0"/>
              <a:t> </a:t>
            </a:r>
            <a:r>
              <a:rPr lang="en-US" sz="3200" dirty="0">
                <a:latin typeface="Shonar Bangla" panose="020B0502040204020203" pitchFamily="34" charset="0"/>
                <a:cs typeface="Shonar Bangla" panose="020B0502040204020203" pitchFamily="34" charset="0"/>
              </a:rPr>
              <a:t>i</a:t>
            </a:r>
            <a:r>
              <a:rPr lang="en-US" sz="3200" baseline="30000" dirty="0">
                <a:latin typeface="Shonar Bangla" panose="020B0502040204020203" pitchFamily="34" charset="0"/>
                <a:cs typeface="Shonar Bangla" panose="020B0502040204020203" pitchFamily="34" charset="0"/>
              </a:rPr>
              <a:t>2</a:t>
            </a:r>
            <a:endParaRPr lang="en-US" sz="3200" dirty="0" smtClean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pPr algn="just"/>
            <a:r>
              <a:rPr lang="en-US" sz="32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H</a:t>
            </a: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i</a:t>
            </a:r>
            <a:r>
              <a:rPr lang="en-US" sz="32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(x)=(Hash(x) + f(</a:t>
            </a:r>
            <a:r>
              <a:rPr lang="en-US" sz="3200" dirty="0" err="1" smtClean="0">
                <a:latin typeface="Shonar Bangla" panose="020B0502040204020203" pitchFamily="34" charset="0"/>
                <a:cs typeface="Shonar Bangla" panose="020B0502040204020203" pitchFamily="34" charset="0"/>
              </a:rPr>
              <a:t>i</a:t>
            </a:r>
            <a:r>
              <a:rPr lang="en-US" sz="32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)) mod </a:t>
            </a:r>
            <a:r>
              <a:rPr lang="en-US" sz="3200" dirty="0" err="1" smtClean="0">
                <a:latin typeface="Shonar Bangla" panose="020B0502040204020203" pitchFamily="34" charset="0"/>
                <a:cs typeface="Shonar Bangla" panose="020B0502040204020203" pitchFamily="34" charset="0"/>
              </a:rPr>
              <a:t>hSize</a:t>
            </a:r>
            <a:endParaRPr lang="en-US" sz="3200" dirty="0" smtClean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pPr algn="just"/>
            <a:r>
              <a:rPr lang="en-US" sz="32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Resolves Clustering</a:t>
            </a:r>
          </a:p>
          <a:p>
            <a:pPr marL="0" indent="0" algn="just">
              <a:buNone/>
            </a:pPr>
            <a:endParaRPr lang="en-US" sz="3200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68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54210"/>
            <a:ext cx="8911687" cy="1280890"/>
          </a:xfrm>
        </p:spPr>
        <p:txBody>
          <a:bodyPr/>
          <a:lstStyle/>
          <a:p>
            <a:r>
              <a:rPr lang="en-US" dirty="0" smtClean="0"/>
              <a:t>Quadratic Probing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9962508"/>
              </p:ext>
            </p:extLst>
          </p:nvPr>
        </p:nvGraphicFramePr>
        <p:xfrm>
          <a:off x="8202613" y="1295400"/>
          <a:ext cx="1652588" cy="51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294"/>
                <a:gridCol w="826294"/>
              </a:tblGrid>
              <a:tr h="35672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[0]</a:t>
                      </a:r>
                      <a:endParaRPr lang="en-US" sz="2800" dirty="0"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10</a:t>
                      </a:r>
                      <a:endParaRPr lang="en-US" sz="2800" dirty="0"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/>
                </a:tc>
              </a:tr>
              <a:tr h="35672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[1]</a:t>
                      </a:r>
                      <a:endParaRPr lang="en-US" sz="2800" dirty="0"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20</a:t>
                      </a:r>
                      <a:endParaRPr lang="en-US" sz="2800" dirty="0"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/>
                </a:tc>
              </a:tr>
              <a:tr h="35672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[2]</a:t>
                      </a:r>
                      <a:endParaRPr lang="en-US" sz="2800" dirty="0"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/>
                </a:tc>
              </a:tr>
              <a:tr h="35672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[3]</a:t>
                      </a:r>
                      <a:endParaRPr lang="en-US" sz="2800" dirty="0"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/>
                </a:tc>
              </a:tr>
              <a:tr h="35672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[4]</a:t>
                      </a:r>
                      <a:endParaRPr lang="en-US" sz="2800" dirty="0"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30</a:t>
                      </a:r>
                      <a:endParaRPr lang="en-US" sz="2800" dirty="0"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/>
                </a:tc>
              </a:tr>
              <a:tr h="35672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[5]</a:t>
                      </a:r>
                      <a:endParaRPr lang="en-US" sz="2800" dirty="0"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/>
                </a:tc>
              </a:tr>
              <a:tr h="35672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[6]</a:t>
                      </a:r>
                      <a:endParaRPr lang="en-US" sz="2800" dirty="0"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50</a:t>
                      </a:r>
                      <a:endParaRPr lang="en-US" sz="2800" dirty="0"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/>
                </a:tc>
              </a:tr>
              <a:tr h="35672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[7]</a:t>
                      </a:r>
                      <a:endParaRPr lang="en-US" sz="2800" dirty="0"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/>
                </a:tc>
              </a:tr>
              <a:tr h="35672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[8]</a:t>
                      </a:r>
                      <a:endParaRPr lang="en-US" sz="2800" dirty="0"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/>
                </a:tc>
              </a:tr>
              <a:tr h="35672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[9]</a:t>
                      </a:r>
                      <a:endParaRPr lang="en-US" sz="2800" dirty="0"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40</a:t>
                      </a:r>
                      <a:endParaRPr lang="en-US" sz="2800" dirty="0"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92925" y="1295400"/>
            <a:ext cx="586527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Insert 10, 20, 30, 40, 50 in the table</a:t>
            </a:r>
          </a:p>
          <a:p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Computations :</a:t>
            </a:r>
            <a:endParaRPr lang="en-US" sz="2400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H</a:t>
            </a:r>
            <a:r>
              <a:rPr lang="en-US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0</a:t>
            </a: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(10)   = 10 + f(0) </a:t>
            </a:r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mod 10 </a:t>
            </a:r>
            <a:endParaRPr lang="en-US" sz="2400" dirty="0" smtClean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	</a:t>
            </a: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	= 10 + 0 mod 10 = 0</a:t>
            </a:r>
          </a:p>
          <a:p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H</a:t>
            </a:r>
            <a:r>
              <a:rPr lang="en-US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0</a:t>
            </a: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(20)   = 20 + f(0) </a:t>
            </a:r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mod 10 </a:t>
            </a:r>
            <a:endParaRPr lang="en-US" sz="2400" dirty="0" smtClean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	</a:t>
            </a: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	= 0</a:t>
            </a:r>
          </a:p>
          <a:p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H</a:t>
            </a:r>
            <a:r>
              <a:rPr lang="en-US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1</a:t>
            </a: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(20)	= 20 + </a:t>
            </a:r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 </a:t>
            </a: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1</a:t>
            </a:r>
            <a:r>
              <a:rPr lang="en-US" sz="2400" baseline="30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2</a:t>
            </a: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mod 10 </a:t>
            </a: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/>
            </a:r>
            <a:b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</a:b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		= 21 mod 10 =1</a:t>
            </a:r>
          </a:p>
          <a:p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H</a:t>
            </a:r>
            <a:r>
              <a:rPr lang="en-US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0</a:t>
            </a: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(30)	= 30 + f(0) mod 10</a:t>
            </a:r>
          </a:p>
          <a:p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	</a:t>
            </a: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	= 0 </a:t>
            </a:r>
          </a:p>
          <a:p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H</a:t>
            </a:r>
            <a:r>
              <a:rPr lang="en-US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1</a:t>
            </a: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(30)	= (30 + </a:t>
            </a:r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1</a:t>
            </a:r>
            <a:r>
              <a:rPr lang="en-US" sz="2400" baseline="30000" dirty="0">
                <a:latin typeface="Shonar Bangla" panose="020B0502040204020203" pitchFamily="34" charset="0"/>
                <a:cs typeface="Shonar Bangla" panose="020B0502040204020203" pitchFamily="34" charset="0"/>
              </a:rPr>
              <a:t>2</a:t>
            </a: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) mod 10 = 1</a:t>
            </a:r>
          </a:p>
          <a:p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H</a:t>
            </a:r>
            <a:r>
              <a:rPr lang="en-US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2</a:t>
            </a: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(30)	= (30 +</a:t>
            </a:r>
            <a:r>
              <a:rPr lang="en-US" sz="2400" dirty="0"/>
              <a:t> </a:t>
            </a: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2</a:t>
            </a:r>
            <a:r>
              <a:rPr lang="en-US" sz="2400" baseline="30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2</a:t>
            </a: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) mod 10 = 4</a:t>
            </a:r>
          </a:p>
          <a:p>
            <a:endParaRPr lang="en-US" sz="2400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H</a:t>
            </a:r>
            <a:r>
              <a:rPr lang="en-US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3</a:t>
            </a: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(40) 	= (40 + 3</a:t>
            </a:r>
            <a:r>
              <a:rPr lang="en-US" sz="2400" baseline="30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2</a:t>
            </a: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) mod 10 = 9</a:t>
            </a:r>
          </a:p>
          <a:p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H</a:t>
            </a:r>
            <a:r>
              <a:rPr lang="en-US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4</a:t>
            </a: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(50)	= (50 + 4</a:t>
            </a:r>
            <a:r>
              <a:rPr lang="en-US" sz="2400" baseline="30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2</a:t>
            </a: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) mod 10 = 6</a:t>
            </a:r>
          </a:p>
          <a:p>
            <a:endParaRPr lang="en-US" sz="2400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8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3200" dirty="0">
                <a:latin typeface="Shonar Bangla" panose="020B0502040204020203" pitchFamily="34" charset="0"/>
                <a:cs typeface="Shonar Bangla" panose="020B0502040204020203" pitchFamily="34" charset="0"/>
              </a:rPr>
              <a:t>Double hashing uses the idea of applying a second hash function to the key when a collision occurs</a:t>
            </a:r>
            <a:r>
              <a:rPr lang="en-US" sz="32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.</a:t>
            </a:r>
          </a:p>
          <a:p>
            <a:pPr algn="just"/>
            <a:r>
              <a:rPr lang="en-US" sz="3200" i="1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f(</a:t>
            </a:r>
            <a:r>
              <a:rPr lang="en-US" sz="3200" i="1" dirty="0" err="1" smtClean="0">
                <a:latin typeface="Shonar Bangla" panose="020B0502040204020203" pitchFamily="34" charset="0"/>
                <a:cs typeface="Shonar Bangla" panose="020B0502040204020203" pitchFamily="34" charset="0"/>
              </a:rPr>
              <a:t>i</a:t>
            </a:r>
            <a:r>
              <a:rPr lang="en-US" sz="3200" i="1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) = </a:t>
            </a:r>
            <a:r>
              <a:rPr lang="en-US" sz="3200" i="1" dirty="0" err="1" smtClean="0">
                <a:latin typeface="Shonar Bangla" panose="020B0502040204020203" pitchFamily="34" charset="0"/>
                <a:cs typeface="Shonar Bangla" panose="020B0502040204020203" pitchFamily="34" charset="0"/>
              </a:rPr>
              <a:t>i</a:t>
            </a:r>
            <a:r>
              <a:rPr lang="en-US" sz="3200" i="1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* hash</a:t>
            </a:r>
            <a:r>
              <a:rPr lang="en-US" sz="2000" i="1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2</a:t>
            </a:r>
            <a:r>
              <a:rPr lang="en-US" sz="3200" i="1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(x)</a:t>
            </a:r>
          </a:p>
          <a:p>
            <a:pPr algn="just"/>
            <a:r>
              <a:rPr lang="en-US" sz="32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However, </a:t>
            </a:r>
            <a:r>
              <a:rPr lang="en-US" sz="3200" i="1" dirty="0">
                <a:latin typeface="Shonar Bangla" panose="020B0502040204020203" pitchFamily="34" charset="0"/>
                <a:cs typeface="Shonar Bangla" panose="020B0502040204020203" pitchFamily="34" charset="0"/>
              </a:rPr>
              <a:t>hash</a:t>
            </a:r>
            <a:r>
              <a:rPr lang="en-US" sz="2000" i="1" dirty="0">
                <a:latin typeface="Shonar Bangla" panose="020B0502040204020203" pitchFamily="34" charset="0"/>
                <a:cs typeface="Shonar Bangla" panose="020B0502040204020203" pitchFamily="34" charset="0"/>
              </a:rPr>
              <a:t>2</a:t>
            </a:r>
            <a:r>
              <a:rPr lang="en-US" sz="3200" i="1" dirty="0">
                <a:latin typeface="Shonar Bangla" panose="020B0502040204020203" pitchFamily="34" charset="0"/>
                <a:cs typeface="Shonar Bangla" panose="020B0502040204020203" pitchFamily="34" charset="0"/>
              </a:rPr>
              <a:t>(x</a:t>
            </a:r>
            <a:r>
              <a:rPr lang="en-US" sz="3200" i="1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)</a:t>
            </a:r>
            <a:r>
              <a:rPr lang="en-US" sz="32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must never evaluate to zero</a:t>
            </a:r>
          </a:p>
          <a:p>
            <a:pPr algn="just"/>
            <a:r>
              <a:rPr lang="en-US" sz="32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A function such as </a:t>
            </a:r>
            <a:r>
              <a:rPr lang="en-US" sz="3200" i="1" dirty="0">
                <a:latin typeface="Shonar Bangla" panose="020B0502040204020203" pitchFamily="34" charset="0"/>
                <a:cs typeface="Shonar Bangla" panose="020B0502040204020203" pitchFamily="34" charset="0"/>
              </a:rPr>
              <a:t>hash</a:t>
            </a:r>
            <a:r>
              <a:rPr lang="en-US" sz="2000" i="1" dirty="0">
                <a:latin typeface="Shonar Bangla" panose="020B0502040204020203" pitchFamily="34" charset="0"/>
                <a:cs typeface="Shonar Bangla" panose="020B0502040204020203" pitchFamily="34" charset="0"/>
              </a:rPr>
              <a:t>2</a:t>
            </a:r>
            <a:r>
              <a:rPr lang="en-US" sz="3200" i="1" dirty="0">
                <a:latin typeface="Shonar Bangla" panose="020B0502040204020203" pitchFamily="34" charset="0"/>
                <a:cs typeface="Shonar Bangla" panose="020B0502040204020203" pitchFamily="34" charset="0"/>
              </a:rPr>
              <a:t>(x</a:t>
            </a:r>
            <a:r>
              <a:rPr lang="en-US" sz="3200" i="1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) </a:t>
            </a:r>
            <a:r>
              <a:rPr lang="en-US" sz="32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= R- (x mod R) with R being a prime number smaller than the table size will work well</a:t>
            </a:r>
            <a:r>
              <a:rPr lang="en-US" sz="3200" i="1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.</a:t>
            </a:r>
            <a:endParaRPr lang="en-US" sz="3200" i="1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87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54210"/>
            <a:ext cx="8911687" cy="1280890"/>
          </a:xfrm>
        </p:spPr>
        <p:txBody>
          <a:bodyPr/>
          <a:lstStyle/>
          <a:p>
            <a:r>
              <a:rPr lang="en-US" smtClean="0"/>
              <a:t>Double Hashing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3092335"/>
              </p:ext>
            </p:extLst>
          </p:nvPr>
        </p:nvGraphicFramePr>
        <p:xfrm>
          <a:off x="8202613" y="1295400"/>
          <a:ext cx="1652588" cy="51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294"/>
                <a:gridCol w="826294"/>
              </a:tblGrid>
              <a:tr h="35672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[0]</a:t>
                      </a:r>
                      <a:endParaRPr lang="en-US" sz="2800" dirty="0"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/>
                </a:tc>
              </a:tr>
              <a:tr h="35672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[1]</a:t>
                      </a:r>
                      <a:endParaRPr lang="en-US" sz="2800" dirty="0"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69</a:t>
                      </a:r>
                      <a:endParaRPr lang="en-US" sz="2800" dirty="0"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/>
                </a:tc>
              </a:tr>
              <a:tr h="35672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[2]</a:t>
                      </a:r>
                      <a:endParaRPr lang="en-US" sz="2800" dirty="0"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/>
                </a:tc>
              </a:tr>
              <a:tr h="35672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[3]</a:t>
                      </a:r>
                      <a:endParaRPr lang="en-US" sz="2800" dirty="0"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/>
                </a:tc>
              </a:tr>
              <a:tr h="35672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[4]</a:t>
                      </a:r>
                      <a:endParaRPr lang="en-US" sz="2800" dirty="0"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/>
                </a:tc>
              </a:tr>
              <a:tr h="35672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[5]</a:t>
                      </a:r>
                      <a:endParaRPr lang="en-US" sz="2800" dirty="0"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58</a:t>
                      </a:r>
                      <a:endParaRPr lang="en-US" sz="2800" dirty="0"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/>
                </a:tc>
              </a:tr>
              <a:tr h="35672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[6]</a:t>
                      </a:r>
                      <a:endParaRPr lang="en-US" sz="2800" dirty="0"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/>
                </a:tc>
              </a:tr>
              <a:tr h="35672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[7]</a:t>
                      </a:r>
                      <a:endParaRPr lang="en-US" sz="2800" dirty="0"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49</a:t>
                      </a:r>
                      <a:endParaRPr lang="en-US" sz="2800" dirty="0"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/>
                </a:tc>
              </a:tr>
              <a:tr h="35672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[8]</a:t>
                      </a:r>
                      <a:endParaRPr lang="en-US" sz="2800" dirty="0"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18</a:t>
                      </a:r>
                      <a:endParaRPr lang="en-US" sz="2800" dirty="0"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/>
                </a:tc>
              </a:tr>
              <a:tr h="35672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[9]</a:t>
                      </a:r>
                      <a:endParaRPr lang="en-US" sz="2800" dirty="0"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89</a:t>
                      </a:r>
                      <a:endParaRPr lang="en-US" sz="2800" dirty="0"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92925" y="1295400"/>
            <a:ext cx="586527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Insert 89, 18, 49, 58, 69 in the table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Hash</a:t>
            </a:r>
            <a:r>
              <a:rPr lang="en-US" sz="1600" dirty="0" smtClean="0">
                <a:solidFill>
                  <a:srgbClr val="0070C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1</a:t>
            </a:r>
            <a:r>
              <a:rPr lang="en-US" sz="2400" dirty="0" smtClean="0">
                <a:solidFill>
                  <a:srgbClr val="0070C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(key) = key mod 10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Hash</a:t>
            </a:r>
            <a:r>
              <a:rPr lang="en-US" sz="1600" dirty="0" smtClean="0">
                <a:solidFill>
                  <a:srgbClr val="0070C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2</a:t>
            </a:r>
            <a:r>
              <a:rPr lang="en-US" sz="2400" dirty="0" smtClean="0">
                <a:solidFill>
                  <a:srgbClr val="0070C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(key) = 7 – (key mod 7)</a:t>
            </a:r>
          </a:p>
          <a:p>
            <a:endParaRPr lang="en-US" sz="2400" dirty="0" smtClean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H(89)   = 89 </a:t>
            </a:r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mod 10 </a:t>
            </a: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= 9</a:t>
            </a:r>
          </a:p>
          <a:p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H(18)   = 18 mod </a:t>
            </a:r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10 </a:t>
            </a: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= 8</a:t>
            </a:r>
          </a:p>
          <a:p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H(49)   = 49 mod </a:t>
            </a:r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10 </a:t>
            </a: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= 9 </a:t>
            </a: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  <a:sym typeface="Wingdings" panose="05000000000000000000" pitchFamily="2" charset="2"/>
              </a:rPr>
              <a:t> collision</a:t>
            </a: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/>
            </a:r>
            <a:b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</a:b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	     = 7 </a:t>
            </a:r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  <a:sym typeface="Wingdings" panose="05000000000000000000" pitchFamily="2" charset="2"/>
              </a:rPr>
              <a:t>–</a:t>
            </a: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(49 mod 7) = 7</a:t>
            </a:r>
          </a:p>
          <a:p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H(58)  = 58 mod 10 = 8 </a:t>
            </a: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  <a:sym typeface="Wingdings" panose="05000000000000000000" pitchFamily="2" charset="2"/>
              </a:rPr>
              <a:t> collision</a:t>
            </a:r>
          </a:p>
          <a:p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  <a:sym typeface="Wingdings" panose="05000000000000000000" pitchFamily="2" charset="2"/>
              </a:rPr>
              <a:t>    = 7 – (58 mod 7) = 5</a:t>
            </a:r>
            <a:endParaRPr lang="en-US" sz="2400" dirty="0" smtClean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H(69)  = 69 mod 10 = 9 </a:t>
            </a: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  <a:sym typeface="Wingdings" panose="05000000000000000000" pitchFamily="2" charset="2"/>
              </a:rPr>
              <a:t> collision</a:t>
            </a:r>
          </a:p>
          <a:p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  <a:sym typeface="Wingdings" panose="05000000000000000000" pitchFamily="2" charset="2"/>
              </a:rPr>
              <a:t>    = 7 </a:t>
            </a:r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  <a:sym typeface="Wingdings" panose="05000000000000000000" pitchFamily="2" charset="2"/>
              </a:rPr>
              <a:t>–</a:t>
            </a: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  <a:sym typeface="Wingdings" panose="05000000000000000000" pitchFamily="2" charset="2"/>
              </a:rPr>
              <a:t>  (69 mod 7) = 1</a:t>
            </a:r>
            <a:endParaRPr lang="en-US" sz="2400" dirty="0" smtClean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endParaRPr lang="en-US" sz="2400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1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sz="32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When a collision occurs, elements with the same hash key will be chained together. </a:t>
            </a:r>
          </a:p>
          <a:p>
            <a:pPr algn="just"/>
            <a:r>
              <a:rPr lang="en-US" sz="32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A chain is simply a linked list of all the elements with the same hash key.</a:t>
            </a:r>
          </a:p>
          <a:p>
            <a:pPr algn="just"/>
            <a:r>
              <a:rPr lang="en-US" sz="32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The hash table slots will no longer hold a table element.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The array elements are pointers to the first nodes of the lists.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A new item is inserted to the front of the list.</a:t>
            </a:r>
            <a:endParaRPr lang="en-US" sz="3000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00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849" y="1671576"/>
            <a:ext cx="8351838" cy="469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nar Bangla" panose="020B0502040204020203" pitchFamily="34" charset="0"/>
                <a:cs typeface="Shonar Bangla" panose="020B0502040204020203" pitchFamily="34" charset="0"/>
              </a:rPr>
              <a:t>Introduction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honar Bangla" panose="020B0502040204020203" pitchFamily="34" charset="0"/>
              <a:cs typeface="Shonar Bangla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44202"/>
            <a:ext cx="8915400" cy="4550535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According to internet data tracking services, the amount of content on the internet doubles every six months. </a:t>
            </a:r>
            <a:endParaRPr lang="en-US" sz="2400" dirty="0" smtClean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pPr algn="just"/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With </a:t>
            </a:r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traditional data structures like Arrays and Linked </a:t>
            </a: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Lists the </a:t>
            </a:r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amount of time required to look up an element in the array is either O(log n) or O( n) based on whether the array is sorted or not. </a:t>
            </a:r>
            <a:endParaRPr lang="en-US" sz="2400" dirty="0" smtClean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pPr algn="just"/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Either case may not be desirable if we need to process a very large data set. Therefore we discuss a new technique called </a:t>
            </a:r>
            <a:r>
              <a:rPr lang="en-US" sz="24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hashing</a:t>
            </a:r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 that allows us to </a:t>
            </a:r>
            <a:r>
              <a:rPr lang="en-US" sz="24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update and retrieve </a:t>
            </a:r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any entry in constant time </a:t>
            </a:r>
            <a:r>
              <a:rPr lang="en-US" sz="24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O(1). </a:t>
            </a:r>
            <a:endParaRPr lang="en-US" sz="2400" dirty="0" smtClean="0">
              <a:solidFill>
                <a:srgbClr val="FF0000"/>
              </a:solidFill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pPr algn="just"/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The </a:t>
            </a:r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constant time or O(1) performance means, the amount of time to perform the operation </a:t>
            </a:r>
            <a:r>
              <a:rPr lang="en-US" sz="24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does not depend on data size n</a:t>
            </a:r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3096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Better space utilization for large items</a:t>
            </a:r>
          </a:p>
          <a:p>
            <a:r>
              <a:rPr lang="en-US" sz="32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Simple collision handling : searching linked list.</a:t>
            </a:r>
          </a:p>
          <a:p>
            <a:r>
              <a:rPr lang="en-US" sz="32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Overflow: we can store more items than the hash table size.</a:t>
            </a:r>
          </a:p>
          <a:p>
            <a:r>
              <a:rPr lang="en-US" sz="32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Deletion is quick and easy : deletion from linked list</a:t>
            </a:r>
            <a:endParaRPr lang="en-US" sz="3200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44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61544"/>
            <a:ext cx="8911687" cy="128089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nar Bangla" panose="020B0502040204020203" pitchFamily="34" charset="0"/>
                <a:cs typeface="Shonar Bangla" panose="020B0502040204020203" pitchFamily="34" charset="0"/>
              </a:rPr>
              <a:t>The Map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004552"/>
            <a:ext cx="8915400" cy="5306096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A </a:t>
            </a:r>
            <a:r>
              <a:rPr lang="en-US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map is a relation between two sets</a:t>
            </a:r>
            <a:r>
              <a:rPr lang="en-US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.</a:t>
            </a:r>
          </a:p>
          <a:p>
            <a:pPr algn="just"/>
            <a:r>
              <a:rPr lang="en-US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We can define Map M as </a:t>
            </a:r>
            <a:r>
              <a:rPr lang="en-US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a set </a:t>
            </a:r>
            <a:r>
              <a:rPr lang="en-US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of pairs, where each pair is of the form </a:t>
            </a:r>
            <a:r>
              <a:rPr lang="en-US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(key, value)</a:t>
            </a:r>
            <a:r>
              <a:rPr lang="en-US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, where for given a key, we </a:t>
            </a:r>
            <a:r>
              <a:rPr lang="en-US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can find </a:t>
            </a:r>
            <a:r>
              <a:rPr lang="en-US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a value using some kind of a “function” that maps keys to values. </a:t>
            </a:r>
            <a:endParaRPr lang="en-US" sz="2000" dirty="0" smtClean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pPr algn="just"/>
            <a:r>
              <a:rPr lang="en-US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The </a:t>
            </a:r>
            <a:r>
              <a:rPr lang="en-US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key for </a:t>
            </a:r>
            <a:r>
              <a:rPr lang="en-US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a given </a:t>
            </a:r>
            <a:r>
              <a:rPr lang="en-US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object can be calculated using a function called a </a:t>
            </a:r>
            <a:r>
              <a:rPr lang="en-US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hash function</a:t>
            </a:r>
            <a:r>
              <a:rPr lang="en-US" sz="2000" dirty="0" smtClean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.</a:t>
            </a:r>
          </a:p>
          <a:p>
            <a:pPr algn="just"/>
            <a:r>
              <a:rPr lang="en-US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For example, an array </a:t>
            </a:r>
            <a:r>
              <a:rPr lang="en-US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is </a:t>
            </a:r>
            <a:r>
              <a:rPr lang="en-US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a Map where key is the index and value is the value at that index</a:t>
            </a:r>
            <a:r>
              <a:rPr lang="en-US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.</a:t>
            </a:r>
          </a:p>
          <a:p>
            <a:pPr algn="just"/>
            <a:r>
              <a:rPr lang="en-US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Hash table is a generalized idea of an array where key does not have to be an integer. We can have a name as a key, or for that matter any object as the key. </a:t>
            </a:r>
          </a:p>
          <a:p>
            <a:pPr algn="just"/>
            <a:r>
              <a:rPr lang="en-US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The trick is to find a hash function to compute an index so that an object can be stored at a specific location in a table such that it can easily be found. </a:t>
            </a:r>
          </a:p>
        </p:txBody>
      </p:sp>
    </p:spTree>
    <p:extLst>
      <p:ext uri="{BB962C8B-B14F-4D97-AF65-F5344CB8AC3E}">
        <p14:creationId xmlns:p14="http://schemas.microsoft.com/office/powerpoint/2010/main" val="2811212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60471"/>
            <a:ext cx="8911687" cy="6122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nar Bangla" panose="020B0502040204020203" pitchFamily="34" charset="0"/>
                <a:cs typeface="Shonar Bangla" panose="020B0502040204020203" pitchFamily="34" charset="0"/>
              </a:rPr>
              <a:t>Hash Table Example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honar Bangla" panose="020B0502040204020203" pitchFamily="34" charset="0"/>
              <a:cs typeface="Shonar Bangla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5499" y="772733"/>
            <a:ext cx="8915400" cy="5331853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Suppose we have a set of strings {“</a:t>
            </a:r>
            <a:r>
              <a:rPr lang="en-US" sz="24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abc</a:t>
            </a:r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”, “</a:t>
            </a:r>
            <a:r>
              <a:rPr lang="en-US" sz="24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def</a:t>
            </a:r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”, “</a:t>
            </a:r>
            <a:r>
              <a:rPr lang="en-US" sz="24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ghi</a:t>
            </a:r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”} that we’d like to store in a </a:t>
            </a: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table.</a:t>
            </a:r>
          </a:p>
          <a:p>
            <a:pPr algn="just"/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We </a:t>
            </a:r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assign “a” = 1, “b”=2, … </a:t>
            </a:r>
            <a:r>
              <a:rPr lang="en-US" sz="24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etc</a:t>
            </a:r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 to all </a:t>
            </a: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alphabetical characters</a:t>
            </a:r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. We can then simply compute a number for each of the strings by using </a:t>
            </a: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the sum </a:t>
            </a:r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of the characters as </a:t>
            </a: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follows:</a:t>
            </a:r>
          </a:p>
          <a:p>
            <a:pPr marL="0" indent="0" algn="just">
              <a:buNone/>
            </a:pP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	“</a:t>
            </a:r>
            <a:r>
              <a:rPr lang="en-US" sz="24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abc</a:t>
            </a:r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” = 1 + 2 + 3=6, “</a:t>
            </a:r>
            <a:r>
              <a:rPr lang="en-US" sz="24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def</a:t>
            </a:r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” = 4 + 5 + 6=15 , “</a:t>
            </a:r>
            <a:r>
              <a:rPr lang="en-US" sz="24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ghi</a:t>
            </a:r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” = 7 + 8 + 9=24 </a:t>
            </a:r>
          </a:p>
          <a:p>
            <a:pPr algn="just"/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If </a:t>
            </a:r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we assume that we have a table of size 5 to store these strings, we can compute the location of the string by taking the </a:t>
            </a:r>
            <a:r>
              <a:rPr lang="en-US" sz="2400" b="1" dirty="0">
                <a:latin typeface="Shonar Bangla" panose="020B0502040204020203" pitchFamily="34" charset="0"/>
                <a:cs typeface="Shonar Bangla" panose="020B0502040204020203" pitchFamily="34" charset="0"/>
              </a:rPr>
              <a:t>sum mod </a:t>
            </a:r>
            <a:r>
              <a:rPr lang="en-US" sz="2400" b="1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5</a:t>
            </a:r>
          </a:p>
          <a:p>
            <a:pPr algn="just"/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So we store “</a:t>
            </a:r>
            <a:r>
              <a:rPr lang="en-US" sz="2400" dirty="0" err="1" smtClean="0">
                <a:latin typeface="Shonar Bangla" panose="020B0502040204020203" pitchFamily="34" charset="0"/>
                <a:cs typeface="Shonar Bangla" panose="020B0502040204020203" pitchFamily="34" charset="0"/>
              </a:rPr>
              <a:t>abc</a:t>
            </a:r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” in 6 mod 5 = 1, “</a:t>
            </a:r>
            <a:r>
              <a:rPr lang="en-US" sz="24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def</a:t>
            </a:r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” in 15 mod 5 = 0, and “</a:t>
            </a:r>
            <a:r>
              <a:rPr lang="en-US" sz="24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ghi</a:t>
            </a:r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” in 24 mod 5 = 4 in locations 1, </a:t>
            </a: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0 and </a:t>
            </a:r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4 as </a:t>
            </a: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follows:</a:t>
            </a:r>
            <a:endParaRPr lang="en-US" sz="2400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371" y="5815482"/>
            <a:ext cx="84391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77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9060" y="469564"/>
            <a:ext cx="8911687" cy="6122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nar Bangla" panose="020B0502040204020203" pitchFamily="34" charset="0"/>
                <a:cs typeface="Shonar Bangla" panose="020B0502040204020203" pitchFamily="34" charset="0"/>
              </a:rPr>
              <a:t>Problem With Hashing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honar Bangla" panose="020B0502040204020203" pitchFamily="34" charset="0"/>
              <a:cs typeface="Shonar Bangla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347" y="1526147"/>
            <a:ext cx="8915400" cy="533185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sz="2800" dirty="0">
                <a:latin typeface="Shonar Bangla" panose="020B0502040204020203" pitchFamily="34" charset="0"/>
                <a:cs typeface="Shonar Bangla" panose="020B0502040204020203" pitchFamily="34" charset="0"/>
              </a:rPr>
              <a:t>One problem with hashing is that it is possible that two strings can hash into the </a:t>
            </a:r>
            <a:r>
              <a:rPr lang="en-US" sz="28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same location</a:t>
            </a:r>
            <a:r>
              <a:rPr lang="en-US" sz="2800" dirty="0">
                <a:latin typeface="Shonar Bangla" panose="020B0502040204020203" pitchFamily="34" charset="0"/>
                <a:cs typeface="Shonar Bangla" panose="020B0502040204020203" pitchFamily="34" charset="0"/>
              </a:rPr>
              <a:t>. This is called a </a:t>
            </a:r>
            <a:r>
              <a:rPr lang="en-US" sz="28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collision</a:t>
            </a:r>
            <a:r>
              <a:rPr lang="en-US" sz="2800" dirty="0" smtClean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.</a:t>
            </a:r>
          </a:p>
          <a:p>
            <a:pPr algn="just"/>
            <a:r>
              <a:rPr lang="en-US" sz="28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Picking </a:t>
            </a:r>
            <a:r>
              <a:rPr lang="en-US" sz="2800" dirty="0">
                <a:latin typeface="Shonar Bangla" panose="020B0502040204020203" pitchFamily="34" charset="0"/>
                <a:cs typeface="Shonar Bangla" panose="020B0502040204020203" pitchFamily="34" charset="0"/>
              </a:rPr>
              <a:t>a </a:t>
            </a:r>
            <a:r>
              <a:rPr lang="en-US" sz="28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“good” hash function </a:t>
            </a:r>
            <a:r>
              <a:rPr lang="en-US" sz="2800" dirty="0">
                <a:latin typeface="Shonar Bangla" panose="020B0502040204020203" pitchFamily="34" charset="0"/>
                <a:cs typeface="Shonar Bangla" panose="020B0502040204020203" pitchFamily="34" charset="0"/>
              </a:rPr>
              <a:t>is key to successfully implementing </a:t>
            </a:r>
            <a:r>
              <a:rPr lang="en-US" sz="28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a hash </a:t>
            </a:r>
            <a:r>
              <a:rPr lang="en-US" sz="2800" dirty="0">
                <a:latin typeface="Shonar Bangla" panose="020B0502040204020203" pitchFamily="34" charset="0"/>
                <a:cs typeface="Shonar Bangla" panose="020B0502040204020203" pitchFamily="34" charset="0"/>
              </a:rPr>
              <a:t>table. What we mean by “good” is that the function must be </a:t>
            </a:r>
            <a:r>
              <a:rPr lang="en-US" sz="28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easy to compute</a:t>
            </a:r>
            <a:r>
              <a:rPr lang="en-US" sz="2800" dirty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sz="28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and </a:t>
            </a:r>
            <a:r>
              <a:rPr lang="en-US" sz="2800" dirty="0" smtClean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avoid </a:t>
            </a:r>
            <a:r>
              <a:rPr lang="en-US" sz="28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collisions </a:t>
            </a:r>
            <a:r>
              <a:rPr lang="en-US" sz="2800" dirty="0">
                <a:latin typeface="Shonar Bangla" panose="020B0502040204020203" pitchFamily="34" charset="0"/>
                <a:cs typeface="Shonar Bangla" panose="020B0502040204020203" pitchFamily="34" charset="0"/>
              </a:rPr>
              <a:t>as much as </a:t>
            </a:r>
            <a:r>
              <a:rPr lang="en-US" sz="28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possible</a:t>
            </a:r>
            <a:r>
              <a:rPr lang="en-US" sz="2800" dirty="0">
                <a:latin typeface="Shonar Bangla" panose="020B0502040204020203" pitchFamily="34" charset="0"/>
                <a:cs typeface="Shonar Bangla" panose="020B0502040204020203" pitchFamily="34" charset="0"/>
              </a:rPr>
              <a:t>. </a:t>
            </a:r>
            <a:endParaRPr lang="en-US" sz="2800" dirty="0" smtClean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pPr algn="just"/>
            <a:r>
              <a:rPr lang="en-US" sz="2800" dirty="0">
                <a:latin typeface="Shonar Bangla" panose="020B0502040204020203" pitchFamily="34" charset="0"/>
                <a:cs typeface="Shonar Bangla" panose="020B0502040204020203" pitchFamily="34" charset="0"/>
              </a:rPr>
              <a:t>Collisions are practically unavoidable when hashing a random subset of a large set of possible keys. </a:t>
            </a:r>
            <a:endParaRPr lang="en-US" sz="2800" dirty="0" smtClean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pPr algn="just"/>
            <a:r>
              <a:rPr lang="en-US" sz="28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For </a:t>
            </a:r>
            <a:r>
              <a:rPr lang="en-US" sz="2800" dirty="0">
                <a:latin typeface="Shonar Bangla" panose="020B0502040204020203" pitchFamily="34" charset="0"/>
                <a:cs typeface="Shonar Bangla" panose="020B0502040204020203" pitchFamily="34" charset="0"/>
              </a:rPr>
              <a:t>example, if 2500 keys are hashed into a million buckets, even with a perfectly uniform random distribution, according to the birthday paradox there is a 95% chance of at least two of the keys being hashed to the same slot</a:t>
            </a:r>
            <a:r>
              <a:rPr lang="en-US" sz="28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.</a:t>
            </a:r>
          </a:p>
          <a:p>
            <a:pPr algn="just"/>
            <a:r>
              <a:rPr lang="en-US" sz="2800" dirty="0">
                <a:latin typeface="Shonar Bangla" panose="020B0502040204020203" pitchFamily="34" charset="0"/>
                <a:cs typeface="Shonar Bangla" panose="020B0502040204020203" pitchFamily="34" charset="0"/>
              </a:rPr>
              <a:t>Therefore, most hash table implementations have some collision resolution strategy to handle such events. </a:t>
            </a:r>
          </a:p>
          <a:p>
            <a:pPr algn="just"/>
            <a:endParaRPr lang="en-US" sz="2800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21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60471"/>
            <a:ext cx="8911687" cy="6122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nar Bangla" panose="020B0502040204020203" pitchFamily="34" charset="0"/>
                <a:cs typeface="Shonar Bangla" panose="020B0502040204020203" pitchFamily="34" charset="0"/>
              </a:rPr>
              <a:t>Finding a “good” hash function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honar Bangla" panose="020B0502040204020203" pitchFamily="34" charset="0"/>
              <a:cs typeface="Shonar Bangla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5499" y="1526147"/>
            <a:ext cx="8915400" cy="533185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800" dirty="0">
                <a:latin typeface="Shonar Bangla" panose="020B0502040204020203" pitchFamily="34" charset="0"/>
                <a:cs typeface="Shonar Bangla" panose="020B0502040204020203" pitchFamily="34" charset="0"/>
              </a:rPr>
              <a:t>It is difficult to find a “perfect” hash function, that is a function that has no collisions. </a:t>
            </a:r>
            <a:r>
              <a:rPr lang="en-US" sz="28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But we </a:t>
            </a:r>
            <a:r>
              <a:rPr lang="en-US" sz="2800" dirty="0">
                <a:latin typeface="Shonar Bangla" panose="020B0502040204020203" pitchFamily="34" charset="0"/>
                <a:cs typeface="Shonar Bangla" panose="020B0502040204020203" pitchFamily="34" charset="0"/>
              </a:rPr>
              <a:t>can do “better” by using hash functions as </a:t>
            </a:r>
            <a:r>
              <a:rPr lang="en-US" sz="28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follows:</a:t>
            </a:r>
          </a:p>
          <a:p>
            <a:pPr algn="just"/>
            <a:r>
              <a:rPr lang="en-US" sz="2800" dirty="0">
                <a:latin typeface="Shonar Bangla" panose="020B0502040204020203" pitchFamily="34" charset="0"/>
                <a:cs typeface="Shonar Bangla" panose="020B0502040204020203" pitchFamily="34" charset="0"/>
              </a:rPr>
              <a:t> Suppose we need to store </a:t>
            </a:r>
            <a:r>
              <a:rPr lang="en-US" sz="28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a dictionary </a:t>
            </a:r>
            <a:r>
              <a:rPr lang="en-US" sz="2800" dirty="0">
                <a:latin typeface="Shonar Bangla" panose="020B0502040204020203" pitchFamily="34" charset="0"/>
                <a:cs typeface="Shonar Bangla" panose="020B0502040204020203" pitchFamily="34" charset="0"/>
              </a:rPr>
              <a:t>in a hash table. A dictionary is a set of Strings and we can define a </a:t>
            </a:r>
            <a:r>
              <a:rPr lang="en-US" sz="28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hash function </a:t>
            </a:r>
            <a:r>
              <a:rPr lang="en-US" sz="2800" dirty="0">
                <a:latin typeface="Shonar Bangla" panose="020B0502040204020203" pitchFamily="34" charset="0"/>
                <a:cs typeface="Shonar Bangla" panose="020B0502040204020203" pitchFamily="34" charset="0"/>
              </a:rPr>
              <a:t>as follows. Assume that S is a string of length n </a:t>
            </a:r>
            <a:r>
              <a:rPr lang="en-US" sz="28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and S </a:t>
            </a:r>
            <a:r>
              <a:rPr lang="en-US" sz="2800" dirty="0">
                <a:latin typeface="Shonar Bangla" panose="020B0502040204020203" pitchFamily="34" charset="0"/>
                <a:cs typeface="Shonar Bangla" panose="020B0502040204020203" pitchFamily="34" charset="0"/>
              </a:rPr>
              <a:t>= S1S2…. </a:t>
            </a:r>
            <a:r>
              <a:rPr lang="en-US" sz="2800" dirty="0" err="1" smtClean="0">
                <a:latin typeface="Shonar Bangla" panose="020B0502040204020203" pitchFamily="34" charset="0"/>
                <a:cs typeface="Shonar Bangla" panose="020B0502040204020203" pitchFamily="34" charset="0"/>
              </a:rPr>
              <a:t>Sn</a:t>
            </a:r>
            <a:r>
              <a:rPr lang="en-US" sz="28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            </a:t>
            </a:r>
          </a:p>
          <a:p>
            <a:pPr marL="0" indent="0" algn="just">
              <a:buNone/>
            </a:pPr>
            <a:r>
              <a:rPr lang="en-US" sz="28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     </a:t>
            </a:r>
            <a:r>
              <a:rPr lang="en-US" sz="2800" dirty="0">
                <a:latin typeface="Shonar Bangla" panose="020B0502040204020203" pitchFamily="34" charset="0"/>
                <a:cs typeface="Shonar Bangla" panose="020B0502040204020203" pitchFamily="34" charset="0"/>
              </a:rPr>
              <a:t>	</a:t>
            </a:r>
            <a:r>
              <a:rPr lang="en-US" sz="28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H(S</a:t>
            </a:r>
            <a:r>
              <a:rPr lang="en-US" sz="2800" dirty="0">
                <a:latin typeface="Shonar Bangla" panose="020B0502040204020203" pitchFamily="34" charset="0"/>
                <a:cs typeface="Shonar Bangla" panose="020B0502040204020203" pitchFamily="34" charset="0"/>
              </a:rPr>
              <a:t>) = H(“S1S2…. </a:t>
            </a:r>
            <a:r>
              <a:rPr lang="en-US" sz="28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Sn</a:t>
            </a:r>
            <a:r>
              <a:rPr lang="en-US" sz="2800" dirty="0">
                <a:latin typeface="Shonar Bangla" panose="020B0502040204020203" pitchFamily="34" charset="0"/>
                <a:cs typeface="Shonar Bangla" panose="020B0502040204020203" pitchFamily="34" charset="0"/>
              </a:rPr>
              <a:t>”) = S1 + p S2 + </a:t>
            </a:r>
            <a:r>
              <a:rPr lang="en-US" sz="28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p2 </a:t>
            </a:r>
            <a:r>
              <a:rPr lang="en-US" sz="2800" dirty="0">
                <a:latin typeface="Shonar Bangla" panose="020B0502040204020203" pitchFamily="34" charset="0"/>
                <a:cs typeface="Shonar Bangla" panose="020B0502040204020203" pitchFamily="34" charset="0"/>
              </a:rPr>
              <a:t>S3 + ….+ pn-1 </a:t>
            </a:r>
            <a:r>
              <a:rPr lang="en-US" sz="28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Sn</a:t>
            </a:r>
            <a:endParaRPr lang="en-US" sz="2800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	where </a:t>
            </a:r>
            <a:r>
              <a:rPr lang="en-US" sz="2800" dirty="0">
                <a:latin typeface="Shonar Bangla" panose="020B0502040204020203" pitchFamily="34" charset="0"/>
                <a:cs typeface="Shonar Bangla" panose="020B0502040204020203" pitchFamily="34" charset="0"/>
              </a:rPr>
              <a:t>p is a prime number. Obviously, each string will lead to a </a:t>
            </a:r>
            <a:r>
              <a:rPr lang="en-US" sz="28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unique 	number</a:t>
            </a:r>
            <a:endParaRPr lang="en-US" sz="2800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pPr algn="just"/>
            <a:r>
              <a:rPr lang="en-US" sz="28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When </a:t>
            </a:r>
            <a:r>
              <a:rPr lang="en-US" sz="2800" dirty="0">
                <a:latin typeface="Shonar Bangla" panose="020B0502040204020203" pitchFamily="34" charset="0"/>
                <a:cs typeface="Shonar Bangla" panose="020B0502040204020203" pitchFamily="34" charset="0"/>
              </a:rPr>
              <a:t>we take the number Mod </a:t>
            </a:r>
            <a:r>
              <a:rPr lang="en-US" sz="28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TableSize</a:t>
            </a:r>
            <a:r>
              <a:rPr lang="en-US" sz="2800" dirty="0">
                <a:latin typeface="Shonar Bangla" panose="020B0502040204020203" pitchFamily="34" charset="0"/>
                <a:cs typeface="Shonar Bangla" panose="020B0502040204020203" pitchFamily="34" charset="0"/>
              </a:rPr>
              <a:t>, it is still possible that we may have </a:t>
            </a:r>
            <a:r>
              <a:rPr lang="en-US" sz="28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collisions but </a:t>
            </a:r>
            <a:r>
              <a:rPr lang="en-US" sz="2800" dirty="0">
                <a:latin typeface="Shonar Bangla" panose="020B0502040204020203" pitchFamily="34" charset="0"/>
                <a:cs typeface="Shonar Bangla" panose="020B0502040204020203" pitchFamily="34" charset="0"/>
              </a:rPr>
              <a:t>may be fewer collisions than when using a naïve hash function like the sum of </a:t>
            </a:r>
            <a:r>
              <a:rPr lang="en-US" sz="28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the characters</a:t>
            </a:r>
            <a:r>
              <a:rPr lang="en-US" sz="2800" dirty="0">
                <a:latin typeface="Shonar Bangla" panose="020B0502040204020203" pitchFamily="34" charset="0"/>
                <a:cs typeface="Shonar Bangla" panose="020B0502040204020203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7586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8625" y="90710"/>
            <a:ext cx="8911687" cy="1280890"/>
          </a:xfrm>
        </p:spPr>
        <p:txBody>
          <a:bodyPr/>
          <a:lstStyle/>
          <a:p>
            <a:r>
              <a:rPr lang="en-US" dirty="0" smtClean="0"/>
              <a:t>Common Hash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1599" y="1054100"/>
            <a:ext cx="8839201" cy="59563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Arithmetic Modulo</a:t>
            </a:r>
          </a:p>
          <a:p>
            <a:pPr lvl="1"/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h(key) = key mod n; n = 5000</a:t>
            </a:r>
          </a:p>
          <a:p>
            <a:pPr lvl="1"/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h(82461792) = 82461792 mod 5000 = </a:t>
            </a: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1792</a:t>
            </a:r>
          </a:p>
          <a:p>
            <a:pPr lvl="1"/>
            <a:endParaRPr lang="en-US" sz="2400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Mid-Square</a:t>
            </a:r>
          </a:p>
          <a:p>
            <a:pPr marL="0" indent="0">
              <a:buNone/>
            </a:pP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	Involves </a:t>
            </a:r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squaring the “numeric” form of a key and extracting some of the </a:t>
            </a: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	digits </a:t>
            </a:r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from the “middle of the square”.</a:t>
            </a:r>
          </a:p>
          <a:p>
            <a:pPr lvl="1"/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Assume </a:t>
            </a:r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address space is 1000</a:t>
            </a:r>
          </a:p>
          <a:p>
            <a:pPr lvl="1"/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Key(4 digit </a:t>
            </a:r>
            <a:r>
              <a:rPr lang="en-US" sz="24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int</a:t>
            </a:r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) = 2973</a:t>
            </a:r>
          </a:p>
          <a:p>
            <a:pPr lvl="1"/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2973 * 2973 = 8838729</a:t>
            </a:r>
          </a:p>
          <a:p>
            <a:pPr lvl="1"/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Extract “middle” digits = 387 (</a:t>
            </a:r>
            <a:r>
              <a:rPr lang="en-US" sz="2400" u="sng" dirty="0">
                <a:latin typeface="Shonar Bangla" panose="020B0502040204020203" pitchFamily="34" charset="0"/>
                <a:cs typeface="Shonar Bangla" panose="020B0502040204020203" pitchFamily="34" charset="0"/>
              </a:rPr>
              <a:t>hash address</a:t>
            </a:r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)</a:t>
            </a:r>
          </a:p>
          <a:p>
            <a:pPr lvl="1"/>
            <a:endParaRPr lang="en-US" sz="2400" dirty="0">
              <a:solidFill>
                <a:srgbClr val="FF0000"/>
              </a:solidFill>
              <a:latin typeface="Shonar Bangla" panose="020B0502040204020203" pitchFamily="34" charset="0"/>
              <a:cs typeface="Shonar Bangl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19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8625" y="90710"/>
            <a:ext cx="8911687" cy="1280890"/>
          </a:xfrm>
        </p:spPr>
        <p:txBody>
          <a:bodyPr/>
          <a:lstStyle/>
          <a:p>
            <a:r>
              <a:rPr lang="en-US" dirty="0" smtClean="0"/>
              <a:t>Common Hash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1599" y="1054100"/>
            <a:ext cx="8839201" cy="5956300"/>
          </a:xfrm>
        </p:spPr>
        <p:txBody>
          <a:bodyPr>
            <a:normAutofit lnSpcReduction="10000"/>
          </a:bodyPr>
          <a:lstStyle/>
          <a:p>
            <a:pPr marL="514350" indent="-457200" algn="just">
              <a:buFont typeface="+mj-lt"/>
              <a:buAutoNum type="arabicPeriod" startAt="3"/>
            </a:pPr>
            <a:r>
              <a:rPr lang="en-US" sz="2400" dirty="0" smtClean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Folding </a:t>
            </a:r>
          </a:p>
          <a:p>
            <a:pPr marL="57150" indent="0" algn="just">
              <a:buNone/>
            </a:pPr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	</a:t>
            </a: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Requires </a:t>
            </a:r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extracting certain groupings from the key and then adding or </a:t>
            </a: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	multiplying </a:t>
            </a:r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the groupings in </a:t>
            </a: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	some </a:t>
            </a:r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fashion to form the </a:t>
            </a:r>
            <a:r>
              <a:rPr lang="en-US" sz="2400" u="sng" dirty="0">
                <a:latin typeface="Shonar Bangla" panose="020B0502040204020203" pitchFamily="34" charset="0"/>
                <a:cs typeface="Shonar Bangla" panose="020B0502040204020203" pitchFamily="34" charset="0"/>
              </a:rPr>
              <a:t>hash address</a:t>
            </a:r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.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Key </a:t>
            </a:r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= “</a:t>
            </a: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BISON” , Address </a:t>
            </a:r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Space = 101</a:t>
            </a:r>
          </a:p>
          <a:p>
            <a:pPr marL="457200" lvl="1" indent="0" algn="just">
              <a:lnSpc>
                <a:spcPct val="80000"/>
              </a:lnSpc>
              <a:buNone/>
            </a:pP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	Step </a:t>
            </a:r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1 – get ASCII values of each character in the string</a:t>
            </a:r>
          </a:p>
          <a:p>
            <a:pPr marL="914400" lvl="2" indent="0" algn="just">
              <a:lnSpc>
                <a:spcPct val="80000"/>
              </a:lnSpc>
              <a:buNone/>
            </a:pP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	B(66</a:t>
            </a:r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), I(73), S(83), O(79), N(78)</a:t>
            </a:r>
          </a:p>
          <a:p>
            <a:pPr marL="457200" lvl="1" indent="0" algn="just">
              <a:lnSpc>
                <a:spcPct val="80000"/>
              </a:lnSpc>
              <a:buNone/>
            </a:pP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	Step </a:t>
            </a:r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2 – Add “even[even index </a:t>
            </a:r>
            <a:r>
              <a:rPr lang="en-US" sz="24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val</a:t>
            </a:r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]”</a:t>
            </a:r>
          </a:p>
          <a:p>
            <a:pPr marL="914400" lvl="2" indent="0" algn="just">
              <a:lnSpc>
                <a:spcPct val="80000"/>
              </a:lnSpc>
              <a:buNone/>
            </a:pP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	66 </a:t>
            </a:r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+83+78 = 227</a:t>
            </a:r>
          </a:p>
          <a:p>
            <a:pPr marL="457200" lvl="1" indent="0" algn="just">
              <a:lnSpc>
                <a:spcPct val="80000"/>
              </a:lnSpc>
              <a:buNone/>
            </a:pP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	Step </a:t>
            </a:r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3 – Add “odd[odd index </a:t>
            </a:r>
            <a:r>
              <a:rPr lang="en-US" sz="24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val</a:t>
            </a:r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]”</a:t>
            </a:r>
          </a:p>
          <a:p>
            <a:pPr marL="914400" lvl="2" indent="0" algn="just">
              <a:lnSpc>
                <a:spcPct val="80000"/>
              </a:lnSpc>
              <a:buNone/>
            </a:pP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	73+79 </a:t>
            </a:r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= 152</a:t>
            </a:r>
          </a:p>
          <a:p>
            <a:pPr marL="457200" lvl="1" indent="0" algn="just">
              <a:lnSpc>
                <a:spcPct val="80000"/>
              </a:lnSpc>
              <a:buNone/>
            </a:pP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	Step </a:t>
            </a:r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4 – Multiply results</a:t>
            </a:r>
          </a:p>
          <a:p>
            <a:pPr marL="914400" lvl="2" indent="0" algn="just">
              <a:lnSpc>
                <a:spcPct val="80000"/>
              </a:lnSpc>
              <a:buNone/>
            </a:pP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	227 </a:t>
            </a:r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* 152 = 34504</a:t>
            </a:r>
          </a:p>
          <a:p>
            <a:pPr marL="457200" lvl="1" indent="0" algn="just">
              <a:lnSpc>
                <a:spcPct val="80000"/>
              </a:lnSpc>
              <a:buNone/>
            </a:pP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	Step </a:t>
            </a:r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5 – Modulo results</a:t>
            </a:r>
          </a:p>
          <a:p>
            <a:pPr marL="914400" lvl="2" indent="0" algn="just">
              <a:lnSpc>
                <a:spcPct val="80000"/>
              </a:lnSpc>
              <a:buNone/>
            </a:pP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	34504 </a:t>
            </a:r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mod 101 = 63 </a:t>
            </a:r>
            <a:r>
              <a:rPr lang="en-US" sz="2400" u="sng" dirty="0">
                <a:latin typeface="Shonar Bangla" panose="020B0502040204020203" pitchFamily="34" charset="0"/>
                <a:cs typeface="Shonar Bangla" panose="020B0502040204020203" pitchFamily="34" charset="0"/>
              </a:rPr>
              <a:t>(hash address)</a:t>
            </a:r>
          </a:p>
          <a:p>
            <a:pPr marL="800100" lvl="1"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819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8625" y="90710"/>
            <a:ext cx="8911687" cy="1280890"/>
          </a:xfrm>
        </p:spPr>
        <p:txBody>
          <a:bodyPr/>
          <a:lstStyle/>
          <a:p>
            <a:r>
              <a:rPr lang="en-US" dirty="0" smtClean="0"/>
              <a:t>Common Hash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1599" y="1054100"/>
            <a:ext cx="8839201" cy="5956300"/>
          </a:xfrm>
        </p:spPr>
        <p:txBody>
          <a:bodyPr>
            <a:normAutofit fontScale="92500" lnSpcReduction="20000"/>
          </a:bodyPr>
          <a:lstStyle/>
          <a:p>
            <a:pPr marL="514350" indent="-457200" algn="just">
              <a:buFont typeface="+mj-lt"/>
              <a:buAutoNum type="arabicPeriod" startAt="4"/>
            </a:pPr>
            <a:r>
              <a:rPr lang="en-US" sz="2400" dirty="0" smtClean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Radix </a:t>
            </a:r>
            <a:r>
              <a:rPr lang="en-US" sz="24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Transformation </a:t>
            </a:r>
            <a:endParaRPr lang="en-US" sz="2400" dirty="0" smtClean="0">
              <a:solidFill>
                <a:srgbClr val="FF0000"/>
              </a:solidFill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pPr marL="57150" indent="0" algn="just">
              <a:buNone/>
            </a:pPr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	Convert the key to a different base and then use modulo </a:t>
            </a: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arithmetic.</a:t>
            </a:r>
          </a:p>
          <a:p>
            <a:pPr marL="400050" algn="just"/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Address </a:t>
            </a:r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space is 100.</a:t>
            </a:r>
          </a:p>
          <a:p>
            <a:pPr marL="57150" indent="0" algn="just">
              <a:buNone/>
            </a:pP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	Key </a:t>
            </a:r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is 435</a:t>
            </a:r>
            <a:r>
              <a:rPr lang="en-US" sz="1400" dirty="0">
                <a:latin typeface="Shonar Bangla" panose="020B0502040204020203" pitchFamily="34" charset="0"/>
                <a:cs typeface="Shonar Bangla" panose="020B0502040204020203" pitchFamily="34" charset="0"/>
              </a:rPr>
              <a:t>10</a:t>
            </a:r>
            <a:endParaRPr lang="en-US" sz="2400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pPr marL="57150" indent="0" algn="just">
              <a:buNone/>
            </a:pP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	Conversion</a:t>
            </a:r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: 382</a:t>
            </a:r>
            <a:r>
              <a:rPr lang="en-US" sz="1400" dirty="0">
                <a:latin typeface="Shonar Bangla" panose="020B0502040204020203" pitchFamily="34" charset="0"/>
                <a:cs typeface="Shonar Bangla" panose="020B0502040204020203" pitchFamily="34" charset="0"/>
              </a:rPr>
              <a:t>11</a:t>
            </a:r>
            <a:endParaRPr lang="en-US" sz="2400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pPr marL="57150" indent="0" algn="just">
              <a:buNone/>
            </a:pP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	382 </a:t>
            </a:r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mod 100 = 82 (hash address</a:t>
            </a:r>
            <a:r>
              <a:rPr lang="en-US" sz="24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)</a:t>
            </a:r>
          </a:p>
          <a:p>
            <a:pPr marL="514350" indent="-457200" algn="just">
              <a:buFont typeface="+mj-lt"/>
              <a:buAutoNum type="arabicPeriod" startAt="5"/>
            </a:pPr>
            <a:r>
              <a:rPr lang="en-US" sz="2400" dirty="0" smtClean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Multiplicative Function</a:t>
            </a:r>
          </a:p>
          <a:p>
            <a:pPr marL="57150" indent="0"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	Involves </a:t>
            </a:r>
            <a:r>
              <a:rPr lang="en-US" sz="2400" dirty="0">
                <a:solidFill>
                  <a:schemeClr val="tx1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multiplying the key by some constant less than one, the hash function will </a:t>
            </a:r>
            <a:r>
              <a:rPr lang="en-US" sz="2400" dirty="0" smtClean="0">
                <a:solidFill>
                  <a:schemeClr val="tx1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	return </a:t>
            </a:r>
            <a:r>
              <a:rPr lang="en-US" sz="2400" dirty="0">
                <a:solidFill>
                  <a:schemeClr val="tx1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some of the digits of the fractional part of the result.</a:t>
            </a:r>
          </a:p>
          <a:p>
            <a:pPr marL="400050" algn="just"/>
            <a:r>
              <a:rPr lang="en-US" sz="2400" dirty="0" smtClean="0">
                <a:solidFill>
                  <a:schemeClr val="tx1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	Address </a:t>
            </a:r>
            <a:r>
              <a:rPr lang="en-US" sz="2400" dirty="0">
                <a:solidFill>
                  <a:schemeClr val="tx1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space = 1000</a:t>
            </a:r>
          </a:p>
          <a:p>
            <a:pPr marL="57150" indent="0"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	Key </a:t>
            </a:r>
            <a:r>
              <a:rPr lang="en-US" sz="2400" dirty="0">
                <a:solidFill>
                  <a:schemeClr val="tx1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(5 digit integer): 82165</a:t>
            </a:r>
          </a:p>
          <a:p>
            <a:pPr marL="57150" indent="0"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	Multiplier</a:t>
            </a:r>
            <a:r>
              <a:rPr lang="en-US" sz="2400" dirty="0">
                <a:solidFill>
                  <a:schemeClr val="tx1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:  0.39731</a:t>
            </a:r>
          </a:p>
          <a:p>
            <a:pPr marL="57150" indent="0"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	82165 </a:t>
            </a:r>
            <a:r>
              <a:rPr lang="en-US" sz="2400" dirty="0">
                <a:solidFill>
                  <a:schemeClr val="tx1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* 0.39731 = 32644.97615</a:t>
            </a:r>
          </a:p>
          <a:p>
            <a:pPr marL="57150" indent="0"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	First </a:t>
            </a:r>
            <a:r>
              <a:rPr lang="en-US" sz="2400" dirty="0">
                <a:solidFill>
                  <a:schemeClr val="tx1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three digits of fractional part is hash address = 976</a:t>
            </a:r>
          </a:p>
          <a:p>
            <a:pPr marL="57150" indent="0" algn="just">
              <a:buNone/>
            </a:pPr>
            <a:endParaRPr lang="en-US" sz="2400" dirty="0" smtClean="0">
              <a:solidFill>
                <a:srgbClr val="FF0000"/>
              </a:solidFill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pPr marL="800100" lvl="1"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519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54F6613E-5ED7-40ED-90A8-F639BE712C0E}"/>
    </a:ext>
  </a:extLst>
</a:theme>
</file>

<file path=ppt/theme/themeOverride1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647252"/>
    </a:dk2>
    <a:lt2>
      <a:srgbClr val="EAE8CF"/>
    </a:lt2>
    <a:accent1>
      <a:srgbClr val="E78712"/>
    </a:accent1>
    <a:accent2>
      <a:srgbClr val="B73C26"/>
    </a:accent2>
    <a:accent3>
      <a:srgbClr val="865331"/>
    </a:accent3>
    <a:accent4>
      <a:srgbClr val="B38648"/>
    </a:accent4>
    <a:accent5>
      <a:srgbClr val="BBB473"/>
    </a:accent5>
    <a:accent6>
      <a:srgbClr val="849276"/>
    </a:accent6>
    <a:hlink>
      <a:srgbClr val="FDAB2A"/>
    </a:hlink>
    <a:folHlink>
      <a:srgbClr val="CCB18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</TotalTime>
  <Words>1154</Words>
  <Application>Microsoft Office PowerPoint</Application>
  <PresentationFormat>Custom</PresentationFormat>
  <Paragraphs>198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Wisp</vt:lpstr>
      <vt:lpstr>UNIT  4- HASHING</vt:lpstr>
      <vt:lpstr>Introduction</vt:lpstr>
      <vt:lpstr>The Map Data Structure</vt:lpstr>
      <vt:lpstr>Hash Table Example</vt:lpstr>
      <vt:lpstr>Problem With Hashing</vt:lpstr>
      <vt:lpstr>Finding a “good” hash function</vt:lpstr>
      <vt:lpstr>Common Hash Functions</vt:lpstr>
      <vt:lpstr>Common Hash Functions</vt:lpstr>
      <vt:lpstr>Common Hash Functions</vt:lpstr>
      <vt:lpstr>Collision Resolution Techniques</vt:lpstr>
      <vt:lpstr>Open Addressing</vt:lpstr>
      <vt:lpstr>Linear Probing</vt:lpstr>
      <vt:lpstr>Linear Probing Example</vt:lpstr>
      <vt:lpstr>Quadratic Probing</vt:lpstr>
      <vt:lpstr>Quadratic Probing Example</vt:lpstr>
      <vt:lpstr>Double Hashing</vt:lpstr>
      <vt:lpstr>Double Hashing Example</vt:lpstr>
      <vt:lpstr>Chaining</vt:lpstr>
      <vt:lpstr>Chaining Example</vt:lpstr>
      <vt:lpstr>Advantages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UNIT5- HASHING</dc:title>
  <dc:creator>admin</dc:creator>
  <cp:lastModifiedBy>Devika</cp:lastModifiedBy>
  <cp:revision>113</cp:revision>
  <dcterms:created xsi:type="dcterms:W3CDTF">2016-03-10T03:24:15Z</dcterms:created>
  <dcterms:modified xsi:type="dcterms:W3CDTF">2022-03-21T09:21:48Z</dcterms:modified>
</cp:coreProperties>
</file>