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3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4C3B9-B807-4AE1-AE23-AE5919FC75F9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1CF0-4C68-4059-8A1C-22DEABE849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507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C519A-904B-404C-A10F-5F146C1CFBF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0569-35CD-48F4-9821-4AB6AB45317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BB6E9-2BB3-4024-95A3-F91D41D9A3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12D95-5F91-44B4-869A-FD99B64CEE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EDBDB-B352-421F-B4BD-EB9A590990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16410-4182-4671-AFA4-D52BA387AC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D7C1F-F695-478A-8484-87A0D726E24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8F323-248C-4CFE-A927-1539D590F6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30690-047F-46F9-A946-E8988BC7A72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C6657-EE1B-495E-BDBC-4294A2C8A96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4DAC6-D5EB-434B-9B4C-DFE52C79C05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76885-FD38-432E-A054-172CC11DC4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E6C7-62F6-43BC-A59C-328E9D3FD7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C695F-03FB-414E-B531-2D0F1CB94E4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7F72D-0563-4D14-992B-B7E9545746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1B6CB-DF4D-43BA-BA66-2A1C8FF7800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196B6-CB0D-4825-BF42-74606F01CA3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A67CB-1C06-4268-A917-9D710DF6A2A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D7EC5-2CDE-44E0-9137-ABBD4035B12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97D5C-A3A8-4064-8413-F91B67B0B2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13BCD-AAAB-463C-BABB-019161CA966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9ED0A-F9F7-4684-B9E9-B02473A4B9D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5DC8-354F-4111-B93C-29A6462DF9A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04EF9-4A6C-48E9-A13D-BEADF90C368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C1271-20F3-4C44-A4E7-1A989398D44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069CC-7A7F-4865-9C31-78FA86BCD52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414C5-3A8C-479E-8E38-A9144A12B5A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C8CA-BE22-4958-AABC-0E3C9D26FBF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A5F43-8CCB-459C-B69F-8292A37CC60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9926F-42D6-41A0-A43E-20F19E03E4E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C735E-6E8A-469E-AB5B-716F76E6BA8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82349-9366-45B0-9C1B-476FD5F99B5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476BF-BBFE-4F8A-B22A-3F148F08CB2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E5DB-4962-401F-A452-8C46BDA503C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BD6C4-CB33-4EF9-A6EA-9E7C7D15F40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D290-D018-4017-97F9-DD513BA5553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AC31-E26D-4B26-AA4A-27829CBC99F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C945F-E684-4A83-9771-BE8EA8BE023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24E8-626A-4337-AC5F-39D5D18F128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A7540-4DA7-4574-BE38-01639DA74588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70EE9-2ABB-4D47-96E5-3469F842140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A0B51-A55E-4041-83F3-F45499C886F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3142E-0FEC-4001-9700-018430F3CD8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A79CF-1A0D-4873-8520-B5C1FCC794FD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4031-EDF7-4117-9D2A-EF3C9F3BBE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68ABC-9363-4855-AF05-AB21C11C0654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7A158-850A-4841-A2C1-4054746E563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6889A-4338-40EA-9D02-92EE332EB74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15C26-E6D9-49C1-B1E0-FF61DD8C06F2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3B29E-8766-4C8E-9533-26AED0C88CE3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813D9-2E7E-41F5-934A-A5337E888375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AB266-C5B7-4340-ABB6-9569ACBE59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36AF7-9671-4B99-B5AB-F9FC9DBB57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F3724-C483-40AD-BCD3-9B2FC9197F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62BCF-8514-422B-85E8-DA33F31888E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68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93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1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85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875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021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545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20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75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42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70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E338-AE83-4B85-8D9F-866D50FBBF8A}" type="datetimeFigureOut">
              <a:rPr lang="en-IN" smtClean="0"/>
              <a:pPr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D9E3-8A7F-40F8-8B8D-FD49C7B436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76500"/>
            <a:ext cx="7772400" cy="762000"/>
          </a:xfrm>
        </p:spPr>
        <p:txBody>
          <a:bodyPr>
            <a:spAutoFit/>
          </a:bodyPr>
          <a:lstStyle/>
          <a:p>
            <a:r>
              <a:rPr lang="en-US" altLang="en-US">
                <a:latin typeface="Arial" pitchFamily="34" charset="0"/>
              </a:rPr>
              <a:t>Streams and File I/O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00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file: an example </a:t>
            </a:r>
            <a:r>
              <a:rPr lang="en-US" altLang="en-US" sz="2400"/>
              <a:t>[a .class file]</a:t>
            </a:r>
            <a:endParaRPr lang="en-US" alt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0000000 312 376 272 276 000 000 000 061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312 376 272 276  \0  \0  \0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0000010 000 164 012 000 051 000 062 007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t  \n  \0   )  \0   2  \a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0000020 000 063 007 000 064 010 000 065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3  \a  \0   4  \b  \0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0000030 012 000 003 000 066 012 000 002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\n  \0 003  \0   6  \n  \0 002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0000630 000 145 000 146 001 000 027 152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\0   e  \0   f 001  \0 027  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0000640 141 166 141 057 154 141 156 147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a   v   a   /   l   a   n   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0000650 057 123 164 162 151 156 147 102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/   S   t   r   i   n   g  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0000660 165 151 154 144 145 162 014 000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>
                <a:latin typeface="Courier New" pitchFamily="49" charset="0"/>
              </a:rPr>
              <a:t>          u   i   l   d   e   r  \f  \0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7694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Vs. Binary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 are bulky as compared to binary files.</a:t>
            </a:r>
          </a:p>
          <a:p>
            <a:r>
              <a:rPr lang="en-US" dirty="0" smtClean="0"/>
              <a:t>Ascii values of space, enter key also get stored in text files.</a:t>
            </a:r>
          </a:p>
          <a:p>
            <a:r>
              <a:rPr lang="en-US" dirty="0" smtClean="0"/>
              <a:t>EOF when get detected that is explicitly get stored in text files but not in binary file.</a:t>
            </a:r>
          </a:p>
          <a:p>
            <a:r>
              <a:rPr lang="en-US" dirty="0" smtClean="0"/>
              <a:t>Binary files are more efficient than Text files.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I/O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724400"/>
          </a:xfrm>
        </p:spPr>
        <p:txBody>
          <a:bodyPr/>
          <a:lstStyle/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output</a:t>
            </a:r>
            <a:r>
              <a:rPr lang="en-US" altLang="en-US" sz="2000" dirty="0"/>
              <a:t> (to the file)</a:t>
            </a:r>
          </a:p>
          <a:p>
            <a:pPr lvl="1"/>
            <a:r>
              <a:rPr lang="en-US" altLang="en-US" sz="2000" b="1" dirty="0" err="1" smtClean="0">
                <a:latin typeface="Courier New" pitchFamily="49" charset="0"/>
              </a:rPr>
              <a:t>PrintWriter</a:t>
            </a:r>
            <a:r>
              <a:rPr lang="en-US" altLang="en-US" sz="2000" b="1" dirty="0" smtClean="0">
                <a:latin typeface="Courier New" pitchFamily="49" charset="0"/>
              </a:rPr>
              <a:t>  (Note-First letter should be capital otherwise it gives error)</a:t>
            </a:r>
            <a:endParaRPr lang="en-US" altLang="en-US" sz="2000" b="1" dirty="0">
              <a:latin typeface="Courier New" pitchFamily="49" charset="0"/>
            </a:endParaRP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b="1" dirty="0">
                <a:latin typeface="Courier New" pitchFamily="49" charset="0"/>
              </a:rPr>
              <a:t>      [</a:t>
            </a:r>
            <a:r>
              <a:rPr lang="en-US" altLang="en-US" sz="2000" dirty="0"/>
              <a:t>or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FileWriter</a:t>
            </a:r>
            <a:r>
              <a:rPr lang="en-US" altLang="en-US" sz="2000" b="1" dirty="0">
                <a:latin typeface="Courier New" pitchFamily="49" charset="0"/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input</a:t>
            </a:r>
            <a:r>
              <a:rPr lang="en-US" altLang="en-US" sz="2000" dirty="0"/>
              <a:t> (from the file):</a:t>
            </a: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BufferedReader</a:t>
            </a:r>
            <a:endParaRPr lang="en-US" altLang="en-US" sz="2000" b="1" dirty="0">
              <a:latin typeface="Courier New" pitchFamily="49" charset="0"/>
            </a:endParaRPr>
          </a:p>
          <a:p>
            <a:pPr lvl="1"/>
            <a:r>
              <a:rPr lang="en-US" altLang="en-US" sz="2000" b="1" dirty="0" err="1">
                <a:latin typeface="Courier New" pitchFamily="49" charset="0"/>
              </a:rPr>
              <a:t>FileReader</a:t>
            </a:r>
            <a:endParaRPr lang="en-US" altLang="en-US" sz="2000" dirty="0"/>
          </a:p>
          <a:p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itchFamily="49" charset="0"/>
              </a:rPr>
              <a:t>FileReader</a:t>
            </a:r>
            <a:r>
              <a:rPr lang="en-US" altLang="en-US" sz="2000" dirty="0"/>
              <a:t> take </a:t>
            </a:r>
            <a:r>
              <a:rPr lang="en-US" altLang="en-US" sz="2000" dirty="0">
                <a:solidFill>
                  <a:srgbClr val="5347EB"/>
                </a:solidFill>
              </a:rPr>
              <a:t>file names</a:t>
            </a:r>
            <a:r>
              <a:rPr lang="en-US" altLang="en-US" sz="2000" dirty="0"/>
              <a:t> as arguments.</a:t>
            </a:r>
          </a:p>
          <a:p>
            <a:r>
              <a:rPr lang="en-US" altLang="en-US" sz="2000" b="1" dirty="0" err="1">
                <a:latin typeface="Courier New" pitchFamily="49" charset="0"/>
              </a:rPr>
              <a:t>PrintWriter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itchFamily="49" charset="0"/>
              </a:rPr>
              <a:t>BufferedReader</a:t>
            </a:r>
            <a:r>
              <a:rPr lang="en-US" altLang="en-US" sz="2000" dirty="0"/>
              <a:t> provide </a:t>
            </a:r>
            <a:r>
              <a:rPr lang="en-US" altLang="en-US" sz="2000" dirty="0">
                <a:solidFill>
                  <a:srgbClr val="5347EB"/>
                </a:solidFill>
              </a:rPr>
              <a:t>useful methods</a:t>
            </a:r>
            <a:r>
              <a:rPr lang="en-US" altLang="en-US" sz="2000" dirty="0"/>
              <a:t> for easier writing and reading.</a:t>
            </a:r>
          </a:p>
          <a:p>
            <a:r>
              <a:rPr lang="en-US" altLang="en-US" sz="2000" dirty="0" smtClean="0"/>
              <a:t>To </a:t>
            </a:r>
            <a:r>
              <a:rPr lang="en-US" altLang="en-US" sz="2000" dirty="0"/>
              <a:t>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import java.io.*;</a:t>
            </a:r>
          </a:p>
        </p:txBody>
      </p:sp>
    </p:spTree>
    <p:extLst>
      <p:ext uri="{BB962C8B-B14F-4D97-AF65-F5344CB8AC3E}">
        <p14:creationId xmlns="" xmlns:p14="http://schemas.microsoft.com/office/powerpoint/2010/main" val="21845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Not buffered</a:t>
            </a:r>
            <a:r>
              <a:rPr lang="en-US" alt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Buffered</a:t>
            </a:r>
            <a:r>
              <a:rPr lang="en-US" alt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="" xmlns:p14="http://schemas.microsoft.com/office/powerpoint/2010/main" val="28293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Every </a:t>
            </a:r>
            <a:r>
              <a:rPr lang="en-US" altLang="en-US" dirty="0" smtClean="0"/>
              <a:t>Text File </a:t>
            </a:r>
            <a:r>
              <a:rPr lang="en-US" altLang="en-US" dirty="0"/>
              <a:t>Has Two </a:t>
            </a:r>
            <a:r>
              <a:rPr lang="en-US" altLang="en-US" dirty="0" smtClean="0"/>
              <a:t>Essential Things</a:t>
            </a:r>
            <a:endParaRPr lang="en-US" alt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en-US" sz="3600" dirty="0"/>
              <a:t>the stream name used by Java</a:t>
            </a:r>
          </a:p>
          <a:p>
            <a:pPr marL="838200" lvl="1" indent="-381000"/>
            <a:r>
              <a:rPr lang="en-US" altLang="en-US" sz="3200" dirty="0" err="1">
                <a:latin typeface="Courier New" pitchFamily="49" charset="0"/>
              </a:rPr>
              <a:t>outputStream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 (Used for writing in a file) in </a:t>
            </a:r>
            <a:r>
              <a:rPr lang="en-US" altLang="en-US" sz="3200" dirty="0"/>
              <a:t>the example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file name </a:t>
            </a:r>
            <a:r>
              <a:rPr lang="en-US" altLang="en-US" sz="3600" dirty="0"/>
              <a:t>used by the operating system</a:t>
            </a:r>
          </a:p>
          <a:p>
            <a:pPr marL="838200" lvl="1" indent="-381000"/>
            <a:r>
              <a:rPr lang="en-US" altLang="en-US" sz="3200" dirty="0" smtClean="0">
                <a:latin typeface="Courier New" pitchFamily="49" charset="0"/>
              </a:rPr>
              <a:t>out.txt (Name of file in which we want to write) </a:t>
            </a:r>
            <a:r>
              <a:rPr lang="en-US" altLang="en-US" sz="3200" dirty="0" smtClean="0"/>
              <a:t>in </a:t>
            </a:r>
            <a:r>
              <a:rPr lang="en-US" altLang="en-US" sz="3200" dirty="0"/>
              <a:t>the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978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Output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r>
              <a:rPr lang="en-US" altLang="en-US" sz="2000" dirty="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Courier New" pitchFamily="49" charset="0"/>
              </a:rPr>
              <a:t> =</a:t>
            </a:r>
            <a:br>
              <a:rPr lang="en-US" altLang="en-US" sz="20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("out.txt"));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/>
              <a:t>Similar to the long way</a:t>
            </a:r>
            <a:r>
              <a:rPr lang="en-US" altLang="en-US" sz="2000" dirty="0" smtClean="0"/>
              <a:t>: (Works from Right to Left Ex. C=5;)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 s = new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("out.txt");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(s);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/>
              <a:t>Goal: create a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/>
              <a:t> object</a:t>
            </a:r>
          </a:p>
          <a:p>
            <a:pPr lvl="1"/>
            <a:r>
              <a:rPr lang="en-US" altLang="en-US" sz="2000" dirty="0"/>
              <a:t> which uses </a:t>
            </a:r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 to open a text file</a:t>
            </a:r>
          </a:p>
          <a:p>
            <a:r>
              <a:rPr lang="en-US" altLang="en-US" sz="2000" dirty="0" err="1">
                <a:latin typeface="Courier New" pitchFamily="49" charset="0"/>
              </a:rPr>
              <a:t>FileOutputStream</a:t>
            </a:r>
            <a:r>
              <a:rPr lang="en-US" altLang="en-US" sz="2000" dirty="0">
                <a:latin typeface="Courier New" pitchFamily="49" charset="0"/>
              </a:rPr>
              <a:t> “</a:t>
            </a:r>
            <a:r>
              <a:rPr lang="en-US" altLang="en-US" sz="2000" dirty="0"/>
              <a:t>connects”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/>
              <a:t>to a text file.</a:t>
            </a:r>
          </a:p>
          <a:p>
            <a:endParaRPr lang="en-US" altLang="en-US" sz="20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17513" y="2200275"/>
            <a:ext cx="80772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23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File Streams</a:t>
            </a:r>
          </a:p>
        </p:txBody>
      </p:sp>
      <p:sp>
        <p:nvSpPr>
          <p:cNvPr id="321539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2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3" name="AutoShape 7"/>
          <p:cNvSpPr>
            <a:spLocks noChangeArrowheads="1"/>
          </p:cNvSpPr>
          <p:nvPr/>
        </p:nvSpPr>
        <p:spPr bwMode="auto">
          <a:xfrm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5" name="AutoShape 9"/>
          <p:cNvSpPr>
            <a:spLocks noChangeArrowheads="1"/>
          </p:cNvSpPr>
          <p:nvPr/>
        </p:nvSpPr>
        <p:spPr bwMode="auto">
          <a:xfrm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2341563" y="3170238"/>
            <a:ext cx="20843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PrintWriter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4983163" y="3173413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FileOutputStream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Disk</a:t>
            </a: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Memory</a:t>
            </a: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1048365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 smtClean="0">
                <a:latin typeface="Arial" pitchFamily="34" charset="0"/>
              </a:rPr>
              <a:t>OutStream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67005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smtClean="0">
                <a:latin typeface="Arial" pitchFamily="34" charset="0"/>
              </a:rPr>
              <a:t>out.txt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1250950" y="5451475"/>
            <a:ext cx="664752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PrintWriter</a:t>
            </a:r>
            <a:r>
              <a:rPr lang="en-US" altLang="en-US" sz="1400" dirty="0">
                <a:latin typeface="Arial" pitchFamily="34" charset="0"/>
              </a:rPr>
              <a:t> </a:t>
            </a:r>
            <a:r>
              <a:rPr lang="en-US" altLang="en-US" sz="1400" dirty="0" err="1">
                <a:latin typeface="Arial" pitchFamily="34" charset="0"/>
              </a:rPr>
              <a:t>smileyOutStream</a:t>
            </a:r>
            <a:r>
              <a:rPr lang="en-US" altLang="en-US" sz="1400" dirty="0">
                <a:latin typeface="Arial" pitchFamily="34" charset="0"/>
              </a:rPr>
              <a:t> = new </a:t>
            </a:r>
            <a:r>
              <a:rPr lang="en-US" altLang="en-US" sz="1400" dirty="0" err="1">
                <a:latin typeface="Arial" pitchFamily="34" charset="0"/>
              </a:rPr>
              <a:t>PrintWriter</a:t>
            </a:r>
            <a:r>
              <a:rPr lang="en-US" altLang="en-US" sz="1400" dirty="0">
                <a:latin typeface="Arial" pitchFamily="34" charset="0"/>
              </a:rPr>
              <a:t>( new </a:t>
            </a:r>
            <a:r>
              <a:rPr lang="en-US" altLang="en-US" sz="1400" dirty="0" err="1">
                <a:latin typeface="Arial" pitchFamily="34" charset="0"/>
              </a:rPr>
              <a:t>FileOutputStream</a:t>
            </a:r>
            <a:r>
              <a:rPr lang="en-US" altLang="en-US" sz="1400" smtClean="0">
                <a:latin typeface="Arial" pitchFamily="34" charset="0"/>
              </a:rPr>
              <a:t>(“out.txt</a:t>
            </a:r>
            <a:r>
              <a:rPr lang="en-US" altLang="en-US" sz="1400" dirty="0">
                <a:latin typeface="Arial" pitchFamily="34" charset="0"/>
              </a:rPr>
              <a:t>”) );</a:t>
            </a:r>
          </a:p>
        </p:txBody>
      </p:sp>
    </p:spTree>
    <p:extLst>
      <p:ext uri="{BB962C8B-B14F-4D97-AF65-F5344CB8AC3E}">
        <p14:creationId xmlns="" xmlns:p14="http://schemas.microsoft.com/office/powerpoint/2010/main" val="14151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</a:t>
            </a:r>
            <a:r>
              <a:rPr lang="en-US" altLang="en-US">
                <a:latin typeface="Courier New" pitchFamily="49" charset="0"/>
              </a:rPr>
              <a:t>PrintWriter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Similar to methods for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System.out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 err="1">
                <a:latin typeface="Courier New" pitchFamily="49" charset="0"/>
              </a:rPr>
              <a:t>println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outputStream.println</a:t>
            </a:r>
            <a:r>
              <a:rPr lang="en-US" altLang="en-US" sz="2000" dirty="0">
                <a:latin typeface="Courier New" pitchFamily="49" charset="0"/>
              </a:rPr>
              <a:t>(count + " " + line);</a:t>
            </a:r>
          </a:p>
          <a:p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>
                <a:latin typeface="Courier New" pitchFamily="49" charset="0"/>
              </a:rPr>
              <a:t>print</a:t>
            </a:r>
          </a:p>
          <a:p>
            <a:r>
              <a:rPr lang="en-US" altLang="en-US" sz="2000" dirty="0">
                <a:latin typeface="Courier New" pitchFamily="49" charset="0"/>
              </a:rPr>
              <a:t>format</a:t>
            </a:r>
          </a:p>
          <a:p>
            <a:r>
              <a:rPr lang="en-US" altLang="en-US" sz="2000" dirty="0">
                <a:latin typeface="Courier New" pitchFamily="49" charset="0"/>
              </a:rPr>
              <a:t>flush</a:t>
            </a:r>
            <a:r>
              <a:rPr lang="en-US" altLang="en-US" sz="2000" dirty="0"/>
              <a:t>: write buffered output to disk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>
                <a:latin typeface="Courier New" pitchFamily="49" charset="0"/>
              </a:rPr>
              <a:t>close</a:t>
            </a:r>
            <a:r>
              <a:rPr lang="en-US" altLang="en-US" sz="2000" dirty="0"/>
              <a:t>: close the </a:t>
            </a:r>
            <a:r>
              <a:rPr lang="en-US" altLang="en-US" sz="2000" dirty="0" err="1">
                <a:latin typeface="Courier New" pitchFamily="49" charset="0"/>
              </a:rPr>
              <a:t>PrintWriter</a:t>
            </a:r>
            <a:r>
              <a:rPr lang="en-US" altLang="en-US" sz="2000" dirty="0"/>
              <a:t> stream (and file)</a:t>
            </a:r>
            <a:r>
              <a:rPr lang="en-US" altLang="en-US" sz="2000" dirty="0">
                <a:latin typeface="Courier New" pitchFamily="49" charset="0"/>
              </a:rPr>
              <a:t>	</a:t>
            </a:r>
          </a:p>
          <a:p>
            <a:endParaRPr lang="en-US" altLang="en-US" sz="20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33400" y="3124200"/>
            <a:ext cx="8077200" cy="3810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2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>
                <a:latin typeface="Courier New" pitchFamily="49" charset="0"/>
              </a:rPr>
              <a:t>TextFileOutputDemo</a:t>
            </a:r>
            <a:r>
              <a:rPr lang="en-US" altLang="en-US" dirty="0">
                <a:latin typeface="Courier New" pitchFamily="49" charset="0"/>
              </a:rPr>
              <a:t/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sz="3600" dirty="0"/>
              <a:t>Part 1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itchFamily="49" charset="0"/>
              </a:rPr>
              <a:t>args</a:t>
            </a:r>
            <a:r>
              <a:rPr lang="en-US" alt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</a:t>
            </a:r>
            <a:r>
              <a:rPr lang="en-US" altLang="en-US" sz="1800" dirty="0" err="1">
                <a:latin typeface="Courier New" pitchFamily="49" charset="0"/>
              </a:rPr>
              <a:t>PrintWriter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outputStream</a:t>
            </a:r>
            <a:r>
              <a:rPr lang="en-US" altLang="en-US" sz="1800" dirty="0">
                <a:latin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outputStream</a:t>
            </a:r>
            <a:r>
              <a:rPr lang="en-US" altLang="en-US" sz="1800" dirty="0">
                <a:latin typeface="Courier New" pitchFamily="49" charset="0"/>
              </a:rPr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new </a:t>
            </a:r>
            <a:r>
              <a:rPr lang="en-US" altLang="en-US" sz="1800" dirty="0" err="1">
                <a:latin typeface="Courier New" pitchFamily="49" charset="0"/>
              </a:rPr>
              <a:t>PrintWriter</a:t>
            </a:r>
            <a:r>
              <a:rPr lang="en-US" altLang="en-US" sz="1800" dirty="0">
                <a:latin typeface="Courier New" pitchFamily="49" charset="0"/>
              </a:rPr>
              <a:t>(new </a:t>
            </a:r>
            <a:r>
              <a:rPr lang="en-US" altLang="en-US" sz="1800" dirty="0" err="1">
                <a:latin typeface="Courier New" pitchFamily="49" charset="0"/>
              </a:rPr>
              <a:t>FileOutputStream</a:t>
            </a:r>
            <a:r>
              <a:rPr lang="en-US" altLang="en-US" sz="1800" dirty="0">
                <a:latin typeface="Courier New" pitchFamily="49" charset="0"/>
              </a:rPr>
              <a:t>("out.txt"));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catch(</a:t>
            </a:r>
            <a:r>
              <a:rPr lang="en-US" altLang="en-US" sz="1800" dirty="0" err="1">
                <a:latin typeface="Courier New" pitchFamily="49" charset="0"/>
              </a:rPr>
              <a:t>FileNotFoundException</a:t>
            </a:r>
            <a:r>
              <a:rPr lang="en-US" altLang="en-US" sz="1800" dirty="0">
                <a:latin typeface="Courier New" pitchFamily="49" charset="0"/>
              </a:rPr>
              <a:t>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("Error opening the file out.txt. “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+ </a:t>
            </a:r>
            <a:r>
              <a:rPr lang="en-US" altLang="en-US" sz="1800" dirty="0" err="1">
                <a:latin typeface="Courier New" pitchFamily="49" charset="0"/>
              </a:rPr>
              <a:t>e.getMessage</a:t>
            </a:r>
            <a:r>
              <a:rPr lang="en-US" altLang="en-US" sz="1800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System.exit</a:t>
            </a:r>
            <a:r>
              <a:rPr lang="en-US" altLang="en-US" sz="1800" dirty="0">
                <a:latin typeface="Courier New" pitchFamily="49" charset="0"/>
              </a:rPr>
              <a:t>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5867400" y="1295400"/>
            <a:ext cx="3124200" cy="1905000"/>
          </a:xfrm>
          <a:prstGeom prst="wedgeRectCallout">
            <a:avLst>
              <a:gd name="adj1" fmla="val -67685"/>
              <a:gd name="adj2" fmla="val 147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 u="sng" dirty="0">
                <a:latin typeface="Arial" pitchFamily="34" charset="0"/>
              </a:rPr>
              <a:t>A </a:t>
            </a:r>
            <a:r>
              <a:rPr lang="en-US" altLang="en-US" sz="2000" b="1" u="sng" dirty="0">
                <a:latin typeface="Courier New" pitchFamily="49" charset="0"/>
              </a:rPr>
              <a:t>try</a:t>
            </a:r>
            <a:r>
              <a:rPr lang="en-US" altLang="en-US" sz="2000" b="1" u="sng" dirty="0">
                <a:latin typeface="Arial" pitchFamily="34" charset="0"/>
              </a:rPr>
              <a:t>-block is a block:</a:t>
            </a:r>
          </a:p>
          <a:p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Arial" pitchFamily="34" charset="0"/>
              </a:rPr>
              <a:t> would not be accessible to the rest of the method if it were declared inside the </a:t>
            </a:r>
            <a:r>
              <a:rPr lang="en-US" altLang="en-US" sz="2000" dirty="0">
                <a:latin typeface="Courier New" pitchFamily="49" charset="0"/>
              </a:rPr>
              <a:t>try</a:t>
            </a:r>
            <a:r>
              <a:rPr lang="en-US" altLang="en-US" sz="2000" dirty="0">
                <a:latin typeface="Arial" pitchFamily="34" charset="0"/>
              </a:rPr>
              <a:t>-block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5230813" y="3657600"/>
            <a:ext cx="3913187" cy="857250"/>
          </a:xfrm>
          <a:prstGeom prst="wedgeRectCallout">
            <a:avLst>
              <a:gd name="adj1" fmla="val -56412"/>
              <a:gd name="adj2" fmla="val 5129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Creating a file can cause the </a:t>
            </a:r>
            <a:r>
              <a:rPr lang="en-US" altLang="en-US" sz="2000" dirty="0" err="1">
                <a:latin typeface="Courier New" pitchFamily="49" charset="0"/>
              </a:rPr>
              <a:t>FileNotFound</a:t>
            </a:r>
            <a:r>
              <a:rPr lang="en-US" altLang="en-US" sz="2000" dirty="0">
                <a:latin typeface="Courier New" pitchFamily="49" charset="0"/>
              </a:rPr>
              <a:t>-Exception</a:t>
            </a:r>
            <a:r>
              <a:rPr lang="en-US" altLang="en-US" sz="2000" dirty="0">
                <a:latin typeface="Arial" pitchFamily="34" charset="0"/>
              </a:rPr>
              <a:t> if the new file cannot be made.</a:t>
            </a: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3200400" y="2743200"/>
            <a:ext cx="1981200" cy="457200"/>
          </a:xfrm>
          <a:prstGeom prst="wedgeRectCallout">
            <a:avLst>
              <a:gd name="adj1" fmla="val -3528"/>
              <a:gd name="adj2" fmla="val 1100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itchFamily="34" charset="0"/>
              </a:rPr>
              <a:t>Opening the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2215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latin typeface="Courier New" pitchFamily="49" charset="0"/>
              </a:rPr>
              <a:t>TextFileOutputDemo</a:t>
            </a:r>
            <a:r>
              <a:rPr lang="en-US" altLang="en-US">
                <a:latin typeface="Courier New" pitchFamily="49" charset="0"/>
              </a:rPr>
              <a:t/>
            </a:r>
            <a:br>
              <a:rPr lang="en-US" altLang="en-US">
                <a:latin typeface="Courier New" pitchFamily="49" charset="0"/>
              </a:rPr>
            </a:br>
            <a:r>
              <a:rPr lang="en-US" altLang="en-US" sz="3600"/>
              <a:t>Part 2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System.out.println("Enter three lines of text:");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String line = null;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int count;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for (count = 1; count &lt;= 3; count++)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line = keyboard.nextLine();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</a:t>
            </a:r>
            <a:r>
              <a:rPr lang="en-US" altLang="en-US" sz="2000" b="1">
                <a:latin typeface="Courier New" pitchFamily="49" charset="0"/>
              </a:rPr>
              <a:t>outputStream.println</a:t>
            </a:r>
            <a:r>
              <a:rPr lang="en-US" altLang="en-US" sz="2000">
                <a:latin typeface="Courier New" pitchFamily="49" charset="0"/>
              </a:rPr>
              <a:t>(count + " " + line);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outputStream.close();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</a:t>
            </a:r>
            <a:r>
              <a:rPr lang="en-US" altLang="en-US" sz="2000" b="1">
                <a:latin typeface="Courier New" pitchFamily="49" charset="0"/>
              </a:rPr>
              <a:t>System.out.println</a:t>
            </a:r>
            <a:r>
              <a:rPr lang="en-US" altLang="en-US" sz="2000">
                <a:latin typeface="Courier New" pitchFamily="49" charset="0"/>
              </a:rPr>
              <a:t>("... written to out.txt.");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590800" y="5715000"/>
            <a:ext cx="56388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The </a:t>
            </a:r>
            <a:r>
              <a:rPr lang="en-US" altLang="en-US" sz="2000" dirty="0" err="1">
                <a:latin typeface="Courier New" pitchFamily="49" charset="0"/>
              </a:rPr>
              <a:t>println</a:t>
            </a:r>
            <a:r>
              <a:rPr lang="en-US" altLang="en-US" sz="2000" dirty="0">
                <a:latin typeface="Arial" pitchFamily="34" charset="0"/>
              </a:rPr>
              <a:t> method is used with two different streams: </a:t>
            </a:r>
            <a:r>
              <a:rPr lang="en-US" altLang="en-US" sz="2000" dirty="0" err="1">
                <a:latin typeface="Courier New" pitchFamily="49" charset="0"/>
              </a:rPr>
              <a:t>outputStream</a:t>
            </a:r>
            <a:r>
              <a:rPr lang="en-US" altLang="en-US" sz="2000" dirty="0">
                <a:latin typeface="Arial" pitchFamily="34" charset="0"/>
              </a:rPr>
              <a:t> and </a:t>
            </a:r>
            <a:r>
              <a:rPr lang="en-US" altLang="en-US" sz="2000" dirty="0" err="1">
                <a:latin typeface="Courier New" pitchFamily="49" charset="0"/>
              </a:rPr>
              <a:t>System.out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5105400" y="4724400"/>
            <a:ext cx="1981200" cy="457200"/>
          </a:xfrm>
          <a:prstGeom prst="wedgeRectCallout">
            <a:avLst>
              <a:gd name="adj1" fmla="val -84616"/>
              <a:gd name="adj2" fmla="val 392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Closing the file</a:t>
            </a: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>
            <a:off x="6324600" y="3657600"/>
            <a:ext cx="2209800" cy="457200"/>
          </a:xfrm>
          <a:prstGeom prst="wedgeRectCallout">
            <a:avLst>
              <a:gd name="adj1" fmla="val -128449"/>
              <a:gd name="adj2" fmla="val 975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itchFamily="34" charset="0"/>
              </a:rPr>
              <a:t>Writing to the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18352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  <p:bldP spid="327685" grpId="0" animBg="1"/>
      <p:bldP spid="3276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altLang="en-US">
                <a:latin typeface="Arial" pitchFamily="34" charset="0"/>
              </a:rPr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349157"/>
          </a:xfrm>
        </p:spPr>
        <p:txBody>
          <a:bodyPr>
            <a:spAutoFit/>
          </a:bodyPr>
          <a:lstStyle/>
          <a:p>
            <a:r>
              <a:rPr lang="en-US" altLang="en-US" sz="2800" dirty="0">
                <a:latin typeface="Arial" pitchFamily="34" charset="0"/>
              </a:rPr>
              <a:t>become familiar with the concept of an I/O stream</a:t>
            </a:r>
          </a:p>
          <a:p>
            <a:r>
              <a:rPr lang="en-US" altLang="en-US" sz="2800" dirty="0">
                <a:latin typeface="Arial" pitchFamily="34" charset="0"/>
              </a:rPr>
              <a:t>understand the difference between binary files and text files</a:t>
            </a:r>
          </a:p>
          <a:p>
            <a:r>
              <a:rPr lang="en-US" altLang="en-US" sz="2800" dirty="0">
                <a:latin typeface="Arial" pitchFamily="34" charset="0"/>
              </a:rPr>
              <a:t>learn how to save data in a file</a:t>
            </a:r>
          </a:p>
          <a:p>
            <a:r>
              <a:rPr lang="en-US" altLang="en-US" sz="2800" dirty="0">
                <a:latin typeface="Arial" pitchFamily="34" charset="0"/>
              </a:rPr>
              <a:t>learn how to read data from a </a:t>
            </a:r>
            <a:r>
              <a:rPr lang="en-US" altLang="en-US" sz="2800" dirty="0" smtClean="0">
                <a:latin typeface="Arial" pitchFamily="34" charset="0"/>
              </a:rPr>
              <a:t>file</a:t>
            </a:r>
          </a:p>
          <a:p>
            <a:r>
              <a:rPr lang="en-US" altLang="en-US" sz="2800" dirty="0" smtClean="0">
                <a:latin typeface="Arial" pitchFamily="34" charset="0"/>
              </a:rPr>
              <a:t>learn how use the classes </a:t>
            </a:r>
            <a:r>
              <a:rPr lang="en-US" altLang="en-US" sz="2000" dirty="0" err="1" smtClean="0">
                <a:latin typeface="Courier New" pitchFamily="49" charset="0"/>
              </a:rPr>
              <a:t>ObjectOutputStream</a:t>
            </a:r>
            <a:r>
              <a:rPr lang="en-US" altLang="en-US" sz="2800" dirty="0" smtClean="0">
                <a:latin typeface="Arial" pitchFamily="34" charset="0"/>
              </a:rPr>
              <a:t> and </a:t>
            </a:r>
            <a:r>
              <a:rPr lang="en-US" altLang="en-US" sz="2000" dirty="0" err="1" smtClean="0">
                <a:latin typeface="Courier New" pitchFamily="49" charset="0"/>
              </a:rPr>
              <a:t>ObjectInputStream</a:t>
            </a:r>
            <a:r>
              <a:rPr lang="en-US" altLang="en-US" sz="2800" dirty="0" smtClean="0">
                <a:latin typeface="Arial" pitchFamily="34" charset="0"/>
              </a:rPr>
              <a:t> to read and write class objects with binary files</a:t>
            </a:r>
          </a:p>
          <a:p>
            <a:endParaRPr lang="en-US" altLang="en-US" sz="2800" dirty="0">
              <a:latin typeface="Arial" pitchFamily="34" charset="0"/>
            </a:endParaRPr>
          </a:p>
          <a:p>
            <a:endParaRPr lang="en-US" alt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22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1577975" y="5178425"/>
            <a:ext cx="5259388" cy="274638"/>
          </a:xfrm>
          <a:prstGeom prst="rect">
            <a:avLst/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6183313" y="5794375"/>
            <a:ext cx="995362" cy="274638"/>
          </a:xfrm>
          <a:prstGeom prst="rect">
            <a:avLst/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7696200" y="2743200"/>
            <a:ext cx="638175" cy="217488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i="1"/>
              <a:t>Java Tip</a:t>
            </a:r>
            <a:r>
              <a:rPr lang="en-US" altLang="en-US" sz="4000"/>
              <a:t>: Appending to a Text File</a:t>
            </a:r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2971800"/>
          </a:xfrm>
        </p:spPr>
        <p:txBody>
          <a:bodyPr/>
          <a:lstStyle/>
          <a:p>
            <a:r>
              <a:rPr lang="en-US" altLang="en-US" sz="2000" dirty="0"/>
              <a:t>To </a:t>
            </a:r>
            <a:r>
              <a:rPr lang="en-US" altLang="en-US" sz="2000" dirty="0">
                <a:solidFill>
                  <a:srgbClr val="5347EB"/>
                </a:solidFill>
              </a:rPr>
              <a:t>add/append</a:t>
            </a:r>
            <a:r>
              <a:rPr lang="en-US" altLang="en-US" sz="2000" dirty="0"/>
              <a:t> to a file instead of replacing it, use a different constructor for </a:t>
            </a:r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dirty="0"/>
              <a:t>:</a:t>
            </a:r>
          </a:p>
          <a:p>
            <a:pPr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outputStream</a:t>
            </a:r>
            <a:r>
              <a:rPr lang="en-US" altLang="en-US" sz="1800" b="1" dirty="0">
                <a:latin typeface="Courier New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new </a:t>
            </a:r>
            <a:r>
              <a:rPr lang="en-US" altLang="en-US" sz="1800" b="1" dirty="0" err="1">
                <a:latin typeface="Courier New" pitchFamily="49" charset="0"/>
              </a:rPr>
              <a:t>PrintWriter</a:t>
            </a:r>
            <a:r>
              <a:rPr lang="en-US" altLang="en-US" sz="1800" b="1" dirty="0">
                <a:latin typeface="Courier New" pitchFamily="49" charset="0"/>
              </a:rPr>
              <a:t>(new </a:t>
            </a:r>
            <a:r>
              <a:rPr lang="en-US" altLang="en-US" sz="1800" b="1" dirty="0" err="1">
                <a:latin typeface="Courier New" pitchFamily="49" charset="0"/>
              </a:rPr>
              <a:t>FileOutputStream</a:t>
            </a:r>
            <a:r>
              <a:rPr lang="en-US" altLang="en-US" sz="1800" b="1" dirty="0">
                <a:latin typeface="Courier New" pitchFamily="49" charset="0"/>
              </a:rPr>
              <a:t>("out.txt", true));</a:t>
            </a: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/>
              <a:t>Second parameter: append to the end of the file if it </a:t>
            </a:r>
            <a:r>
              <a:rPr lang="en-US" altLang="en-US" sz="2000" dirty="0" smtClean="0"/>
              <a:t>exists.</a:t>
            </a:r>
            <a:endParaRPr lang="en-US" altLang="en-US" sz="2000" dirty="0"/>
          </a:p>
          <a:p>
            <a:r>
              <a:rPr lang="en-US" altLang="en-US" sz="2000" dirty="0"/>
              <a:t>Sample code for letting user tell whether to replace or append:</a:t>
            </a: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609600" y="2362200"/>
            <a:ext cx="8153400" cy="8382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381000" y="4495800"/>
            <a:ext cx="8426450" cy="1628775"/>
          </a:xfrm>
          <a:prstGeom prst="rect">
            <a:avLst/>
          </a:prstGeom>
          <a:noFill/>
          <a:ln w="12700">
            <a:solidFill>
              <a:srgbClr val="5347E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err="1"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</a:rPr>
              <a:t>("A for append or N for new file:");</a:t>
            </a:r>
          </a:p>
          <a:p>
            <a:r>
              <a:rPr lang="en-US" altLang="en-US" sz="2000" b="1" dirty="0">
                <a:latin typeface="Courier New" pitchFamily="49" charset="0"/>
              </a:rPr>
              <a:t>char </a:t>
            </a:r>
            <a:r>
              <a:rPr lang="en-US" altLang="en-US" sz="2000" b="1" dirty="0" err="1">
                <a:latin typeface="Courier New" pitchFamily="49" charset="0"/>
              </a:rPr>
              <a:t>ans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latin typeface="Courier New" pitchFamily="49" charset="0"/>
              </a:rPr>
              <a:t>keyboard.next</a:t>
            </a:r>
            <a:r>
              <a:rPr lang="en-US" altLang="en-US" sz="2000" b="1" dirty="0">
                <a:latin typeface="Courier New" pitchFamily="49" charset="0"/>
              </a:rPr>
              <a:t>().</a:t>
            </a:r>
            <a:r>
              <a:rPr lang="en-US" altLang="en-US" sz="2000" b="1" dirty="0" err="1">
                <a:latin typeface="Courier New" pitchFamily="49" charset="0"/>
              </a:rPr>
              <a:t>charAt</a:t>
            </a:r>
            <a:r>
              <a:rPr lang="en-US" altLang="en-US" sz="2000" b="1" dirty="0">
                <a:latin typeface="Courier New" pitchFamily="49" charset="0"/>
              </a:rPr>
              <a:t>(0);</a:t>
            </a:r>
          </a:p>
          <a:p>
            <a:r>
              <a:rPr lang="en-US" altLang="en-US" sz="2000" b="1" dirty="0" err="1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r>
              <a:rPr lang="en-US" altLang="en-US" sz="2000" b="1" dirty="0">
                <a:latin typeface="Courier New" pitchFamily="49" charset="0"/>
              </a:rPr>
              <a:t> append = (</a:t>
            </a:r>
            <a:r>
              <a:rPr lang="en-US" altLang="en-US" sz="2000" b="1" dirty="0" err="1">
                <a:latin typeface="Courier New" pitchFamily="49" charset="0"/>
              </a:rPr>
              <a:t>ans</a:t>
            </a:r>
            <a:r>
              <a:rPr lang="en-US" altLang="en-US" sz="2000" b="1" dirty="0">
                <a:latin typeface="Courier New" pitchFamily="49" charset="0"/>
              </a:rPr>
              <a:t> == 'A' || </a:t>
            </a:r>
            <a:r>
              <a:rPr lang="en-US" altLang="en-US" sz="2000" b="1" dirty="0" err="1">
                <a:latin typeface="Courier New" pitchFamily="49" charset="0"/>
              </a:rPr>
              <a:t>ans</a:t>
            </a:r>
            <a:r>
              <a:rPr lang="en-US" altLang="en-US" sz="2000" b="1" dirty="0">
                <a:latin typeface="Courier New" pitchFamily="49" charset="0"/>
              </a:rPr>
              <a:t> == 'a');</a:t>
            </a:r>
          </a:p>
          <a:p>
            <a:r>
              <a:rPr lang="en-US" altLang="en-US" sz="2000" b="1" dirty="0" err="1">
                <a:latin typeface="Courier New" pitchFamily="49" charset="0"/>
              </a:rPr>
              <a:t>outputStream</a:t>
            </a:r>
            <a:r>
              <a:rPr lang="en-US" altLang="en-US" sz="2000" b="1" dirty="0">
                <a:latin typeface="Courier New" pitchFamily="49" charset="0"/>
              </a:rPr>
              <a:t> = new </a:t>
            </a:r>
            <a:r>
              <a:rPr lang="en-US" altLang="en-US" sz="2000" b="1" dirty="0" err="1">
                <a:latin typeface="Courier New" pitchFamily="49" charset="0"/>
              </a:rPr>
              <a:t>PrintWriter</a:t>
            </a:r>
            <a:r>
              <a:rPr lang="en-US" altLang="en-US" sz="2000" b="1" dirty="0">
                <a:latin typeface="Courier New" pitchFamily="49" charset="0"/>
              </a:rPr>
              <a:t>(</a:t>
            </a:r>
          </a:p>
          <a:p>
            <a:r>
              <a:rPr lang="en-US" altLang="en-US" sz="2000" b="1" dirty="0">
                <a:latin typeface="Courier New" pitchFamily="49" charset="0"/>
              </a:rPr>
              <a:t>	new </a:t>
            </a:r>
            <a:r>
              <a:rPr lang="en-US" altLang="en-US" sz="2000" b="1" dirty="0" err="1">
                <a:latin typeface="Courier New" pitchFamily="49" charset="0"/>
              </a:rPr>
              <a:t>FileOutputStream</a:t>
            </a:r>
            <a:r>
              <a:rPr lang="en-US" altLang="en-US" sz="2000" b="1" dirty="0">
                <a:latin typeface="Courier New" pitchFamily="49" charset="0"/>
              </a:rPr>
              <a:t>("out.txt", append));</a:t>
            </a:r>
          </a:p>
        </p:txBody>
      </p:sp>
      <p:sp>
        <p:nvSpPr>
          <p:cNvPr id="331785" name="AutoShape 9"/>
          <p:cNvSpPr>
            <a:spLocks noChangeArrowheads="1"/>
          </p:cNvSpPr>
          <p:nvPr/>
        </p:nvSpPr>
        <p:spPr bwMode="auto">
          <a:xfrm>
            <a:off x="7493000" y="5011738"/>
            <a:ext cx="1447800" cy="646112"/>
          </a:xfrm>
          <a:prstGeom prst="wedgeRectCallout">
            <a:avLst>
              <a:gd name="adj1" fmla="val -81250"/>
              <a:gd name="adj2" fmla="val 67444"/>
            </a:avLst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solidFill>
                  <a:srgbClr val="008000"/>
                </a:solidFill>
                <a:latin typeface="Arial" pitchFamily="34" charset="0"/>
              </a:rPr>
              <a:t>true if user enters 'A'</a:t>
            </a:r>
          </a:p>
        </p:txBody>
      </p:sp>
    </p:spTree>
    <p:extLst>
      <p:ext uri="{BB962C8B-B14F-4D97-AF65-F5344CB8AC3E}">
        <p14:creationId xmlns="" xmlns:p14="http://schemas.microsoft.com/office/powerpoint/2010/main" val="9323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output file should be closed when you are done writing to it (and an input file should be closed when you are done reading from it).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Use the </a:t>
            </a:r>
            <a:r>
              <a:rPr lang="en-US" altLang="en-US" sz="2400" dirty="0">
                <a:latin typeface="Courier New" pitchFamily="49" charset="0"/>
              </a:rPr>
              <a:t>close</a:t>
            </a:r>
            <a:r>
              <a:rPr lang="en-US" altLang="en-US" sz="2400" dirty="0"/>
              <a:t> method of the class </a:t>
            </a:r>
            <a:r>
              <a:rPr lang="en-US" altLang="en-US" sz="2400" dirty="0" err="1">
                <a:latin typeface="Courier New" pitchFamily="49" charset="0"/>
              </a:rPr>
              <a:t>PrintWriter</a:t>
            </a:r>
            <a:r>
              <a:rPr lang="en-US" altLang="en-US" sz="2400" dirty="0">
                <a:latin typeface="Courier New" pitchFamily="49" charset="0"/>
              </a:rPr>
              <a:t> (</a:t>
            </a:r>
            <a:r>
              <a:rPr lang="en-US" altLang="en-US" sz="2400" dirty="0" err="1">
                <a:latin typeface="Courier New" pitchFamily="49" charset="0"/>
              </a:rPr>
              <a:t>BufferedReader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/>
              <a:t>also has a</a:t>
            </a:r>
            <a:r>
              <a:rPr lang="en-US" altLang="en-US" sz="2400" dirty="0">
                <a:latin typeface="Courier New" pitchFamily="49" charset="0"/>
              </a:rPr>
              <a:t> close </a:t>
            </a:r>
            <a:r>
              <a:rPr lang="en-US" altLang="en-US" sz="2400" dirty="0"/>
              <a:t>method</a:t>
            </a:r>
            <a:r>
              <a:rPr lang="en-US" altLang="en-US" sz="2400" dirty="0">
                <a:latin typeface="Courier New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outputStream.close</a:t>
            </a:r>
            <a:r>
              <a:rPr lang="en-US" altLang="en-US" sz="2400" dirty="0" smtClean="0">
                <a:latin typeface="Courier New" pitchFamily="49" charset="0"/>
              </a:rPr>
              <a:t>();</a:t>
            </a:r>
            <a:endParaRPr lang="en-US" altLang="en-US" sz="2400" dirty="0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143000" y="5029200"/>
            <a:ext cx="7010400" cy="457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89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572000"/>
          </a:xfrm>
        </p:spPr>
        <p:txBody>
          <a:bodyPr/>
          <a:lstStyle/>
          <a:p>
            <a:r>
              <a:rPr lang="en-US" altLang="en-US" sz="2000" dirty="0"/>
              <a:t>To open a text file for input: connect a text file to a stream for reading</a:t>
            </a:r>
          </a:p>
          <a:p>
            <a:pPr lvl="1"/>
            <a:r>
              <a:rPr lang="en-US" altLang="en-US" sz="2000" dirty="0"/>
              <a:t>Goal: a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/>
              <a:t> object, </a:t>
            </a:r>
          </a:p>
          <a:p>
            <a:pPr lvl="2"/>
            <a:r>
              <a:rPr lang="en-US" altLang="en-US" sz="2000" dirty="0"/>
              <a:t>which uses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/>
              <a:t> to open a text file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>
                <a:latin typeface="Courier New" pitchFamily="49" charset="0"/>
              </a:rPr>
              <a:t> “</a:t>
            </a:r>
            <a:r>
              <a:rPr lang="en-US" altLang="en-US" sz="2000" dirty="0"/>
              <a:t>connects”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/>
              <a:t>to the text file</a:t>
            </a:r>
          </a:p>
          <a:p>
            <a:r>
              <a:rPr lang="en-US" altLang="en-US" sz="2000" dirty="0"/>
              <a:t>For example: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smileyInStream</a:t>
            </a:r>
            <a:r>
              <a:rPr lang="en-US" altLang="en-US" sz="2000" dirty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new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(new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 smtClean="0">
                <a:latin typeface="Courier New" pitchFamily="49" charset="0"/>
              </a:rPr>
              <a:t>(“in.txt</a:t>
            </a:r>
            <a:r>
              <a:rPr lang="en-US" altLang="en-US" sz="2000" dirty="0">
                <a:latin typeface="Courier New" pitchFamily="49" charset="0"/>
              </a:rPr>
              <a:t>"));</a:t>
            </a:r>
          </a:p>
          <a:p>
            <a:r>
              <a:rPr lang="en-US" altLang="en-US" sz="2000" dirty="0"/>
              <a:t>Similarly, the long way</a:t>
            </a:r>
            <a:r>
              <a:rPr lang="en-US" altLang="en-US" sz="2000" dirty="0">
                <a:latin typeface="Courier New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>
                <a:latin typeface="Courier New" pitchFamily="49" charset="0"/>
              </a:rPr>
              <a:t> s = new </a:t>
            </a:r>
            <a:r>
              <a:rPr lang="en-US" altLang="en-US" sz="2000" dirty="0" err="1">
                <a:latin typeface="Courier New" pitchFamily="49" charset="0"/>
              </a:rPr>
              <a:t>FileReader</a:t>
            </a:r>
            <a:r>
              <a:rPr lang="en-US" altLang="en-US" sz="2000" dirty="0" smtClean="0">
                <a:latin typeface="Courier New" pitchFamily="49" charset="0"/>
              </a:rPr>
              <a:t>(“in.txt</a:t>
            </a:r>
            <a:r>
              <a:rPr lang="en-US" altLang="en-US" sz="2000" dirty="0">
                <a:latin typeface="Courier New" pitchFamily="49" charset="0"/>
              </a:rPr>
              <a:t>");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InStream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</a:rPr>
              <a:t>= new </a:t>
            </a:r>
            <a:r>
              <a:rPr lang="en-US" altLang="en-US" sz="2000" dirty="0" err="1">
                <a:latin typeface="Courier New" pitchFamily="49" charset="0"/>
              </a:rPr>
              <a:t>BufferedReader</a:t>
            </a:r>
            <a:r>
              <a:rPr lang="en-US" altLang="en-US" sz="2000" dirty="0">
                <a:latin typeface="Courier New" pitchFamily="49" charset="0"/>
              </a:rPr>
              <a:t>(s);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4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File Streams</a:t>
            </a:r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 flipH="1"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 flipH="1"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7" name="AutoShape 9"/>
          <p:cNvSpPr>
            <a:spLocks noChangeArrowheads="1"/>
          </p:cNvSpPr>
          <p:nvPr/>
        </p:nvSpPr>
        <p:spPr bwMode="auto">
          <a:xfrm flipH="1"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55825" y="3105150"/>
            <a:ext cx="2270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BufferedReader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260975" y="3094038"/>
            <a:ext cx="2619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itchFamily="49" charset="0"/>
              </a:rPr>
              <a:t>FileReader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Disk</a:t>
            </a:r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itchFamily="34" charset="0"/>
              </a:rPr>
              <a:t>Memory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908904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I</a:t>
            </a:r>
            <a:r>
              <a:rPr lang="en-US" altLang="en-US" sz="1400" dirty="0" err="1" smtClean="0">
                <a:latin typeface="Arial" pitchFamily="34" charset="0"/>
              </a:rPr>
              <a:t>nStream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561052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smtClean="0">
                <a:latin typeface="Arial" pitchFamily="34" charset="0"/>
              </a:rPr>
              <a:t>in.txt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1131888" y="5426075"/>
            <a:ext cx="6705235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 dirty="0" err="1">
                <a:latin typeface="Arial" pitchFamily="34" charset="0"/>
              </a:rPr>
              <a:t>BufferedReader</a:t>
            </a:r>
            <a:r>
              <a:rPr lang="en-US" altLang="en-US" sz="1400" dirty="0">
                <a:latin typeface="Arial" pitchFamily="34" charset="0"/>
              </a:rPr>
              <a:t> </a:t>
            </a:r>
            <a:r>
              <a:rPr lang="en-US" altLang="en-US" sz="1400" dirty="0" err="1">
                <a:latin typeface="Arial" pitchFamily="34" charset="0"/>
              </a:rPr>
              <a:t>smileyInStream</a:t>
            </a:r>
            <a:r>
              <a:rPr lang="en-US" altLang="en-US" sz="1400" dirty="0">
                <a:latin typeface="Arial" pitchFamily="34" charset="0"/>
              </a:rPr>
              <a:t> = new </a:t>
            </a:r>
            <a:r>
              <a:rPr lang="en-US" altLang="en-US" sz="1400" dirty="0" err="1">
                <a:latin typeface="Arial" pitchFamily="34" charset="0"/>
              </a:rPr>
              <a:t>BufferedReader</a:t>
            </a:r>
            <a:r>
              <a:rPr lang="en-US" altLang="en-US" sz="1400" dirty="0">
                <a:latin typeface="Arial" pitchFamily="34" charset="0"/>
              </a:rPr>
              <a:t>( new </a:t>
            </a:r>
            <a:r>
              <a:rPr lang="en-US" altLang="en-US" sz="1400" dirty="0" err="1">
                <a:latin typeface="Arial" pitchFamily="34" charset="0"/>
              </a:rPr>
              <a:t>FileReader</a:t>
            </a:r>
            <a:r>
              <a:rPr lang="en-US" altLang="en-US" sz="1400" dirty="0" smtClean="0">
                <a:latin typeface="Arial" pitchFamily="34" charset="0"/>
              </a:rPr>
              <a:t>(“in.txt</a:t>
            </a:r>
            <a:r>
              <a:rPr lang="en-US" altLang="en-US" sz="1400" dirty="0">
                <a:latin typeface="Arial" pitchFamily="34" charset="0"/>
              </a:rPr>
              <a:t>”) );</a:t>
            </a:r>
          </a:p>
        </p:txBody>
      </p:sp>
    </p:spTree>
    <p:extLst>
      <p:ext uri="{BB962C8B-B14F-4D97-AF65-F5344CB8AC3E}">
        <p14:creationId xmlns="" xmlns:p14="http://schemas.microsoft.com/office/powerpoint/2010/main" val="21939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</a:t>
            </a:r>
            <a:r>
              <a:rPr lang="en-US" altLang="en-US">
                <a:latin typeface="Courier New" pitchFamily="49" charset="0"/>
              </a:rPr>
              <a:t> BufferedReader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readLine</a:t>
            </a:r>
            <a:r>
              <a:rPr lang="en-US" altLang="en-US"/>
              <a:t>: read a line into a </a:t>
            </a:r>
            <a:r>
              <a:rPr lang="en-US" altLang="en-US">
                <a:latin typeface="Courier New" pitchFamily="49" charset="0"/>
              </a:rPr>
              <a:t>String</a:t>
            </a:r>
            <a:endParaRPr lang="en-US" altLang="en-US"/>
          </a:p>
          <a:p>
            <a:r>
              <a:rPr lang="en-US" altLang="en-US"/>
              <a:t>no methods to read numbers directly, so read numbers as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s and then convert them (</a:t>
            </a:r>
            <a:r>
              <a:rPr lang="en-US" altLang="en-US">
                <a:latin typeface="Courier New" pitchFamily="49" charset="0"/>
              </a:rPr>
              <a:t>StringTokenizer</a:t>
            </a:r>
            <a:r>
              <a:rPr lang="en-US" altLang="en-US"/>
              <a:t> later)</a:t>
            </a:r>
          </a:p>
          <a:p>
            <a:r>
              <a:rPr lang="en-US" altLang="en-US">
                <a:latin typeface="Courier New" pitchFamily="49" charset="0"/>
              </a:rPr>
              <a:t>read</a:t>
            </a:r>
            <a:r>
              <a:rPr lang="en-US" altLang="en-US"/>
              <a:t>: read a </a:t>
            </a:r>
            <a:r>
              <a:rPr lang="en-US" altLang="en-US">
                <a:latin typeface="Courier New" pitchFamily="49" charset="0"/>
              </a:rPr>
              <a:t>char</a:t>
            </a:r>
            <a:r>
              <a:rPr lang="en-US" altLang="en-US"/>
              <a:t> at a time</a:t>
            </a:r>
          </a:p>
          <a:p>
            <a:r>
              <a:rPr lang="en-US" altLang="en-US">
                <a:latin typeface="Courier New" pitchFamily="49" charset="0"/>
              </a:rPr>
              <a:t>close</a:t>
            </a:r>
            <a:r>
              <a:rPr lang="en-US" altLang="en-US"/>
              <a:t>: close</a:t>
            </a:r>
            <a:r>
              <a:rPr lang="en-US" altLang="en-US">
                <a:latin typeface="Courier New" pitchFamily="49" charset="0"/>
              </a:rPr>
              <a:t> BufferedReader </a:t>
            </a:r>
            <a:r>
              <a:rPr lang="en-US" altLang="en-US"/>
              <a:t>stream</a:t>
            </a:r>
          </a:p>
        </p:txBody>
      </p:sp>
    </p:spTree>
    <p:extLst>
      <p:ext uri="{BB962C8B-B14F-4D97-AF65-F5344CB8AC3E}">
        <p14:creationId xmlns="" xmlns:p14="http://schemas.microsoft.com/office/powerpoint/2010/main" val="31994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 with File I/O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It handles abrupt termination of your program so it is necessary.</a:t>
            </a:r>
          </a:p>
          <a:p>
            <a:pPr>
              <a:buFontTx/>
              <a:buNone/>
            </a:pPr>
            <a:r>
              <a:rPr lang="en-US" altLang="en-US" sz="2000" u="sng" dirty="0" smtClean="0"/>
              <a:t>Catching </a:t>
            </a:r>
            <a:r>
              <a:rPr lang="en-US" altLang="en-US" sz="2000" u="sng" dirty="0" err="1"/>
              <a:t>IOExceptions</a:t>
            </a:r>
            <a:endParaRPr lang="en-US" altLang="en-US" sz="2000" u="sng" dirty="0"/>
          </a:p>
          <a:p>
            <a:r>
              <a:rPr lang="en-US" altLang="en-US" sz="2000" dirty="0" err="1">
                <a:latin typeface="Courier New" pitchFamily="49" charset="0"/>
              </a:rPr>
              <a:t>IOException</a:t>
            </a:r>
            <a:r>
              <a:rPr lang="en-US" altLang="en-US" sz="2000" dirty="0"/>
              <a:t> is a predefined class</a:t>
            </a:r>
          </a:p>
          <a:p>
            <a:r>
              <a:rPr lang="en-US" altLang="en-US" sz="2000" dirty="0"/>
              <a:t>File I/O might throw an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endParaRPr lang="en-US" altLang="en-US" sz="2000" dirty="0"/>
          </a:p>
          <a:p>
            <a:r>
              <a:rPr lang="en-US" altLang="en-US" sz="2000" dirty="0"/>
              <a:t>catch the exception in a catch block that at least prints an error message and ends the program</a:t>
            </a:r>
          </a:p>
          <a:p>
            <a:r>
              <a:rPr lang="en-US" altLang="en-US" sz="2000" dirty="0" err="1">
                <a:latin typeface="Courier New" pitchFamily="49" charset="0"/>
              </a:rPr>
              <a:t>FileNotFoundException</a:t>
            </a:r>
            <a:r>
              <a:rPr lang="en-US" altLang="en-US" sz="2000" dirty="0"/>
              <a:t> is derived from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endParaRPr lang="en-US" altLang="en-US" sz="2000" dirty="0">
              <a:latin typeface="Courier New" pitchFamily="49" charset="0"/>
            </a:endParaRPr>
          </a:p>
          <a:p>
            <a:pPr lvl="1"/>
            <a:r>
              <a:rPr lang="en-US" altLang="en-US" sz="2000" dirty="0" err="1"/>
              <a:t>therefor</a:t>
            </a:r>
            <a:r>
              <a:rPr lang="en-US" altLang="en-US" sz="2000" dirty="0"/>
              <a:t> any catch block that catches </a:t>
            </a:r>
            <a:r>
              <a:rPr lang="en-US" altLang="en-US" sz="2000" dirty="0" err="1">
                <a:latin typeface="Courier New" pitchFamily="49" charset="0"/>
              </a:rPr>
              <a:t>IOException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also catches </a:t>
            </a:r>
            <a:r>
              <a:rPr lang="en-US" altLang="en-US" sz="2000" dirty="0" err="1">
                <a:latin typeface="Courier New" pitchFamily="49" charset="0"/>
              </a:rPr>
              <a:t>FileNotFoundException</a:t>
            </a:r>
            <a:r>
              <a:rPr lang="en-US" altLang="en-US" sz="2000" dirty="0" err="1"/>
              <a:t>s</a:t>
            </a:r>
            <a:endParaRPr lang="en-US" altLang="en-US" sz="2000" dirty="0"/>
          </a:p>
          <a:p>
            <a:pPr lvl="1"/>
            <a:r>
              <a:rPr lang="en-US" altLang="en-US" sz="2000" dirty="0"/>
              <a:t>put the more specific one first (the derived one) so it catches specifically file-not-found exceptions</a:t>
            </a:r>
          </a:p>
          <a:p>
            <a:pPr lvl="1"/>
            <a:r>
              <a:rPr lang="en-US" altLang="en-US" sz="2000" dirty="0"/>
              <a:t>then you will know that an I/O error is something other than file-not-found</a:t>
            </a:r>
          </a:p>
        </p:txBody>
      </p:sp>
    </p:spTree>
    <p:extLst>
      <p:ext uri="{BB962C8B-B14F-4D97-AF65-F5344CB8AC3E}">
        <p14:creationId xmlns="" xmlns:p14="http://schemas.microsoft.com/office/powerpoint/2010/main" val="7170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895600" cy="1981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Example:</a:t>
            </a:r>
            <a:br>
              <a:rPr lang="en-US" altLang="en-US" sz="3200"/>
            </a:br>
            <a:r>
              <a:rPr lang="en-US" altLang="en-US" sz="3200"/>
              <a:t>Reading a File Name from the Keyboard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130550" y="500063"/>
          <a:ext cx="5638800" cy="6034087"/>
        </p:xfrm>
        <a:graphic>
          <a:graphicData uri="http://schemas.openxmlformats.org/presentationml/2006/ole">
            <p:oleObj spid="_x0000_s1029" name="Document" r:id="rId4" imgW="5673064" imgH="5839563" progId="Word.Document.8">
              <p:embed/>
            </p:oleObj>
          </a:graphicData>
        </a:graphic>
      </p:graphicFrame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92075" y="6515100"/>
            <a:ext cx="8048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itchFamily="34" charset="0"/>
              </a:rPr>
              <a:t>Chapter 10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5509228-E104-4A5F-9CB8-BDFE0BBAF064}" type="slidenum">
              <a:rPr lang="en-US" altLang="en-US" sz="1400">
                <a:latin typeface="Arial" pitchFamily="34" charset="0"/>
              </a:rPr>
              <a:pPr algn="r"/>
              <a:t>26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346120" name="AutoShape 8"/>
          <p:cNvSpPr>
            <a:spLocks/>
          </p:cNvSpPr>
          <p:nvPr/>
        </p:nvSpPr>
        <p:spPr bwMode="auto">
          <a:xfrm>
            <a:off x="228600" y="2332038"/>
            <a:ext cx="2362200" cy="714375"/>
          </a:xfrm>
          <a:prstGeom prst="borderCallout1">
            <a:avLst>
              <a:gd name="adj1" fmla="val 16000"/>
              <a:gd name="adj2" fmla="val 103227"/>
              <a:gd name="adj3" fmla="val -34889"/>
              <a:gd name="adj4" fmla="val 1411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reading a file name from the keyboard</a:t>
            </a:r>
          </a:p>
        </p:txBody>
      </p:sp>
      <p:sp>
        <p:nvSpPr>
          <p:cNvPr id="346121" name="AutoShape 9"/>
          <p:cNvSpPr>
            <a:spLocks/>
          </p:cNvSpPr>
          <p:nvPr/>
        </p:nvSpPr>
        <p:spPr bwMode="auto">
          <a:xfrm>
            <a:off x="6553200" y="4038600"/>
            <a:ext cx="1806575" cy="409575"/>
          </a:xfrm>
          <a:prstGeom prst="borderCallout1">
            <a:avLst>
              <a:gd name="adj1" fmla="val 27907"/>
              <a:gd name="adj2" fmla="val -4218"/>
              <a:gd name="adj3" fmla="val 2713"/>
              <a:gd name="adj4" fmla="val -74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closing the file</a:t>
            </a:r>
          </a:p>
        </p:txBody>
      </p:sp>
      <p:sp>
        <p:nvSpPr>
          <p:cNvPr id="346122" name="AutoShape 10"/>
          <p:cNvSpPr>
            <a:spLocks/>
          </p:cNvSpPr>
          <p:nvPr/>
        </p:nvSpPr>
        <p:spPr bwMode="auto">
          <a:xfrm>
            <a:off x="304800" y="3276600"/>
            <a:ext cx="2362200" cy="1019175"/>
          </a:xfrm>
          <a:prstGeom prst="borderCallout1">
            <a:avLst>
              <a:gd name="adj1" fmla="val 11213"/>
              <a:gd name="adj2" fmla="val 103227"/>
              <a:gd name="adj3" fmla="val -84111"/>
              <a:gd name="adj4" fmla="val 1348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using the file name read from the keyboard</a:t>
            </a:r>
          </a:p>
        </p:txBody>
      </p:sp>
      <p:sp>
        <p:nvSpPr>
          <p:cNvPr id="346123" name="AutoShape 11"/>
          <p:cNvSpPr>
            <a:spLocks/>
          </p:cNvSpPr>
          <p:nvPr/>
        </p:nvSpPr>
        <p:spPr bwMode="auto">
          <a:xfrm>
            <a:off x="3505200" y="2209800"/>
            <a:ext cx="76200" cy="381000"/>
          </a:xfrm>
          <a:prstGeom prst="leftBracket">
            <a:avLst>
              <a:gd name="adj" fmla="val 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4" name="AutoShape 12"/>
          <p:cNvSpPr>
            <a:spLocks/>
          </p:cNvSpPr>
          <p:nvPr/>
        </p:nvSpPr>
        <p:spPr bwMode="auto">
          <a:xfrm>
            <a:off x="762000" y="4572000"/>
            <a:ext cx="1752600" cy="714375"/>
          </a:xfrm>
          <a:prstGeom prst="borderCallout1">
            <a:avLst>
              <a:gd name="adj1" fmla="val 16000"/>
              <a:gd name="adj2" fmla="val 104347"/>
              <a:gd name="adj3" fmla="val -216444"/>
              <a:gd name="adj4" fmla="val 1593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latin typeface="Arial" pitchFamily="34" charset="0"/>
              </a:rPr>
              <a:t>reading data from the file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3048000" y="304800"/>
            <a:ext cx="5754688" cy="6184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682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0" grpId="0" animBg="1"/>
      <p:bldP spid="346121" grpId="0" animBg="1"/>
      <p:bldP spid="346122" grpId="0" animBg="1"/>
      <p:bldP spid="3461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Exception.getMessage()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catch (FileNotFoundException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System.out.println(filename + “ not found”);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System.out.println(“Exception: “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       e.getMessage());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System.exit(-1);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35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Reading Words in a String:</a:t>
            </a:r>
            <a:br>
              <a:rPr lang="en-US" altLang="en-US" sz="4000"/>
            </a:br>
            <a:r>
              <a:rPr lang="en-US" altLang="en-US" sz="4000"/>
              <a:t>Using </a:t>
            </a:r>
            <a:r>
              <a:rPr lang="en-US" altLang="en-US" sz="4000" b="1">
                <a:latin typeface="Courier New" pitchFamily="49" charset="0"/>
              </a:rPr>
              <a:t>StringTokenizer</a:t>
            </a:r>
            <a:r>
              <a:rPr lang="en-US" altLang="en-US" sz="4000"/>
              <a:t> Class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There are </a:t>
            </a:r>
            <a:r>
              <a:rPr lang="en-US" altLang="en-US" sz="2000">
                <a:latin typeface="Courier New" pitchFamily="49" charset="0"/>
              </a:rPr>
              <a:t>BufferedReader</a:t>
            </a:r>
            <a:r>
              <a:rPr lang="en-US" altLang="en-US" sz="2000"/>
              <a:t> methods to read a line and a character, but not just a single word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itchFamily="49" charset="0"/>
              </a:rPr>
              <a:t>StringTokenizer</a:t>
            </a:r>
            <a:r>
              <a:rPr lang="en-US" altLang="en-US" sz="2000"/>
              <a:t> can be used to parse a line into words</a:t>
            </a:r>
          </a:p>
          <a:p>
            <a:pPr lvl="1"/>
            <a:r>
              <a:rPr lang="en-US" altLang="en-US" sz="2000"/>
              <a:t>import </a:t>
            </a:r>
            <a:r>
              <a:rPr lang="en-US" altLang="en-US" sz="2000">
                <a:latin typeface="Courier New" pitchFamily="49" charset="0"/>
              </a:rPr>
              <a:t>java.util.*</a:t>
            </a:r>
          </a:p>
          <a:p>
            <a:pPr lvl="1"/>
            <a:r>
              <a:rPr lang="en-US" altLang="en-US" sz="2000"/>
              <a:t>some of its useful methods are shown in the text</a:t>
            </a:r>
          </a:p>
          <a:p>
            <a:pPr lvl="2"/>
            <a:r>
              <a:rPr lang="en-US" altLang="en-US" sz="2000"/>
              <a:t>e.g. test if there are more tokens</a:t>
            </a:r>
          </a:p>
          <a:p>
            <a:pPr lvl="1"/>
            <a:r>
              <a:rPr lang="en-US" altLang="en-US" sz="2000"/>
              <a:t>you can specify </a:t>
            </a:r>
            <a:r>
              <a:rPr lang="en-US" altLang="en-US" sz="2000" i="1"/>
              <a:t>delimiters</a:t>
            </a:r>
            <a:r>
              <a:rPr lang="en-US" altLang="en-US" sz="2000"/>
              <a:t> (the character or characters that separate words)</a:t>
            </a:r>
          </a:p>
          <a:p>
            <a:pPr lvl="2"/>
            <a:r>
              <a:rPr lang="en-US" altLang="en-US" sz="2000"/>
              <a:t>the default delimiters are "white space" (space, tab, and newline)</a:t>
            </a:r>
          </a:p>
        </p:txBody>
      </p:sp>
    </p:spTree>
    <p:extLst>
      <p:ext uri="{BB962C8B-B14F-4D97-AF65-F5344CB8AC3E}">
        <p14:creationId xmlns="" xmlns:p14="http://schemas.microsoft.com/office/powerpoint/2010/main" val="11686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b="1">
                <a:latin typeface="Courier New" pitchFamily="49" charset="0"/>
              </a:rPr>
              <a:t>StringTokenizer</a:t>
            </a:r>
            <a:endParaRPr lang="en-US" altLang="en-US" b="1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altLang="en-US" sz="2000"/>
              <a:t>Display the words separated by any of the following characters: space, new line (\n), period (.) or comma (,).</a:t>
            </a:r>
          </a:p>
          <a:p>
            <a:pPr>
              <a:buFontTx/>
              <a:buNone/>
            </a:pPr>
            <a:endParaRPr lang="en-US" altLang="en-US" sz="2000"/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534400" cy="272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String inputLine = keyboard.nextLine();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StringTokenizer wordFinder =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            new StringTokenizer(inputLine, " \n.,");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//the second argument is a string of the 4 delimiters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while(wordFinder.hasMoreTokens())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   System.out.println(wordFinder.nextToken());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6477000" y="4876800"/>
            <a:ext cx="2286000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2000">
                <a:latin typeface="Courier New" pitchFamily="49" charset="0"/>
              </a:rPr>
              <a:t>Question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2b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or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!tooBee</a:t>
            </a:r>
            <a:endParaRPr lang="en-US" altLang="en-US" sz="2000">
              <a:latin typeface="Arial" pitchFamily="34" charset="0"/>
            </a:endParaRPr>
          </a:p>
        </p:txBody>
      </p:sp>
      <p:sp>
        <p:nvSpPr>
          <p:cNvPr id="350214" name="AutoShape 6"/>
          <p:cNvSpPr>
            <a:spLocks noChangeArrowheads="1"/>
          </p:cNvSpPr>
          <p:nvPr/>
        </p:nvSpPr>
        <p:spPr bwMode="auto">
          <a:xfrm>
            <a:off x="685800" y="5334000"/>
            <a:ext cx="5257800" cy="762000"/>
          </a:xfrm>
          <a:prstGeom prst="wedgeRectCallout">
            <a:avLst>
              <a:gd name="adj1" fmla="val 60417"/>
              <a:gd name="adj2" fmla="val -4604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latin typeface="Arial" pitchFamily="34" charset="0"/>
              </a:rPr>
              <a:t>Entering "</a:t>
            </a:r>
            <a:r>
              <a:rPr lang="en-US" altLang="en-US" sz="2000" dirty="0">
                <a:latin typeface="Courier New" pitchFamily="49" charset="0"/>
              </a:rPr>
              <a:t>Question,2b.or !</a:t>
            </a:r>
            <a:r>
              <a:rPr lang="en-US" altLang="en-US" sz="2000" dirty="0" err="1">
                <a:latin typeface="Courier New" pitchFamily="49" charset="0"/>
              </a:rPr>
              <a:t>tooBee</a:t>
            </a:r>
            <a:r>
              <a:rPr lang="en-US" altLang="en-US" sz="2000" dirty="0">
                <a:latin typeface="Courier New" pitchFamily="49" charset="0"/>
              </a:rPr>
              <a:t>.</a:t>
            </a:r>
            <a:r>
              <a:rPr lang="en-US" altLang="en-US" sz="2000" dirty="0">
                <a:latin typeface="Arial" pitchFamily="34" charset="0"/>
              </a:rPr>
              <a:t>" gives this output:</a:t>
            </a:r>
          </a:p>
        </p:txBody>
      </p:sp>
    </p:spTree>
    <p:extLst>
      <p:ext uri="{BB962C8B-B14F-4D97-AF65-F5344CB8AC3E}">
        <p14:creationId xmlns="" xmlns:p14="http://schemas.microsoft.com/office/powerpoint/2010/main" val="41175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altLang="en-US">
                <a:latin typeface="Arial" pitchFamily="34" charset="0"/>
              </a:rPr>
              <a:t>Outline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91479"/>
          </a:xfrm>
        </p:spPr>
        <p:txBody>
          <a:bodyPr>
            <a:spAutoFit/>
          </a:bodyPr>
          <a:lstStyle/>
          <a:p>
            <a:r>
              <a:rPr lang="en-US" altLang="en-US" sz="2800" dirty="0">
                <a:latin typeface="Arial" pitchFamily="34" charset="0"/>
              </a:rPr>
              <a:t>Overview of Streams and File I/O</a:t>
            </a:r>
          </a:p>
          <a:p>
            <a:r>
              <a:rPr lang="en-US" altLang="en-US" sz="2800" dirty="0">
                <a:latin typeface="Arial" pitchFamily="34" charset="0"/>
              </a:rPr>
              <a:t>Text-File I/O</a:t>
            </a:r>
          </a:p>
          <a:p>
            <a:r>
              <a:rPr lang="en-US" altLang="en-US" sz="2800" dirty="0">
                <a:latin typeface="Arial" pitchFamily="34" charset="0"/>
              </a:rPr>
              <a:t>Using the </a:t>
            </a:r>
            <a:r>
              <a:rPr lang="en-US" altLang="en-US" sz="2000" dirty="0">
                <a:latin typeface="Courier New" pitchFamily="49" charset="0"/>
              </a:rPr>
              <a:t>File</a:t>
            </a:r>
            <a:r>
              <a:rPr lang="en-US" altLang="en-US" sz="2800" dirty="0">
                <a:latin typeface="Arial" pitchFamily="34" charset="0"/>
              </a:rPr>
              <a:t> Class</a:t>
            </a:r>
          </a:p>
          <a:p>
            <a:r>
              <a:rPr lang="en-US" altLang="en-US" sz="2800" dirty="0">
                <a:latin typeface="Arial" pitchFamily="34" charset="0"/>
              </a:rPr>
              <a:t>Basic Binary-File I/O</a:t>
            </a:r>
          </a:p>
          <a:p>
            <a:r>
              <a:rPr lang="en-US" altLang="en-US" sz="2800" dirty="0">
                <a:latin typeface="Arial" pitchFamily="34" charset="0"/>
              </a:rPr>
              <a:t>Object I/O with Object </a:t>
            </a:r>
            <a:r>
              <a:rPr lang="en-US" altLang="en-US" sz="2800" dirty="0" smtClean="0">
                <a:latin typeface="Arial" pitchFamily="34" charset="0"/>
              </a:rPr>
              <a:t>Streams</a:t>
            </a:r>
            <a:endParaRPr lang="en-US" alt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Testing for End of File in a Text File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sz="2000" dirty="0"/>
              <a:t>When </a:t>
            </a:r>
            <a:r>
              <a:rPr lang="en-US" altLang="en-US" sz="2000" dirty="0" err="1">
                <a:latin typeface="Courier New" pitchFamily="49" charset="0"/>
              </a:rPr>
              <a:t>readLine</a:t>
            </a:r>
            <a:r>
              <a:rPr lang="en-US" altLang="en-US" sz="2000" dirty="0"/>
              <a:t> tries to read beyond the end of a text file it returns the special value </a:t>
            </a:r>
            <a:r>
              <a:rPr lang="en-US" altLang="en-US" sz="2000" i="1" dirty="0">
                <a:latin typeface="Courier New" pitchFamily="49" charset="0"/>
              </a:rPr>
              <a:t>null</a:t>
            </a:r>
          </a:p>
          <a:p>
            <a:pPr lvl="1"/>
            <a:r>
              <a:rPr lang="en-US" altLang="en-US" sz="2000" dirty="0"/>
              <a:t>so you can test for </a:t>
            </a:r>
            <a:r>
              <a:rPr lang="en-US" altLang="en-US" sz="2000" dirty="0">
                <a:latin typeface="Courier New" pitchFamily="49" charset="0"/>
              </a:rPr>
              <a:t>null</a:t>
            </a:r>
            <a:r>
              <a:rPr lang="en-US" altLang="en-US" sz="2000" dirty="0"/>
              <a:t> to stop processing a text file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>
                <a:latin typeface="Courier New" pitchFamily="49" charset="0"/>
              </a:rPr>
              <a:t>read</a:t>
            </a:r>
            <a:r>
              <a:rPr lang="en-US" altLang="en-US" sz="2000" dirty="0"/>
              <a:t> returns -1 when it tries to read beyond the end of a text file</a:t>
            </a:r>
          </a:p>
          <a:p>
            <a:pPr lvl="1">
              <a:buNone/>
            </a:pPr>
            <a:endParaRPr lang="en-US" altLang="en-US" sz="2000" dirty="0"/>
          </a:p>
          <a:p>
            <a:r>
              <a:rPr lang="en-US" altLang="en-US" sz="2000" dirty="0"/>
              <a:t>Neither of these two methods (</a:t>
            </a:r>
            <a:r>
              <a:rPr lang="en-US" altLang="en-US" sz="2000" dirty="0">
                <a:latin typeface="Courier New" pitchFamily="49" charset="0"/>
              </a:rPr>
              <a:t>read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Courier New" pitchFamily="49" charset="0"/>
              </a:rPr>
              <a:t>readLine</a:t>
            </a:r>
            <a:r>
              <a:rPr lang="en-US" altLang="en-US" sz="2000" dirty="0"/>
              <a:t>) will throw an </a:t>
            </a:r>
            <a:r>
              <a:rPr lang="en-US" altLang="en-US" sz="2000" dirty="0" err="1">
                <a:latin typeface="Courier New" pitchFamily="49" charset="0"/>
              </a:rPr>
              <a:t>EOFException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9895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3638550" y="2590800"/>
          <a:ext cx="5181600" cy="2819400"/>
        </p:xfrm>
        <a:graphic>
          <a:graphicData uri="http://schemas.openxmlformats.org/presentationml/2006/ole">
            <p:oleObj spid="_x0000_s2053" name="Document" r:id="rId4" imgW="5193792" imgH="2819400" progId="Word.Document.8">
              <p:embed/>
            </p:oleObj>
          </a:graphicData>
        </a:graphic>
      </p:graphicFrame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E18C16C-725A-49BC-9775-3E62D9CE8598}" type="slidenum">
              <a:rPr lang="en-US" altLang="en-US" sz="1400">
                <a:latin typeface="Arial" pitchFamily="34" charset="0"/>
              </a:rPr>
              <a:pPr algn="r"/>
              <a:t>31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4953000" y="1890713"/>
            <a:ext cx="304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Excerpt from </a:t>
            </a:r>
            <a:r>
              <a:rPr lang="en-US" altLang="en-US" sz="1800">
                <a:latin typeface="Courier New" pitchFamily="49" charset="0"/>
              </a:rPr>
              <a:t>TextEOFDemo</a:t>
            </a:r>
            <a:endParaRPr lang="en-US" altLang="en-US" sz="2000">
              <a:latin typeface="Arial" pitchFamily="34" charset="0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3328988" y="2514600"/>
            <a:ext cx="55626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Example: Using Null to</a:t>
            </a:r>
            <a:br>
              <a:rPr lang="en-US" altLang="en-US" sz="4000"/>
            </a:br>
            <a:r>
              <a:rPr lang="en-US" altLang="en-US" sz="4000"/>
              <a:t>Test for End-of-File in a Text File</a:t>
            </a:r>
          </a:p>
        </p:txBody>
      </p:sp>
      <p:sp>
        <p:nvSpPr>
          <p:cNvPr id="354313" name="AutoShape 9"/>
          <p:cNvSpPr>
            <a:spLocks/>
          </p:cNvSpPr>
          <p:nvPr/>
        </p:nvSpPr>
        <p:spPr bwMode="auto">
          <a:xfrm>
            <a:off x="228600" y="1882775"/>
            <a:ext cx="1981200" cy="1200150"/>
          </a:xfrm>
          <a:prstGeom prst="borderCallout1">
            <a:avLst>
              <a:gd name="adj1" fmla="val 9523"/>
              <a:gd name="adj2" fmla="val 103847"/>
              <a:gd name="adj3" fmla="val 119708"/>
              <a:gd name="adj4" fmla="val 16194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dirty="0">
                <a:latin typeface="Arial" pitchFamily="34" charset="0"/>
              </a:rPr>
              <a:t>When using </a:t>
            </a:r>
            <a:r>
              <a:rPr lang="en-US" altLang="en-US" b="1" dirty="0" err="1">
                <a:latin typeface="Courier New" pitchFamily="49" charset="0"/>
              </a:rPr>
              <a:t>readLine</a:t>
            </a:r>
            <a:endParaRPr lang="en-US" altLang="en-US" b="1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test for </a:t>
            </a:r>
            <a:r>
              <a:rPr lang="en-US" altLang="en-US" dirty="0">
                <a:latin typeface="Courier New" pitchFamily="49" charset="0"/>
              </a:rPr>
              <a:t>null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354314" name="AutoShape 10"/>
          <p:cNvSpPr>
            <a:spLocks/>
          </p:cNvSpPr>
          <p:nvPr/>
        </p:nvSpPr>
        <p:spPr bwMode="auto">
          <a:xfrm>
            <a:off x="3429000" y="2971800"/>
            <a:ext cx="152400" cy="685800"/>
          </a:xfrm>
          <a:prstGeom prst="leftBracket">
            <a:avLst>
              <a:gd name="adj" fmla="val 37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5" name="Line 11"/>
          <p:cNvSpPr>
            <a:spLocks noChangeShapeType="1"/>
          </p:cNvSpPr>
          <p:nvPr/>
        </p:nvSpPr>
        <p:spPr bwMode="auto">
          <a:xfrm>
            <a:off x="2286000" y="2057400"/>
            <a:ext cx="1524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228600" y="5837238"/>
            <a:ext cx="3992563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itchFamily="34" charset="0"/>
              </a:rPr>
              <a:t>When using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>
                <a:latin typeface="Arial" pitchFamily="34" charset="0"/>
              </a:rPr>
              <a:t> test for -1</a:t>
            </a:r>
          </a:p>
        </p:txBody>
      </p:sp>
    </p:spTree>
    <p:extLst>
      <p:ext uri="{BB962C8B-B14F-4D97-AF65-F5344CB8AC3E}">
        <p14:creationId xmlns="" xmlns:p14="http://schemas.microsoft.com/office/powerpoint/2010/main" val="38587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  <p:bldP spid="3543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http://www.cs.fit.edu/~pkc/classes/cse1001/FileIO/FileIO.java</a:t>
            </a:r>
          </a:p>
        </p:txBody>
      </p:sp>
    </p:spTree>
    <p:extLst>
      <p:ext uri="{BB962C8B-B14F-4D97-AF65-F5344CB8AC3E}">
        <p14:creationId xmlns="" xmlns:p14="http://schemas.microsoft.com/office/powerpoint/2010/main" val="1468859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Path Names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en-US" sz="2000" b="1" i="1"/>
              <a:t>Path name</a:t>
            </a:r>
            <a:r>
              <a:rPr lang="en-US" altLang="en-US" sz="2000"/>
              <a:t>—gives name of file and tells which directory the file is in</a:t>
            </a:r>
          </a:p>
          <a:p>
            <a:r>
              <a:rPr lang="en-US" altLang="en-US" sz="2000" b="1" i="1"/>
              <a:t>Relative path name</a:t>
            </a:r>
            <a:r>
              <a:rPr lang="en-US" altLang="en-US" sz="2000"/>
              <a:t>—gives the path starting with the directory that the program is in</a:t>
            </a:r>
          </a:p>
          <a:p>
            <a:r>
              <a:rPr lang="en-US" altLang="en-US" sz="2000"/>
              <a:t>Typical UNIX path name: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/user/smith/home.work/java/FileClassDemo.java</a:t>
            </a:r>
          </a:p>
          <a:p>
            <a:r>
              <a:rPr lang="en-US" altLang="en-US" sz="2000"/>
              <a:t>Typical Windows path name: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D:\Work\Java\Programs\FileClassDemo.java</a:t>
            </a:r>
          </a:p>
          <a:p>
            <a:r>
              <a:rPr lang="en-US" altLang="en-US" sz="2000"/>
              <a:t>When a backslash is used in a quoted string it must be written as two backslashes since backslash is the escape character: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"D:\\Work\\Java\\Programs\\FileClassDemo.java"</a:t>
            </a:r>
          </a:p>
          <a:p>
            <a:r>
              <a:rPr lang="en-US" altLang="en-US" sz="2000"/>
              <a:t>Java will accept path names in UNIX or Windows format, regardless of which operating system it is actually running on.</a:t>
            </a:r>
          </a:p>
        </p:txBody>
      </p:sp>
    </p:spTree>
    <p:extLst>
      <p:ext uri="{BB962C8B-B14F-4D97-AF65-F5344CB8AC3E}">
        <p14:creationId xmlns="" xmlns:p14="http://schemas.microsoft.com/office/powerpoint/2010/main" val="37722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b="1">
                <a:latin typeface="Courier New" pitchFamily="49" charset="0"/>
              </a:rPr>
              <a:t>File</a:t>
            </a:r>
            <a:r>
              <a:rPr lang="en-US" altLang="en-US"/>
              <a:t> Class </a:t>
            </a:r>
            <a:r>
              <a:rPr lang="en-US" altLang="en-US" sz="2800">
                <a:latin typeface="Courier New" pitchFamily="49" charset="0"/>
              </a:rPr>
              <a:t>[java.io]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Acts like a wrapper class for file names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file name like "</a:t>
            </a:r>
            <a:r>
              <a:rPr lang="en-US" altLang="en-US" sz="2000">
                <a:latin typeface="Courier New" pitchFamily="49" charset="0"/>
              </a:rPr>
              <a:t>numbers.txt</a:t>
            </a:r>
            <a:r>
              <a:rPr lang="en-US" altLang="en-US" sz="2000"/>
              <a:t>" has only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properties</a:t>
            </a: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File</a:t>
            </a:r>
            <a:r>
              <a:rPr lang="en-US" altLang="en-US" sz="2000"/>
              <a:t> has some very useful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exists</a:t>
            </a:r>
            <a:r>
              <a:rPr lang="en-US" altLang="en-US" sz="2000"/>
              <a:t>: tests if a file already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canRead</a:t>
            </a:r>
            <a:r>
              <a:rPr lang="en-US" altLang="en-US" sz="2000"/>
              <a:t>: tests if the OS will let you read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canWrite</a:t>
            </a:r>
            <a:r>
              <a:rPr lang="en-US" altLang="en-US" sz="2000"/>
              <a:t>: tests if the OS will let you write to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delete</a:t>
            </a:r>
            <a:r>
              <a:rPr lang="en-US" altLang="en-US" sz="2000"/>
              <a:t>: deletes the file, returns true if successful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length</a:t>
            </a:r>
            <a:r>
              <a:rPr lang="en-US" altLang="en-US" sz="2000"/>
              <a:t>: returns the number of bytes in the file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getName</a:t>
            </a:r>
            <a:r>
              <a:rPr lang="en-US" altLang="en-US" sz="2000"/>
              <a:t>: returns file name, excluding the preceding path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getPath</a:t>
            </a:r>
            <a:r>
              <a:rPr lang="en-US" altLang="en-US" sz="2000"/>
              <a:t>: returns the path name—the full name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File numFile = new File(“numbers.txt”);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</a:t>
            </a:r>
            <a:r>
              <a:rPr lang="en-US" altLang="en-US" sz="2000">
                <a:latin typeface="Courier New" pitchFamily="49" charset="0"/>
              </a:rPr>
              <a:t>if (numFile.exists())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System.out.println(numfile.length());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3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File</a:t>
            </a:r>
            <a:r>
              <a:rPr lang="en-US" altLang="en-US"/>
              <a:t> Objects and Filenames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have constructors that take a </a:t>
            </a:r>
            <a:r>
              <a:rPr lang="en-US" altLang="en-US" sz="2000">
                <a:latin typeface="Courier New" pitchFamily="49" charset="0"/>
              </a:rPr>
              <a:t>File</a:t>
            </a:r>
            <a:r>
              <a:rPr lang="en-US" altLang="en-US" sz="2000"/>
              <a:t> argument as well as constructors that take a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PrintWriter smileyOutStream = new PrintWriter(new FileOutputStream(“smiley.txt”));</a:t>
            </a: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File smileyFile = new File(“smiley.txt”);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if (smileyFile.canWrite())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PrintWriter smileyOutStream = new PrintWriter(new FileOutputStream(smileyFile));</a:t>
            </a:r>
          </a:p>
        </p:txBody>
      </p:sp>
    </p:spTree>
    <p:extLst>
      <p:ext uri="{BB962C8B-B14F-4D97-AF65-F5344CB8AC3E}">
        <p14:creationId xmlns="" xmlns:p14="http://schemas.microsoft.com/office/powerpoint/2010/main" val="5152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with Scanner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Instead of </a:t>
            </a:r>
            <a:r>
              <a:rPr lang="en-US" altLang="en-US">
                <a:latin typeface="Courier New" pitchFamily="49" charset="0"/>
              </a:rPr>
              <a:t>BufferedReader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FileReader, </a:t>
            </a:r>
            <a:r>
              <a:rPr lang="en-US" altLang="en-US">
                <a:latin typeface="Arial" pitchFamily="34" charset="0"/>
              </a:rPr>
              <a:t>then</a:t>
            </a:r>
            <a:r>
              <a:rPr lang="en-US" altLang="en-US">
                <a:latin typeface="Courier New" pitchFamily="49" charset="0"/>
              </a:rPr>
              <a:t> StringTokenizer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Use </a:t>
            </a:r>
            <a:r>
              <a:rPr lang="en-US" altLang="en-US">
                <a:latin typeface="Courier New" pitchFamily="49" charset="0"/>
              </a:rPr>
              <a:t>Scanner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File</a:t>
            </a:r>
            <a:r>
              <a:rPr lang="en-US" altLang="en-US">
                <a:latin typeface="Arial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Scanner inFile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 new Scanner(new File(“in.txt”));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Similar to </a:t>
            </a:r>
            <a:r>
              <a:rPr lang="en-US" altLang="en-US">
                <a:latin typeface="Courier New" pitchFamily="49" charset="0"/>
              </a:rPr>
              <a:t>Scanner</a:t>
            </a:r>
            <a:r>
              <a:rPr lang="en-US" altLang="en-US">
                <a:latin typeface="Arial" pitchFamily="34" charset="0"/>
              </a:rPr>
              <a:t> with </a:t>
            </a:r>
            <a:r>
              <a:rPr lang="en-US" altLang="en-US">
                <a:latin typeface="Courier New" pitchFamily="49" charset="0"/>
              </a:rPr>
              <a:t>System.in</a:t>
            </a:r>
            <a:r>
              <a:rPr lang="en-US" altLang="en-US">
                <a:latin typeface="Arial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Scanner keyboard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 new Scanner(System.in);</a:t>
            </a:r>
            <a:endParaRPr lang="en-US" altLang="en-US" sz="2800">
              <a:latin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46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</a:t>
            </a: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’s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number;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while (inFile.hasInt())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number = inFile.nextInt();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}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99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lines of characters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String line;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while (inFile.hasNextLine())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line = inFile.nextLine();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}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0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while (inFile.hasNext())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name = inFile.next();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id = inFile.nextInt();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balance = inFile.nextFloat();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	 Scanner parseLine = new Scanner(line) // Scanner again!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name = parseLine.next();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id = parseLine.nextInt();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balance = parseLine.nextFloat();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="" xmlns:p14="http://schemas.microsoft.com/office/powerpoint/2010/main" val="41003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Overview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 sz="2000" i="1" dirty="0">
                <a:latin typeface="Arial" pitchFamily="34" charset="0"/>
              </a:rPr>
              <a:t>I/O</a:t>
            </a:r>
            <a:r>
              <a:rPr lang="en-US" altLang="en-US" sz="2000" dirty="0">
                <a:latin typeface="Arial" pitchFamily="34" charset="0"/>
              </a:rPr>
              <a:t> = </a:t>
            </a:r>
            <a:r>
              <a:rPr lang="en-US" altLang="en-US" sz="2000" dirty="0" err="1">
                <a:latin typeface="Arial" pitchFamily="34" charset="0"/>
              </a:rPr>
              <a:t>Input/Output</a:t>
            </a:r>
            <a:endParaRPr lang="en-US" altLang="en-US" sz="2000" dirty="0">
              <a:latin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</a:rPr>
              <a:t>In this context it is input to and output from programs</a:t>
            </a:r>
          </a:p>
          <a:p>
            <a:r>
              <a:rPr lang="en-US" altLang="en-US" sz="2000" dirty="0">
                <a:latin typeface="Arial" pitchFamily="34" charset="0"/>
              </a:rPr>
              <a:t>Input can be from keyboard or a file</a:t>
            </a:r>
          </a:p>
          <a:p>
            <a:r>
              <a:rPr lang="en-US" altLang="en-US" sz="2000" dirty="0">
                <a:latin typeface="Arial" pitchFamily="34" charset="0"/>
              </a:rPr>
              <a:t>Output can be to display (screen) or a file</a:t>
            </a:r>
          </a:p>
          <a:p>
            <a:r>
              <a:rPr lang="en-US" altLang="en-US" sz="2000" dirty="0">
                <a:latin typeface="Arial" pitchFamily="34" charset="0"/>
              </a:rPr>
              <a:t>Advantages of file </a:t>
            </a:r>
            <a:r>
              <a:rPr lang="en-US" altLang="en-US" sz="2000" dirty="0" smtClean="0">
                <a:latin typeface="Arial" pitchFamily="34" charset="0"/>
              </a:rPr>
              <a:t>I/O</a:t>
            </a:r>
          </a:p>
          <a:p>
            <a:pPr lvl="1"/>
            <a:r>
              <a:rPr lang="en-US" altLang="en-US" sz="2000" dirty="0" smtClean="0">
                <a:latin typeface="Arial" pitchFamily="34" charset="0"/>
              </a:rPr>
              <a:t>permanent copy (Preserves copy of your data)</a:t>
            </a:r>
          </a:p>
          <a:p>
            <a:r>
              <a:rPr lang="en-US" altLang="en-US" sz="2000" dirty="0" smtClean="0">
                <a:latin typeface="Arial" pitchFamily="34" charset="0"/>
              </a:rPr>
              <a:t>Significance of File I/O:</a:t>
            </a:r>
            <a:endParaRPr lang="en-US" altLang="en-US" sz="2000" dirty="0">
              <a:latin typeface="Arial" pitchFamily="34" charset="0"/>
            </a:endParaRPr>
          </a:p>
          <a:p>
            <a:pPr lvl="1"/>
            <a:r>
              <a:rPr lang="en-US" altLang="en-US" sz="2000" dirty="0" smtClean="0">
                <a:latin typeface="Arial" pitchFamily="34" charset="0"/>
              </a:rPr>
              <a:t>output </a:t>
            </a:r>
            <a:r>
              <a:rPr lang="en-US" altLang="en-US" sz="2000" dirty="0">
                <a:latin typeface="Arial" pitchFamily="34" charset="0"/>
              </a:rPr>
              <a:t>from one program can be input to another</a:t>
            </a:r>
          </a:p>
          <a:p>
            <a:pPr lvl="1"/>
            <a:r>
              <a:rPr lang="en-US" altLang="en-US" sz="2000" dirty="0">
                <a:latin typeface="Arial" pitchFamily="34" charset="0"/>
              </a:rPr>
              <a:t>input can be automated (rather than entered  manually)</a:t>
            </a:r>
          </a:p>
          <a:p>
            <a:pPr lvl="1"/>
            <a:endParaRPr lang="en-US" alt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99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	 Account account = new Account(line);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public Account(String line) 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Scanner accountLine = new Scanner(line);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_name = accountLine.next();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_id = accountLine.nextInt();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  _balance = accountLine.nextFloat();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9511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>
                <a:latin typeface="Courier New" pitchFamily="49" charset="0"/>
              </a:rPr>
              <a:t>BufferedReader</a:t>
            </a:r>
            <a:r>
              <a:rPr lang="en-US" altLang="en-US" sz="4000"/>
              <a:t> vs </a:t>
            </a:r>
            <a:r>
              <a:rPr lang="en-US" altLang="en-US" sz="4000">
                <a:latin typeface="Courier New" pitchFamily="49" charset="0"/>
              </a:rPr>
              <a:t>Scanner</a:t>
            </a:r>
            <a:br>
              <a:rPr lang="en-US" altLang="en-US" sz="4000">
                <a:latin typeface="Courier New" pitchFamily="49" charset="0"/>
              </a:rPr>
            </a:br>
            <a:r>
              <a:rPr lang="en-US" altLang="en-US" sz="4000">
                <a:latin typeface="Arial" pitchFamily="34" charset="0"/>
              </a:rPr>
              <a:t>(parsing primitive types)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Scanner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nextInt(), nextFloat(),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… for parsing types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BufferedReader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read(), readLine(), … </a:t>
            </a:r>
            <a:r>
              <a:rPr lang="en-US" altLang="en-US">
                <a:latin typeface="Arial" pitchFamily="34" charset="0"/>
              </a:rPr>
              <a:t>none for parsing types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itchFamily="34" charset="0"/>
              </a:rPr>
              <a:t>needs </a:t>
            </a:r>
            <a:r>
              <a:rPr lang="en-US" altLang="en-US">
                <a:latin typeface="Courier New" pitchFamily="49" charset="0"/>
              </a:rPr>
              <a:t>StringTokenizer</a:t>
            </a:r>
            <a:r>
              <a:rPr lang="en-US" altLang="en-US">
                <a:latin typeface="Arial" pitchFamily="34" charset="0"/>
              </a:rPr>
              <a:t> then wrapper class methods like </a:t>
            </a:r>
            <a:r>
              <a:rPr lang="en-US" altLang="en-US">
                <a:latin typeface="Courier New" pitchFamily="49" charset="0"/>
              </a:rPr>
              <a:t>Integer.parseInt(token</a:t>
            </a:r>
            <a:r>
              <a:rPr lang="en-US" altLang="en-US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8168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Courier New" pitchFamily="49" charset="0"/>
              </a:rPr>
              <a:t>BufferedReader</a:t>
            </a:r>
            <a:r>
              <a:rPr lang="en-US" altLang="en-US" sz="3200"/>
              <a:t> vs </a:t>
            </a:r>
            <a:r>
              <a:rPr lang="en-US" altLang="en-US" sz="3200">
                <a:latin typeface="Courier New" pitchFamily="49" charset="0"/>
              </a:rPr>
              <a:t>Scanner</a:t>
            </a:r>
            <a:br>
              <a:rPr lang="en-US" altLang="en-US" sz="3200">
                <a:latin typeface="Courier New" pitchFamily="49" charset="0"/>
              </a:rPr>
            </a:br>
            <a:r>
              <a:rPr lang="en-US" altLang="en-US" sz="3200">
                <a:latin typeface="Arial" pitchFamily="34" charset="0"/>
              </a:rPr>
              <a:t>(Checking End of File/Stream (EOF))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BufferedReader</a:t>
            </a:r>
          </a:p>
          <a:p>
            <a:pPr lvl="1"/>
            <a:r>
              <a:rPr lang="en-US" altLang="en-US">
                <a:latin typeface="Courier New" pitchFamily="49" charset="0"/>
              </a:rPr>
              <a:t>readLine()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returns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</a:rPr>
              <a:t>null</a:t>
            </a:r>
          </a:p>
          <a:p>
            <a:pPr lvl="1"/>
            <a:r>
              <a:rPr lang="en-US" altLang="en-US">
                <a:latin typeface="Courier New" pitchFamily="49" charset="0"/>
              </a:rPr>
              <a:t>read()</a:t>
            </a:r>
            <a:r>
              <a:rPr lang="en-US" altLang="en-US"/>
              <a:t> </a:t>
            </a:r>
            <a:r>
              <a:rPr lang="en-US" altLang="en-US">
                <a:latin typeface="Arial" pitchFamily="34" charset="0"/>
              </a:rPr>
              <a:t>returns</a:t>
            </a:r>
            <a:r>
              <a:rPr lang="en-US" altLang="en-US"/>
              <a:t> -1 </a:t>
            </a:r>
          </a:p>
          <a:p>
            <a:r>
              <a:rPr lang="en-US" altLang="en-US">
                <a:latin typeface="Courier New" pitchFamily="49" charset="0"/>
              </a:rPr>
              <a:t>Scanner</a:t>
            </a:r>
          </a:p>
          <a:p>
            <a:pPr lvl="1"/>
            <a:r>
              <a:rPr lang="en-US" altLang="en-US">
                <a:latin typeface="Courier New" pitchFamily="49" charset="0"/>
              </a:rPr>
              <a:t>nextLine() </a:t>
            </a:r>
            <a:r>
              <a:rPr lang="en-US" altLang="en-US">
                <a:latin typeface="Arial" pitchFamily="34" charset="0"/>
              </a:rPr>
              <a:t>throws exception</a:t>
            </a:r>
          </a:p>
          <a:p>
            <a:pPr lvl="1"/>
            <a:r>
              <a:rPr lang="en-US" altLang="en-US">
                <a:latin typeface="Arial" pitchFamily="34" charset="0"/>
              </a:rPr>
              <a:t>needs</a:t>
            </a:r>
            <a:r>
              <a:rPr lang="en-US" altLang="en-US">
                <a:latin typeface="Courier New" pitchFamily="49" charset="0"/>
              </a:rPr>
              <a:t> hasNextLine() </a:t>
            </a:r>
            <a:r>
              <a:rPr lang="en-US" altLang="en-US">
                <a:latin typeface="Arial" pitchFamily="34" charset="0"/>
              </a:rPr>
              <a:t>to check first</a:t>
            </a:r>
          </a:p>
          <a:p>
            <a:pPr lvl="1"/>
            <a:r>
              <a:rPr lang="en-US" altLang="en-US">
                <a:latin typeface="Courier New" pitchFamily="49" charset="0"/>
              </a:rPr>
              <a:t>nextInt(), hasNextInt(),</a:t>
            </a:r>
            <a:r>
              <a:rPr lang="en-US" altLang="en-US">
                <a:latin typeface="Arial" pitchFamily="34" charset="0"/>
              </a:rPr>
              <a:t> …</a:t>
            </a:r>
          </a:p>
        </p:txBody>
      </p:sp>
    </p:spTree>
    <p:extLst>
      <p:ext uri="{BB962C8B-B14F-4D97-AF65-F5344CB8AC3E}">
        <p14:creationId xmlns="" xmlns:p14="http://schemas.microsoft.com/office/powerpoint/2010/main" val="21149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Scanner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799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while ((line = inFile.readline())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6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suggestion</a:t>
            </a:r>
            <a:endParaRPr lang="en-US" alt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Scanner</a:t>
            </a:r>
            <a:r>
              <a:rPr lang="en-US" altLang="en-US" dirty="0"/>
              <a:t> </a:t>
            </a:r>
            <a:r>
              <a:rPr lang="en-US" altLang="en-US" dirty="0">
                <a:latin typeface="Arial" pitchFamily="34" charset="0"/>
              </a:rPr>
              <a:t>with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new Scanner(new File(“in.txt”))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hasNext</a:t>
            </a:r>
            <a:r>
              <a:rPr lang="en-US" altLang="en-US" dirty="0">
                <a:latin typeface="Courier New" pitchFamily="49" charset="0"/>
              </a:rPr>
              <a:t>…() </a:t>
            </a:r>
            <a:r>
              <a:rPr lang="en-US" altLang="en-US" dirty="0">
                <a:latin typeface="Arial" pitchFamily="34" charset="0"/>
              </a:rPr>
              <a:t>to check for EOF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while (</a:t>
            </a:r>
            <a:r>
              <a:rPr lang="en-US" altLang="en-US" dirty="0" err="1">
                <a:latin typeface="Courier New" pitchFamily="49" charset="0"/>
              </a:rPr>
              <a:t>inFile.hasNext</a:t>
            </a:r>
            <a:r>
              <a:rPr lang="en-US" altLang="en-US" dirty="0">
                <a:latin typeface="Courier New" pitchFamily="49" charset="0"/>
              </a:rPr>
              <a:t>…())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Use </a:t>
            </a:r>
            <a:r>
              <a:rPr lang="en-US" altLang="en-US" dirty="0">
                <a:latin typeface="Courier New" pitchFamily="49" charset="0"/>
              </a:rPr>
              <a:t>next…()</a:t>
            </a:r>
            <a:r>
              <a:rPr lang="en-US" altLang="en-US" dirty="0">
                <a:latin typeface="Arial" pitchFamily="34" charset="0"/>
              </a:rPr>
              <a:t> to read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ourier New" pitchFamily="49" charset="0"/>
              </a:rPr>
              <a:t>inFile.next</a:t>
            </a:r>
            <a:r>
              <a:rPr lang="en-US" altLang="en-US" dirty="0">
                <a:latin typeface="Courier New" pitchFamily="49" charset="0"/>
              </a:rPr>
              <a:t>…()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</a:rPr>
              <a:t>Simpler and you are familiar with methods for</a:t>
            </a:r>
            <a:r>
              <a:rPr lang="en-US" altLang="en-US" dirty="0">
                <a:latin typeface="Courier New" pitchFamily="49" charset="0"/>
              </a:rPr>
              <a:t> Scanner</a:t>
            </a:r>
          </a:p>
        </p:txBody>
      </p:sp>
    </p:spTree>
    <p:extLst>
      <p:ext uri="{BB962C8B-B14F-4D97-AF65-F5344CB8AC3E}">
        <p14:creationId xmlns="" xmlns:p14="http://schemas.microsoft.com/office/powerpoint/2010/main" val="8939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suggestion </a:t>
            </a:r>
            <a:r>
              <a:rPr lang="en-US" altLang="en-US" dirty="0" err="1"/>
              <a:t>cont</a:t>
            </a:r>
            <a:r>
              <a:rPr lang="en-US" altLang="en-US" dirty="0"/>
              <a:t>…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r>
              <a:rPr lang="en-US" altLang="en-US" dirty="0"/>
              <a:t>File input</a:t>
            </a:r>
          </a:p>
          <a:p>
            <a:pPr lvl="1"/>
            <a:r>
              <a:rPr lang="en-US" altLang="en-US" sz="2400" dirty="0">
                <a:latin typeface="Courier New" pitchFamily="49" charset="0"/>
              </a:rPr>
              <a:t>Scanner </a:t>
            </a:r>
            <a:r>
              <a:rPr lang="en-US" altLang="en-US" sz="2400" dirty="0" err="1">
                <a:latin typeface="Courier New" pitchFamily="49" charset="0"/>
              </a:rPr>
              <a:t>inFile</a:t>
            </a:r>
            <a:r>
              <a:rPr lang="en-US" altLang="en-US" sz="2400" dirty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new Scanner(new File(“in.txt”));</a:t>
            </a:r>
          </a:p>
          <a:p>
            <a:r>
              <a:rPr lang="en-US" altLang="en-US" dirty="0"/>
              <a:t>File output</a:t>
            </a:r>
          </a:p>
          <a:p>
            <a:pPr lvl="1"/>
            <a:r>
              <a:rPr lang="en-US" altLang="en-US" sz="2400" dirty="0" err="1">
                <a:latin typeface="Courier New" pitchFamily="49" charset="0"/>
              </a:rPr>
              <a:t>PrintWriter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outFile</a:t>
            </a:r>
            <a:r>
              <a:rPr lang="en-US" altLang="en-US" sz="2400" dirty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new </a:t>
            </a:r>
            <a:r>
              <a:rPr lang="en-US" altLang="en-US" sz="2400" dirty="0" err="1">
                <a:latin typeface="Courier New" pitchFamily="49" charset="0"/>
              </a:rPr>
              <a:t>PrintWriter</a:t>
            </a:r>
            <a:r>
              <a:rPr lang="en-US" altLang="en-US" sz="2400" dirty="0">
                <a:latin typeface="Courier New" pitchFamily="49" charset="0"/>
              </a:rPr>
              <a:t>(new File(“out.txt”));</a:t>
            </a:r>
          </a:p>
          <a:p>
            <a:pPr lvl="1"/>
            <a:r>
              <a:rPr lang="en-US" altLang="en-US" dirty="0" err="1">
                <a:latin typeface="Courier New" pitchFamily="49" charset="0"/>
              </a:rPr>
              <a:t>outFile.print</a:t>
            </a:r>
            <a:r>
              <a:rPr lang="en-US" altLang="en-US" dirty="0">
                <a:latin typeface="Courier New" pitchFamily="49" charset="0"/>
              </a:rPr>
              <a:t>(), </a:t>
            </a:r>
            <a:r>
              <a:rPr lang="en-US" altLang="en-US" dirty="0" err="1">
                <a:latin typeface="Courier New" pitchFamily="49" charset="0"/>
              </a:rPr>
              <a:t>println</a:t>
            </a:r>
            <a:r>
              <a:rPr lang="en-US" altLang="en-US" dirty="0">
                <a:latin typeface="Courier New" pitchFamily="49" charset="0"/>
              </a:rPr>
              <a:t>(), format(), flush(), close(), …</a:t>
            </a:r>
          </a:p>
          <a:p>
            <a:r>
              <a:rPr lang="en-US" altLang="en-US" sz="2000" dirty="0"/>
              <a:t>http://www.cs.fit.edu/~pkc/classes/cse1001/FileIO/FileIONew.java</a:t>
            </a:r>
          </a:p>
        </p:txBody>
      </p:sp>
    </p:spTree>
    <p:extLst>
      <p:ext uri="{BB962C8B-B14F-4D97-AF65-F5344CB8AC3E}">
        <p14:creationId xmlns="" xmlns:p14="http://schemas.microsoft.com/office/powerpoint/2010/main" val="3864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Binary File I/O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724400"/>
          </a:xfrm>
        </p:spPr>
        <p:txBody>
          <a:bodyPr/>
          <a:lstStyle/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output</a:t>
            </a:r>
            <a:r>
              <a:rPr lang="en-US" altLang="en-US" sz="2000"/>
              <a:t> (to the file)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ObjectOutputStream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FileOutputStream</a:t>
            </a:r>
            <a:endParaRPr lang="en-US" altLang="en-US" sz="2000"/>
          </a:p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input</a:t>
            </a:r>
            <a:r>
              <a:rPr lang="en-US" altLang="en-US" sz="2000"/>
              <a:t> (from the file):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ObjectInputStream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FileInputStream</a:t>
            </a:r>
            <a:endParaRPr lang="en-US" altLang="en-US" sz="2000"/>
          </a:p>
          <a:p>
            <a:r>
              <a:rPr lang="en-US" altLang="en-US" sz="2000"/>
              <a:t>Note that </a:t>
            </a:r>
            <a:r>
              <a:rPr lang="en-US" altLang="en-US" sz="2000" b="1">
                <a:latin typeface="Courier New" pitchFamily="49" charset="0"/>
              </a:rPr>
              <a:t>FileOutputStream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itchFamily="49" charset="0"/>
              </a:rPr>
              <a:t>FileInputStream</a:t>
            </a:r>
            <a:r>
              <a:rPr lang="en-US" altLang="en-US" sz="2000"/>
              <a:t> are used only for their constructors, which can take file names as arguments.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ObjectOutputStream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itchFamily="49" charset="0"/>
              </a:rPr>
              <a:t>ObjectInputStream</a:t>
            </a:r>
            <a:r>
              <a:rPr lang="en-US" altLang="en-US" sz="2000"/>
              <a:t> cannot take file names as arguments for their constructors.</a:t>
            </a:r>
          </a:p>
          <a:p>
            <a:r>
              <a:rPr lang="en-US" altLang="en-US" sz="200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import java.io.*;</a:t>
            </a:r>
          </a:p>
        </p:txBody>
      </p:sp>
    </p:spTree>
    <p:extLst>
      <p:ext uri="{BB962C8B-B14F-4D97-AF65-F5344CB8AC3E}">
        <p14:creationId xmlns="" xmlns:p14="http://schemas.microsoft.com/office/powerpoint/2010/main" val="7424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File I/O: Stream Classes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:</a:t>
            </a:r>
          </a:p>
          <a:p>
            <a:pPr lvl="1"/>
            <a:r>
              <a:rPr lang="en-US" altLang="en-US" sz="2000"/>
              <a:t>have methods to either read or write data one byte at a time</a:t>
            </a:r>
          </a:p>
          <a:p>
            <a:pPr lvl="1"/>
            <a:r>
              <a:rPr lang="en-US" altLang="en-US" sz="2000"/>
              <a:t>automatically convert numbers and characters into binary</a:t>
            </a:r>
          </a:p>
          <a:p>
            <a:pPr lvl="2"/>
            <a:r>
              <a:rPr lang="en-US" altLang="en-US" sz="2000"/>
              <a:t>binary-encoded numeric files (files with numbers) are not readable by a text editor, but store data more efficiently</a:t>
            </a:r>
          </a:p>
          <a:p>
            <a:r>
              <a:rPr lang="en-US" altLang="en-US" sz="2000"/>
              <a:t>Remember:</a:t>
            </a:r>
          </a:p>
          <a:p>
            <a:pPr lvl="1"/>
            <a:r>
              <a:rPr lang="en-US" altLang="en-US" sz="2000" i="1"/>
              <a:t>input</a:t>
            </a:r>
            <a:r>
              <a:rPr lang="en-US" altLang="en-US" sz="2000"/>
              <a:t> means data into a </a:t>
            </a:r>
            <a:r>
              <a:rPr lang="en-US" altLang="en-US" sz="2000" u="sng"/>
              <a:t>program</a:t>
            </a:r>
            <a:r>
              <a:rPr lang="en-US" altLang="en-US" sz="2000"/>
              <a:t>, not the file</a:t>
            </a:r>
          </a:p>
          <a:p>
            <a:pPr lvl="1"/>
            <a:r>
              <a:rPr lang="en-US" altLang="en-US" sz="2000"/>
              <a:t>similarly, </a:t>
            </a:r>
            <a:r>
              <a:rPr lang="en-US" altLang="en-US" sz="2000" i="1"/>
              <a:t>output</a:t>
            </a:r>
            <a:r>
              <a:rPr lang="en-US" altLang="en-US" sz="2000"/>
              <a:t> means data out of a program, not the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38497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When Using </a:t>
            </a:r>
            <a:r>
              <a:rPr lang="en-US" altLang="en-US" sz="3600" b="1">
                <a:latin typeface="Courier New" pitchFamily="49" charset="0"/>
              </a:rPr>
              <a:t>ObjectOutputStream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>to Output Data to Files:</a:t>
            </a:r>
            <a:endParaRPr lang="en-US" altLang="en-US" sz="3600">
              <a:latin typeface="Courier New" pitchFamily="49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2000"/>
              <a:t>The output files are binary and can store any of the primitive data types (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created can be read by other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by including the line:</a:t>
            </a:r>
            <a:br>
              <a:rPr lang="en-US" altLang="en-US" sz="2000"/>
            </a:br>
            <a:r>
              <a:rPr lang="en-US" altLang="en-US" sz="2000">
                <a:latin typeface="Courier New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might be thrown</a:t>
            </a:r>
          </a:p>
          <a:p>
            <a:endParaRPr lang="en-US" altLang="en-US" sz="2000"/>
          </a:p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698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000" b="1" i="1" dirty="0"/>
              <a:t>Stream</a:t>
            </a:r>
            <a:r>
              <a:rPr lang="en-US" altLang="en-US" sz="2000" dirty="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altLang="en-US" sz="2000" dirty="0"/>
              <a:t>it acts as a buffer between the data source and </a:t>
            </a:r>
            <a:r>
              <a:rPr lang="en-US" altLang="en-US" sz="2000" dirty="0" smtClean="0"/>
              <a:t>destination</a:t>
            </a:r>
          </a:p>
          <a:p>
            <a:pPr lvl="1"/>
            <a:r>
              <a:rPr lang="en-US" altLang="en-US" sz="2000" dirty="0" smtClean="0"/>
              <a:t>INPUT (Source) -</a:t>
            </a:r>
            <a:r>
              <a:rPr lang="en-US" altLang="en-US" sz="2000" dirty="0" smtClean="0">
                <a:sym typeface="Wingdings" pitchFamily="2" charset="2"/>
              </a:rPr>
              <a:t> WRAP INTO STREAM OBJECT- OUTPUT (Destination)</a:t>
            </a:r>
            <a:endParaRPr lang="en-US" altLang="en-US" sz="2000" dirty="0"/>
          </a:p>
          <a:p>
            <a:r>
              <a:rPr lang="en-US" altLang="en-US" sz="2000" b="1" i="1" dirty="0"/>
              <a:t>Input stream</a:t>
            </a:r>
            <a:r>
              <a:rPr lang="en-US" altLang="en-US" sz="2000" dirty="0"/>
              <a:t>: a stream that provides input to a program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System.in</a:t>
            </a:r>
            <a:r>
              <a:rPr lang="en-US" altLang="en-US" sz="2000" dirty="0"/>
              <a:t> is an input </a:t>
            </a:r>
            <a:r>
              <a:rPr lang="en-US" altLang="en-US" sz="2000" dirty="0" smtClean="0"/>
              <a:t>stream (Ex. </a:t>
            </a:r>
            <a:r>
              <a:rPr lang="en-US" altLang="en-US" sz="2000" dirty="0" err="1" smtClean="0"/>
              <a:t>scanf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cin</a:t>
            </a:r>
            <a:r>
              <a:rPr lang="en-US" altLang="en-US" sz="2000" dirty="0" smtClean="0"/>
              <a:t> )</a:t>
            </a:r>
          </a:p>
          <a:p>
            <a:pPr lvl="1"/>
            <a:r>
              <a:rPr lang="en-US" altLang="en-US" sz="2000" dirty="0" smtClean="0"/>
              <a:t>Object- Converts Human readable code to machine code </a:t>
            </a:r>
            <a:endParaRPr lang="en-US" altLang="en-US" sz="2000" dirty="0"/>
          </a:p>
          <a:p>
            <a:r>
              <a:rPr lang="en-US" altLang="en-US" sz="2000" b="1" i="1" dirty="0"/>
              <a:t>Output stream</a:t>
            </a:r>
            <a:r>
              <a:rPr lang="en-US" altLang="en-US" sz="2000" dirty="0"/>
              <a:t>: a stream that accepts output from a </a:t>
            </a:r>
            <a:r>
              <a:rPr lang="en-US" altLang="en-US" sz="2000" dirty="0" smtClean="0"/>
              <a:t>program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System.out</a:t>
            </a:r>
            <a:r>
              <a:rPr lang="en-US" altLang="en-US" sz="2000" dirty="0"/>
              <a:t> is an output </a:t>
            </a:r>
            <a:r>
              <a:rPr lang="en-US" altLang="en-US" sz="2000" dirty="0" smtClean="0"/>
              <a:t>stream (Ex.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/>
              <a:t>stream connects a program to an I/O </a:t>
            </a:r>
            <a:r>
              <a:rPr lang="en-US" altLang="en-US" sz="2000" dirty="0" smtClean="0"/>
              <a:t>object (Program –HLL and I/O Object-Machine Level Language) 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System.out</a:t>
            </a:r>
            <a:r>
              <a:rPr lang="en-US" altLang="en-US" sz="2000" dirty="0"/>
              <a:t> connects a program to the </a:t>
            </a:r>
            <a:r>
              <a:rPr lang="en-US" altLang="en-US" sz="2000" dirty="0" smtClean="0"/>
              <a:t>screen (Ex.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System.in</a:t>
            </a:r>
            <a:r>
              <a:rPr lang="en-US" altLang="en-US" sz="2000" dirty="0"/>
              <a:t> connects a program to the keyboard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793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</a:t>
            </a:r>
            <a:r>
              <a:rPr lang="en-US" altLang="en-US" b="1">
                <a:latin typeface="Courier New" pitchFamily="49" charset="0"/>
              </a:rPr>
              <a:t>IOException</a:t>
            </a:r>
            <a:endParaRPr lang="en-US" altLang="en-US" b="1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cannot be ignored</a:t>
            </a:r>
          </a:p>
          <a:p>
            <a:pPr lvl="1"/>
            <a:r>
              <a:rPr lang="en-US" altLang="en-US" sz="2000"/>
              <a:t>either handle it with a catch block</a:t>
            </a:r>
          </a:p>
          <a:p>
            <a:pPr lvl="1"/>
            <a:r>
              <a:rPr lang="en-US" altLang="en-US" sz="2000"/>
              <a:t>or defer it with a </a:t>
            </a:r>
            <a:r>
              <a:rPr lang="en-US" altLang="en-US" sz="2000">
                <a:latin typeface="Courier New" pitchFamily="49" charset="0"/>
              </a:rPr>
              <a:t>throws</a:t>
            </a:r>
            <a:r>
              <a:rPr lang="en-US" altLang="en-US" sz="2000"/>
              <a:t>-clause</a:t>
            </a:r>
          </a:p>
          <a:p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We will put code to open the file and write to it in a </a:t>
            </a:r>
            <a:r>
              <a:rPr lang="en-US" altLang="en-US" sz="2000">
                <a:latin typeface="Courier New" pitchFamily="49" charset="0"/>
              </a:rPr>
              <a:t>try</a:t>
            </a:r>
            <a:r>
              <a:rPr lang="en-US" altLang="en-US" sz="2000"/>
              <a:t>-block and write a </a:t>
            </a:r>
            <a:r>
              <a:rPr lang="en-US" altLang="en-US" sz="2000">
                <a:latin typeface="Courier New" pitchFamily="49" charset="0"/>
              </a:rPr>
              <a:t>catch</a:t>
            </a:r>
            <a:r>
              <a:rPr lang="en-US" altLang="en-US" sz="2000"/>
              <a:t>-block for this exception 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catch(IOException e)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  System.out.println("Problem with output...";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609600" y="4114800"/>
            <a:ext cx="7467600" cy="1600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13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Output File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marL="381000" indent="-381000"/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itchFamily="49" charset="0"/>
              </a:rPr>
              <a:t>String</a:t>
            </a:r>
          </a:p>
          <a:p>
            <a:pPr marL="838200" lvl="1" indent="-381000"/>
            <a:r>
              <a:rPr lang="en-US" altLang="en-US" sz="2000"/>
              <a:t>file name rules are determined by your operating system</a:t>
            </a:r>
          </a:p>
          <a:p>
            <a:pPr marL="838200" lvl="1" indent="-381000"/>
            <a:endParaRPr lang="en-US" altLang="en-US" sz="2000"/>
          </a:p>
          <a:p>
            <a:pPr marL="381000" indent="-381000"/>
            <a:r>
              <a:rPr lang="en-US" altLang="en-US" sz="2000"/>
              <a:t>Opening an output file takes two steps</a:t>
            </a:r>
          </a:p>
          <a:p>
            <a:pPr marL="838200" lvl="1" indent="-381000">
              <a:buFontTx/>
              <a:buNone/>
            </a:pPr>
            <a:r>
              <a:rPr lang="en-US" altLang="en-US" sz="2000"/>
              <a:t>1.  Create a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itchFamily="49" charset="0"/>
              </a:rPr>
              <a:t>String</a:t>
            </a:r>
            <a:endParaRPr lang="en-US" altLang="en-US" sz="2000"/>
          </a:p>
          <a:p>
            <a:pPr marL="838200" lvl="1" indent="-381000">
              <a:buFontTx/>
              <a:buAutoNum type="arabicPeriod" startAt="2"/>
            </a:pPr>
            <a:r>
              <a:rPr lang="en-US" altLang="en-US" sz="2000"/>
              <a:t>Connect the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itchFamily="49" charset="0"/>
            </a:endParaRPr>
          </a:p>
          <a:p>
            <a:pPr marL="838200" lvl="1" indent="-381000">
              <a:buFontTx/>
              <a:buNone/>
            </a:pPr>
            <a:r>
              <a:rPr lang="en-US" altLang="en-US" sz="2000"/>
              <a:t>This can be done in one line of code</a:t>
            </a:r>
          </a:p>
        </p:txBody>
      </p:sp>
    </p:spTree>
    <p:extLst>
      <p:ext uri="{BB962C8B-B14F-4D97-AF65-F5344CB8AC3E}">
        <p14:creationId xmlns="" xmlns:p14="http://schemas.microsoft.com/office/powerpoint/2010/main" val="7755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Opening an Output File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To open a file named </a:t>
            </a:r>
            <a:r>
              <a:rPr lang="en-US" altLang="en-US" sz="2000">
                <a:latin typeface="Courier New" pitchFamily="49" charset="0"/>
              </a:rPr>
              <a:t>numbers.dat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ObjectOutputStream outputStream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new ObjectOutputStream(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new FileOutputStream("numbers.dat"));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argument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FileOutputStream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 is the output file name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following two statements are equivalent to the single statement above: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FileOutputStream middleman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FileOutputStream("numbers.dat");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ObjectOutputStream outputStream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ObjectOutputSteam(middleman);</a:t>
            </a:r>
            <a:endParaRPr lang="en-US" altLang="en-US" sz="2000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838200" y="4724400"/>
            <a:ext cx="6934200" cy="12954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762000" y="1828800"/>
            <a:ext cx="6934200" cy="990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Some </a:t>
            </a:r>
            <a:r>
              <a:rPr lang="en-US" altLang="en-US" sz="4000" b="1">
                <a:latin typeface="Courier New" pitchFamily="49" charset="0"/>
              </a:rPr>
              <a:t>ObjectOutputStream</a:t>
            </a:r>
            <a:r>
              <a:rPr lang="en-US" altLang="en-US" sz="4000"/>
              <a:t> Methods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You can write data to an output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methods defined in </a:t>
            </a:r>
            <a:r>
              <a:rPr lang="en-US" altLang="en-US" sz="2000">
                <a:latin typeface="Courier New" pitchFamily="49" charset="0"/>
              </a:rPr>
              <a:t>ObjectOutputStream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writeInt(int n)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writeDouble(double x)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writeBoolean(boolean b)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Note that each write method throws </a:t>
            </a:r>
            <a:r>
              <a:rPr lang="en-US" altLang="en-US" sz="2000">
                <a:latin typeface="Courier New" pitchFamily="49" charset="0"/>
              </a:rPr>
              <a:t>IOException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eventually we will have to write a catch block for it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Also note that each write method includes the modifier </a:t>
            </a:r>
            <a:r>
              <a:rPr lang="en-US" altLang="en-US" sz="2000">
                <a:latin typeface="Courier New" pitchFamily="49" charset="0"/>
              </a:rPr>
              <a:t>final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final</a:t>
            </a:r>
            <a:r>
              <a:rPr lang="en-US" altLang="en-US" sz="2000"/>
              <a:t> methods cannot be redefined in derived 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42628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An Output file should be closed when you are done writing to it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itchFamily="49" charset="0"/>
              </a:rPr>
              <a:t>close</a:t>
            </a:r>
            <a:r>
              <a:rPr lang="en-US" altLang="en-US" sz="2400"/>
              <a:t> method of the class </a:t>
            </a:r>
            <a:r>
              <a:rPr lang="en-US" altLang="en-US" sz="2400">
                <a:latin typeface="Courier New" pitchFamily="49" charset="0"/>
              </a:rPr>
              <a:t>ObjectOutputStream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outputStream.close();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a program ends normally it will close any files that are open  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143000" y="4724400"/>
            <a:ext cx="7010400" cy="457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09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Writing a Character to a File:</a:t>
            </a:r>
            <a:br>
              <a:rPr lang="en-US" altLang="en-US"/>
            </a:br>
            <a:r>
              <a:rPr lang="en-US" altLang="en-US"/>
              <a:t>an Unexpected Little Complexity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 sz="2000"/>
              <a:t>The method </a:t>
            </a:r>
            <a:r>
              <a:rPr lang="en-US" altLang="en-US" sz="2000">
                <a:latin typeface="Courier New" pitchFamily="49" charset="0"/>
              </a:rPr>
              <a:t>writeChar</a:t>
            </a:r>
            <a:r>
              <a:rPr lang="en-US" altLang="en-US" sz="2000"/>
              <a:t> has an annoying property:</a:t>
            </a:r>
          </a:p>
          <a:p>
            <a:pPr lvl="1"/>
            <a:r>
              <a:rPr lang="en-US" altLang="en-US" sz="2000"/>
              <a:t>it takes an 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not a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argument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But it is easy to fix:</a:t>
            </a:r>
          </a:p>
          <a:p>
            <a:pPr lvl="1"/>
            <a:r>
              <a:rPr lang="en-US" altLang="en-US" sz="2000"/>
              <a:t>just cast the character to an int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For example, to write the character 'A' to the file opened previously: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outputStream.writeChar((int) 'A');</a:t>
            </a:r>
          </a:p>
          <a:p>
            <a:pPr lvl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r>
              <a:rPr lang="en-US" altLang="en-US" sz="2000"/>
              <a:t>Or, just use the automatic conversion from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 to </a:t>
            </a:r>
            <a:r>
              <a:rPr lang="en-US" altLang="en-US" sz="2000">
                <a:latin typeface="Courier New" pitchFamily="49" charset="0"/>
              </a:rPr>
              <a:t>int</a:t>
            </a:r>
          </a:p>
        </p:txBody>
      </p:sp>
    </p:spTree>
    <p:extLst>
      <p:ext uri="{BB962C8B-B14F-4D97-AF65-F5344CB8AC3E}">
        <p14:creationId xmlns="" xmlns:p14="http://schemas.microsoft.com/office/powerpoint/2010/main" val="35890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</a:t>
            </a:r>
            <a:r>
              <a:rPr lang="en-US" altLang="en-US" b="1">
                <a:latin typeface="Courier New" pitchFamily="49" charset="0"/>
              </a:rPr>
              <a:t>boolean</a:t>
            </a:r>
            <a:r>
              <a:rPr lang="en-US" altLang="en-US"/>
              <a:t> Value to a File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values can be either of two values, </a:t>
            </a:r>
            <a:r>
              <a:rPr lang="en-US" altLang="en-US" sz="2400">
                <a:latin typeface="Courier New" pitchFamily="49" charset="0"/>
              </a:rPr>
              <a:t>true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itchFamily="49" charset="0"/>
              </a:rPr>
              <a:t>false</a:t>
            </a:r>
          </a:p>
          <a:p>
            <a:endParaRPr lang="en-US" altLang="en-US" sz="2400">
              <a:latin typeface="Courier New" pitchFamily="49" charset="0"/>
            </a:endParaRPr>
          </a:p>
          <a:p>
            <a:r>
              <a:rPr lang="en-US" altLang="en-US" sz="2400">
                <a:latin typeface="Courier New" pitchFamily="49" charset="0"/>
              </a:rPr>
              <a:t>true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itchFamily="49" charset="0"/>
              </a:rPr>
              <a:t>false</a:t>
            </a:r>
            <a:r>
              <a:rPr lang="en-US" altLang="en-US" sz="2400"/>
              <a:t> are not just names for the values, they actually are of type </a:t>
            </a:r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</a:t>
            </a:r>
          </a:p>
          <a:p>
            <a:endParaRPr lang="en-US" altLang="en-US" sz="2400"/>
          </a:p>
          <a:p>
            <a:r>
              <a:rPr lang="en-US" altLang="en-US" sz="2400"/>
              <a:t>For example, to write the </a:t>
            </a:r>
            <a:r>
              <a:rPr lang="en-US" altLang="en-US" sz="2400">
                <a:latin typeface="Courier New" pitchFamily="49" charset="0"/>
              </a:rPr>
              <a:t>boolean</a:t>
            </a:r>
            <a:r>
              <a:rPr lang="en-US" altLang="en-US" sz="2400"/>
              <a:t> value </a:t>
            </a:r>
            <a:r>
              <a:rPr lang="en-US" altLang="en-US" sz="2400">
                <a:latin typeface="Courier New" pitchFamily="49" charset="0"/>
              </a:rPr>
              <a:t>false</a:t>
            </a:r>
            <a:r>
              <a:rPr lang="en-US" altLang="en-US" sz="2400"/>
              <a:t> to the output file:</a:t>
            </a:r>
          </a:p>
          <a:p>
            <a:pPr lvl="1" algn="ctr">
              <a:buFontTx/>
              <a:buNone/>
            </a:pPr>
            <a:r>
              <a:rPr lang="en-US" altLang="en-US" sz="2400">
                <a:latin typeface="Courier New" pitchFamily="49" charset="0"/>
              </a:rPr>
              <a:t>outputStream.writeBoolean(false);</a:t>
            </a:r>
          </a:p>
        </p:txBody>
      </p:sp>
    </p:spTree>
    <p:extLst>
      <p:ext uri="{BB962C8B-B14F-4D97-AF65-F5344CB8AC3E}">
        <p14:creationId xmlns="" xmlns:p14="http://schemas.microsoft.com/office/powerpoint/2010/main" val="33789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Writing Strings to a File:</a:t>
            </a:r>
            <a:br>
              <a:rPr lang="en-US" altLang="en-US" sz="3600"/>
            </a:br>
            <a:r>
              <a:rPr lang="en-US" altLang="en-US" sz="3600"/>
              <a:t>Another Little Unexpected Complexity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Use the </a:t>
            </a:r>
            <a:r>
              <a:rPr lang="en-US" altLang="en-US" sz="2000" dirty="0" err="1">
                <a:latin typeface="Courier New" pitchFamily="49" charset="0"/>
              </a:rPr>
              <a:t>writeUTF</a:t>
            </a:r>
            <a:r>
              <a:rPr lang="en-US" altLang="en-US" sz="2000" dirty="0"/>
              <a:t> method to output a value of type </a:t>
            </a:r>
            <a:r>
              <a:rPr lang="en-US" altLang="en-US" sz="2000" dirty="0">
                <a:latin typeface="Courier New" pitchFamily="49" charset="0"/>
              </a:rPr>
              <a:t>String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is no </a:t>
            </a:r>
            <a:r>
              <a:rPr lang="en-US" altLang="en-US" sz="2000" dirty="0" err="1">
                <a:latin typeface="Courier New" pitchFamily="49" charset="0"/>
              </a:rPr>
              <a:t>writeString</a:t>
            </a:r>
            <a:r>
              <a:rPr lang="en-US" altLang="en-US" sz="2000" dirty="0"/>
              <a:t> method</a:t>
            </a: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UTF stands for Unicode Text Format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special version of Unicode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Unicode: a text (printable) code that uses 2 bytes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designed to accommodate languages with a different alphabet or no alphabet (such as Chinese and Japanese)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ASCII: also a text (printable) code, but it uses just 1 byte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most common code for English and languages with a similar alphabet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UTF is a modification of Unicode that uses just one byte for ASCII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allows other languages without sacrificing efficiency for ASCII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10184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When Using </a:t>
            </a:r>
            <a:r>
              <a:rPr lang="en-US" altLang="en-US" sz="3600">
                <a:latin typeface="Courier New" pitchFamily="49" charset="0"/>
              </a:rPr>
              <a:t>ObjectInputStream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600"/>
              <a:t>to Read Data from Files: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Input files are binary and contain any of the primitive data types (</a:t>
            </a:r>
            <a:r>
              <a:rPr lang="en-US" altLang="en-US" sz="2000">
                <a:latin typeface="Courier New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can be read by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including the line:</a:t>
            </a:r>
            <a:br>
              <a:rPr lang="en-US" altLang="en-US" sz="2000"/>
            </a:br>
            <a:r>
              <a:rPr lang="en-US" altLang="en-US" sz="2000">
                <a:latin typeface="Courier New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itchFamily="49" charset="0"/>
              </a:rPr>
              <a:t>IOException</a:t>
            </a:r>
            <a:r>
              <a:rPr lang="en-US" altLang="en-US" sz="2000"/>
              <a:t> might be thrown</a:t>
            </a:r>
          </a:p>
        </p:txBody>
      </p:sp>
    </p:spTree>
    <p:extLst>
      <p:ext uri="{BB962C8B-B14F-4D97-AF65-F5344CB8AC3E}">
        <p14:creationId xmlns="" xmlns:p14="http://schemas.microsoft.com/office/powerpoint/2010/main" val="29612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Input File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495800"/>
          </a:xfrm>
        </p:spPr>
        <p:txBody>
          <a:bodyPr/>
          <a:lstStyle/>
          <a:p>
            <a:r>
              <a:rPr lang="en-US" altLang="en-US" sz="2000"/>
              <a:t>Similar to opening an output file, but replace "output" with "input"</a:t>
            </a:r>
          </a:p>
          <a:p>
            <a:endParaRPr lang="en-US" altLang="en-US" sz="2000"/>
          </a:p>
          <a:p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itchFamily="49" charset="0"/>
              </a:rPr>
              <a:t>String</a:t>
            </a:r>
          </a:p>
          <a:p>
            <a:pPr lvl="1"/>
            <a:r>
              <a:rPr lang="en-US" altLang="en-US" sz="2000"/>
              <a:t>file name rules are determined by your operating system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Opening a file takes two steps</a:t>
            </a:r>
          </a:p>
          <a:p>
            <a:pPr lvl="1">
              <a:buFontTx/>
              <a:buNone/>
            </a:pPr>
            <a:r>
              <a:rPr lang="en-US" altLang="en-US" sz="2000"/>
              <a:t>1.  Creating a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itchFamily="49" charset="0"/>
              </a:rPr>
              <a:t>String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2.  Connecting the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r>
              <a:rPr lang="en-US" altLang="en-US" sz="2000"/>
              <a:t>This can be done in one line of code</a:t>
            </a:r>
          </a:p>
        </p:txBody>
      </p:sp>
    </p:spTree>
    <p:extLst>
      <p:ext uri="{BB962C8B-B14F-4D97-AF65-F5344CB8AC3E}">
        <p14:creationId xmlns="" xmlns:p14="http://schemas.microsoft.com/office/powerpoint/2010/main" val="5790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Binary Versus Text Files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/>
              <a:t>All</a:t>
            </a:r>
            <a:r>
              <a:rPr lang="en-US" altLang="en-US" sz="2000" dirty="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digit can have one of two values, hence </a:t>
            </a:r>
            <a:r>
              <a:rPr lang="en-US" altLang="en-US" sz="2000" i="1" dirty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bit</a:t>
            </a:r>
            <a:r>
              <a:rPr lang="en-US" altLang="en-US" sz="2000" dirty="0"/>
              <a:t> is one binary digit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byte</a:t>
            </a:r>
            <a:r>
              <a:rPr lang="en-US" altLang="en-US" sz="2000" dirty="0"/>
              <a:t> is a group of eight bits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FF3300"/>
                </a:solidFill>
              </a:rPr>
              <a:t>Text files</a:t>
            </a:r>
            <a:r>
              <a:rPr lang="en-US" altLang="en-US" sz="2000" dirty="0"/>
              <a:t>: the 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is any file created with a "text editor"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FF3300"/>
                </a:solidFill>
              </a:rPr>
              <a:t>Binary files</a:t>
            </a:r>
            <a:r>
              <a:rPr lang="en-US" altLang="en-US" sz="2000" dirty="0"/>
              <a:t>: the 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these files are 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they are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"printable" files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actually, you </a:t>
            </a:r>
            <a:r>
              <a:rPr lang="en-US" altLang="en-US" sz="2000" i="1" dirty="0"/>
              <a:t>can</a:t>
            </a:r>
            <a:r>
              <a:rPr lang="en-US" altLang="en-US" sz="2000" dirty="0"/>
              <a:t> print them, but they will be unintelligible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"printable" means "easily readable by humans when printed"</a:t>
            </a:r>
          </a:p>
        </p:txBody>
      </p:sp>
    </p:spTree>
    <p:extLst>
      <p:ext uri="{BB962C8B-B14F-4D97-AF65-F5344CB8AC3E}">
        <p14:creationId xmlns="" xmlns:p14="http://schemas.microsoft.com/office/powerpoint/2010/main" val="24848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Opening an Input File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813"/>
            <a:ext cx="8458200" cy="49101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To open a file named </a:t>
            </a:r>
            <a:r>
              <a:rPr lang="en-US" altLang="en-US" sz="2000">
                <a:latin typeface="Courier New" pitchFamily="49" charset="0"/>
              </a:rPr>
              <a:t>numbers.dat</a:t>
            </a:r>
            <a:r>
              <a:rPr lang="en-US" altLang="en-US" sz="2000"/>
              <a:t>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ObjectInputStream inStream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ObjectInputStream (new FileInputStream("numbers.dat"));</a:t>
            </a:r>
            <a:endParaRPr lang="en-US" altLang="en-US" sz="2000"/>
          </a:p>
          <a:p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argument</a:t>
            </a:r>
          </a:p>
          <a:p>
            <a:r>
              <a:rPr lang="en-US" altLang="en-US" sz="2000"/>
              <a:t>The constructor for </a:t>
            </a:r>
            <a:r>
              <a:rPr lang="en-US" altLang="en-US" sz="2000">
                <a:latin typeface="Courier New" pitchFamily="49" charset="0"/>
              </a:rPr>
              <a:t>FileInputStream</a:t>
            </a:r>
            <a:r>
              <a:rPr lang="en-US" altLang="en-US" sz="2000"/>
              <a:t> requires a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>
                <a:latin typeface="Courier New" pitchFamily="49" charset="0"/>
              </a:rPr>
              <a:t>String</a:t>
            </a:r>
            <a:r>
              <a:rPr lang="en-US" altLang="en-US" sz="2000"/>
              <a:t> argument is the input file name</a:t>
            </a:r>
          </a:p>
          <a:p>
            <a:r>
              <a:rPr lang="en-US" altLang="en-US" sz="2000"/>
              <a:t>The following two statements are equivalent to the statement at the top of this slide: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FileInputStream middleman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FileInputStream("numbers.dat");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ObjectInputStream inputStream =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new ObjectInputStream (middleman);</a:t>
            </a:r>
          </a:p>
        </p:txBody>
      </p:sp>
    </p:spTree>
    <p:extLst>
      <p:ext uri="{BB962C8B-B14F-4D97-AF65-F5344CB8AC3E}">
        <p14:creationId xmlns="" xmlns:p14="http://schemas.microsoft.com/office/powerpoint/2010/main" val="18462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Some </a:t>
            </a:r>
            <a:r>
              <a:rPr lang="en-US" altLang="en-US" sz="4000" b="1">
                <a:latin typeface="Courier New" pitchFamily="49" charset="0"/>
              </a:rPr>
              <a:t>ObjectInputStream</a:t>
            </a:r>
            <a:r>
              <a:rPr lang="en-US" altLang="en-US" sz="4000"/>
              <a:t> Methods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For every output file method there is a corresponding input file method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You can read data from an input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methods defined in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readInt()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readDouble()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readBoolean()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Note that each write method throws </a:t>
            </a:r>
            <a:r>
              <a:rPr lang="en-US" altLang="en-US" sz="2000">
                <a:latin typeface="Courier New" pitchFamily="49" charset="0"/>
              </a:rPr>
              <a:t>IOException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Also note that each write method includes the modifier </a:t>
            </a:r>
            <a:r>
              <a:rPr lang="en-US" altLang="en-US" sz="2000">
                <a:latin typeface="Courier New" pitchFamily="49" charset="0"/>
              </a:rPr>
              <a:t>final</a:t>
            </a:r>
          </a:p>
        </p:txBody>
      </p:sp>
    </p:spTree>
    <p:extLst>
      <p:ext uri="{BB962C8B-B14F-4D97-AF65-F5344CB8AC3E}">
        <p14:creationId xmlns="" xmlns:p14="http://schemas.microsoft.com/office/powerpoint/2010/main" val="3116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File Exceptions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267200"/>
          </a:xfrm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>
                <a:latin typeface="Courier New" pitchFamily="49" charset="0"/>
              </a:rPr>
              <a:t>FileNotFoundException</a:t>
            </a:r>
            <a:r>
              <a:rPr lang="en-US" altLang="en-US" sz="2400"/>
              <a:t> is thrown if the file is not found when an attempt is made to open a file</a:t>
            </a:r>
          </a:p>
          <a:p>
            <a:endParaRPr lang="en-US" altLang="en-US" sz="2400"/>
          </a:p>
          <a:p>
            <a:r>
              <a:rPr lang="en-US" altLang="en-US" sz="2400"/>
              <a:t>Each read method throws </a:t>
            </a:r>
            <a:r>
              <a:rPr lang="en-US" altLang="en-US" sz="2400">
                <a:latin typeface="Courier New" pitchFamily="49" charset="0"/>
              </a:rPr>
              <a:t>IOException</a:t>
            </a:r>
          </a:p>
          <a:p>
            <a:pPr lvl="1"/>
            <a:r>
              <a:rPr lang="en-US" altLang="en-US" sz="2400"/>
              <a:t>we still have to write a catch block for it</a:t>
            </a:r>
          </a:p>
          <a:p>
            <a:pPr lvl="1"/>
            <a:endParaRPr lang="en-US" altLang="en-US" sz="2400"/>
          </a:p>
          <a:p>
            <a:r>
              <a:rPr lang="en-US" altLang="en-US" sz="2400"/>
              <a:t>If a read goes beyond the end of the file an </a:t>
            </a:r>
            <a:r>
              <a:rPr lang="en-US" altLang="en-US" sz="2400">
                <a:latin typeface="Courier New" pitchFamily="49" charset="0"/>
              </a:rPr>
              <a:t>EOFException</a:t>
            </a:r>
            <a:r>
              <a:rPr lang="en-US" altLang="en-US" sz="2400"/>
              <a:t> is thrown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="" xmlns:p14="http://schemas.microsoft.com/office/powerpoint/2010/main" val="21577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Avoiding Common </a:t>
            </a:r>
            <a:r>
              <a:rPr lang="en-US" altLang="en-US" sz="3200" b="1">
                <a:latin typeface="Courier New" pitchFamily="49" charset="0"/>
              </a:rPr>
              <a:t>ObjectInputStream</a:t>
            </a:r>
            <a:r>
              <a:rPr lang="en-US" altLang="en-US" sz="3200"/>
              <a:t> File Errors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/>
              <a:t>There is no error message (or exception)</a:t>
            </a:r>
          </a:p>
          <a:p>
            <a:pPr algn="ctr">
              <a:buFontTx/>
              <a:buNone/>
            </a:pPr>
            <a:r>
              <a:rPr lang="en-US" altLang="en-US" sz="2400"/>
              <a:t>if you read the wrong data type!</a:t>
            </a:r>
          </a:p>
          <a:p>
            <a:endParaRPr lang="en-US" altLang="en-US" sz="2400" i="1"/>
          </a:p>
          <a:p>
            <a:r>
              <a:rPr lang="en-US" altLang="en-US" sz="2400"/>
              <a:t>Input files can contain a mix of data types</a:t>
            </a:r>
          </a:p>
          <a:p>
            <a:pPr lvl="1"/>
            <a:r>
              <a:rPr lang="en-US" altLang="en-US" sz="2400"/>
              <a:t>it is up to the programmer to know their order and use the correct read method</a:t>
            </a:r>
            <a:endParaRPr lang="en-US" altLang="en-US" sz="2000"/>
          </a:p>
          <a:p>
            <a:r>
              <a:rPr lang="en-US" altLang="en-US" sz="2400">
                <a:latin typeface="Courier New" pitchFamily="49" charset="0"/>
              </a:rPr>
              <a:t>ObjectInputStream</a:t>
            </a:r>
            <a:r>
              <a:rPr lang="en-US" altLang="en-US" sz="2400"/>
              <a:t> works with binary, not text files</a:t>
            </a:r>
          </a:p>
          <a:p>
            <a:r>
              <a:rPr lang="en-US" altLang="en-US" sz="2400"/>
              <a:t>As with an output file, close the input file when you are done with it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2133600" y="1905000"/>
            <a:ext cx="51816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16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Common Methods</a:t>
            </a:r>
            <a:br>
              <a:rPr lang="en-US" altLang="en-US" sz="3200"/>
            </a:br>
            <a:r>
              <a:rPr lang="en-US" altLang="en-US" sz="3200"/>
              <a:t>to Test for the End of an Input File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common programming situation is to read data from an input file but not know how much data the file contains</a:t>
            </a:r>
          </a:p>
          <a:p>
            <a:endParaRPr lang="en-US" altLang="en-US" sz="2400"/>
          </a:p>
          <a:p>
            <a:r>
              <a:rPr lang="en-US" altLang="en-US" sz="2400"/>
              <a:t>In these situations you need to check for the end of the file</a:t>
            </a:r>
          </a:p>
          <a:p>
            <a:endParaRPr lang="en-US" altLang="en-US" sz="2400"/>
          </a:p>
          <a:p>
            <a:r>
              <a:rPr lang="en-US" altLang="en-US" sz="2400"/>
              <a:t>There are three common ways to test for the end of a file:</a:t>
            </a:r>
          </a:p>
          <a:p>
            <a:pPr lvl="1">
              <a:buFontTx/>
              <a:buNone/>
            </a:pPr>
            <a:r>
              <a:rPr lang="en-US" altLang="en-US" sz="2400"/>
              <a:t>1.  Put a sentinel value at the end of the file and test for it.</a:t>
            </a:r>
          </a:p>
          <a:p>
            <a:pPr lvl="1">
              <a:buFontTx/>
              <a:buNone/>
            </a:pPr>
            <a:r>
              <a:rPr lang="en-US" altLang="en-US" sz="2400"/>
              <a:t>2.  Throw and catch an end-of-file exception.</a:t>
            </a:r>
          </a:p>
          <a:p>
            <a:pPr lvl="1">
              <a:buFontTx/>
              <a:buNone/>
            </a:pPr>
            <a:r>
              <a:rPr lang="en-US" altLang="en-US" sz="2400"/>
              <a:t>3.  Test for a special character that signals the end of the file (text files often have such a character).</a:t>
            </a:r>
          </a:p>
        </p:txBody>
      </p:sp>
    </p:spTree>
    <p:extLst>
      <p:ext uri="{BB962C8B-B14F-4D97-AF65-F5344CB8AC3E}">
        <p14:creationId xmlns="" xmlns:p14="http://schemas.microsoft.com/office/powerpoint/2010/main" val="5762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EOFException</a:t>
            </a:r>
            <a:r>
              <a:rPr lang="en-US" altLang="en-US"/>
              <a:t> Class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en-US" sz="2000"/>
              <a:t>Many (but not all) methods that read from a file throw an end-of-file exception (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) when they try to read beyond the file</a:t>
            </a:r>
          </a:p>
          <a:p>
            <a:pPr lvl="1"/>
            <a:r>
              <a:rPr lang="en-US" altLang="en-US" sz="2000"/>
              <a:t>all the </a:t>
            </a:r>
            <a:r>
              <a:rPr lang="en-US" altLang="en-US" sz="2000">
                <a:latin typeface="Courier New" pitchFamily="49" charset="0"/>
              </a:rPr>
              <a:t>ObjectInputStream</a:t>
            </a:r>
            <a:r>
              <a:rPr lang="en-US" altLang="en-US" sz="2000"/>
              <a:t> methods in Display 9.3 do throw it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The end-of-file exception can be used in an "infinite" (</a:t>
            </a:r>
            <a:r>
              <a:rPr lang="en-US" altLang="en-US" sz="2000">
                <a:latin typeface="Courier New" pitchFamily="49" charset="0"/>
              </a:rPr>
              <a:t>while(true)</a:t>
            </a:r>
            <a:r>
              <a:rPr lang="en-US" altLang="en-US" sz="2000"/>
              <a:t>) loop that reads and processes data from the file</a:t>
            </a:r>
          </a:p>
          <a:p>
            <a:pPr lvl="1"/>
            <a:r>
              <a:rPr lang="en-US" altLang="en-US" sz="2000"/>
              <a:t>the loop terminates when an 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 is thrown</a:t>
            </a:r>
          </a:p>
          <a:p>
            <a:endParaRPr lang="en-US" altLang="en-US" sz="2000"/>
          </a:p>
          <a:p>
            <a:r>
              <a:rPr lang="en-US" altLang="en-US" sz="2000"/>
              <a:t>The program is written to continue normally after the </a:t>
            </a:r>
            <a:r>
              <a:rPr lang="en-US" altLang="en-US" sz="2000">
                <a:latin typeface="Courier New" pitchFamily="49" charset="0"/>
              </a:rPr>
              <a:t>EOFException</a:t>
            </a:r>
            <a:r>
              <a:rPr lang="en-US" altLang="en-US" sz="2000"/>
              <a:t> has been caught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001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038600" cy="1143000"/>
          </a:xfrm>
        </p:spPr>
        <p:txBody>
          <a:bodyPr/>
          <a:lstStyle/>
          <a:p>
            <a:r>
              <a:rPr lang="en-US" altLang="en-US" sz="3200"/>
              <a:t>Using </a:t>
            </a:r>
            <a:r>
              <a:rPr lang="en-US" altLang="en-US" sz="3200" b="1">
                <a:latin typeface="Courier New" pitchFamily="49" charset="0"/>
              </a:rPr>
              <a:t>EOFException</a:t>
            </a: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3932238" y="307975"/>
          <a:ext cx="5203825" cy="6319838"/>
        </p:xfrm>
        <a:graphic>
          <a:graphicData uri="http://schemas.openxmlformats.org/presentationml/2006/ole">
            <p:oleObj spid="_x0000_s3077" name="Document" r:id="rId4" imgW="5219377" imgH="6360431" progId="Word.Document.8">
              <p:embed/>
            </p:oleObj>
          </a:graphicData>
        </a:graphic>
      </p:graphicFrame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92075" y="6515100"/>
            <a:ext cx="7350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itchFamily="34" charset="0"/>
              </a:rPr>
              <a:t>Chapter 9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893F06F-A628-401E-BE69-D13D7A282C2A}" type="slidenum">
              <a:rPr lang="en-US" altLang="en-US" sz="1400">
                <a:latin typeface="Arial" pitchFamily="34" charset="0"/>
              </a:rPr>
              <a:pPr algn="r"/>
              <a:t>66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685800" y="1600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800">
                <a:latin typeface="Courier New" pitchFamily="49" charset="0"/>
              </a:rPr>
              <a:t>main</a:t>
            </a:r>
            <a:r>
              <a:rPr lang="en-US" altLang="en-US" sz="1800">
                <a:latin typeface="Arial" pitchFamily="34" charset="0"/>
              </a:rPr>
              <a:t> method from</a:t>
            </a:r>
          </a:p>
          <a:p>
            <a:r>
              <a:rPr lang="en-US" altLang="en-US" sz="1800">
                <a:latin typeface="Courier New" pitchFamily="49" charset="0"/>
              </a:rPr>
              <a:t>EOFExceptionDemo</a:t>
            </a:r>
            <a:endParaRPr lang="en-US" altLang="en-US" sz="1800">
              <a:latin typeface="Arial" pitchFamily="34" charset="0"/>
            </a:endParaRPr>
          </a:p>
        </p:txBody>
      </p:sp>
      <p:sp>
        <p:nvSpPr>
          <p:cNvPr id="430088" name="AutoShape 8"/>
          <p:cNvSpPr>
            <a:spLocks/>
          </p:cNvSpPr>
          <p:nvPr/>
        </p:nvSpPr>
        <p:spPr bwMode="auto">
          <a:xfrm>
            <a:off x="609600" y="2438400"/>
            <a:ext cx="3048000" cy="654050"/>
          </a:xfrm>
          <a:prstGeom prst="borderCallout1">
            <a:avLst>
              <a:gd name="adj1" fmla="val 17477"/>
              <a:gd name="adj2" fmla="val 102500"/>
              <a:gd name="adj3" fmla="val 58009"/>
              <a:gd name="adj4" fmla="val 1223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Intentional "infinite" loop to process data from input file</a:t>
            </a:r>
          </a:p>
        </p:txBody>
      </p:sp>
      <p:sp>
        <p:nvSpPr>
          <p:cNvPr id="430089" name="AutoShape 9"/>
          <p:cNvSpPr>
            <a:spLocks/>
          </p:cNvSpPr>
          <p:nvPr/>
        </p:nvSpPr>
        <p:spPr bwMode="auto">
          <a:xfrm>
            <a:off x="228600" y="5289550"/>
            <a:ext cx="3429000" cy="928688"/>
          </a:xfrm>
          <a:prstGeom prst="borderCallout1">
            <a:avLst>
              <a:gd name="adj1" fmla="val 12306"/>
              <a:gd name="adj2" fmla="val 102222"/>
              <a:gd name="adj3" fmla="val 13333"/>
              <a:gd name="adj4" fmla="val 113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Note order of catch blocks:</a:t>
            </a:r>
          </a:p>
          <a:p>
            <a:pPr algn="ctr"/>
            <a:r>
              <a:rPr lang="en-US" altLang="en-US" sz="1800">
                <a:latin typeface="Arial" pitchFamily="34" charset="0"/>
              </a:rPr>
              <a:t>the most specific is first</a:t>
            </a:r>
          </a:p>
          <a:p>
            <a:pPr algn="ctr"/>
            <a:r>
              <a:rPr lang="en-US" altLang="en-US" sz="1800">
                <a:latin typeface="Arial" pitchFamily="34" charset="0"/>
              </a:rPr>
              <a:t>and the most general last</a:t>
            </a:r>
          </a:p>
        </p:txBody>
      </p:sp>
      <p:sp>
        <p:nvSpPr>
          <p:cNvPr id="430090" name="AutoShape 10"/>
          <p:cNvSpPr>
            <a:spLocks/>
          </p:cNvSpPr>
          <p:nvPr/>
        </p:nvSpPr>
        <p:spPr bwMode="auto">
          <a:xfrm>
            <a:off x="762000" y="3200400"/>
            <a:ext cx="2792413" cy="654050"/>
          </a:xfrm>
          <a:prstGeom prst="borderCallout1">
            <a:avLst>
              <a:gd name="adj1" fmla="val 17477"/>
              <a:gd name="adj2" fmla="val 102727"/>
              <a:gd name="adj3" fmla="val -59708"/>
              <a:gd name="adj4" fmla="val 1281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Loop exits when end-of-file exception is thrown</a:t>
            </a:r>
          </a:p>
        </p:txBody>
      </p:sp>
      <p:sp>
        <p:nvSpPr>
          <p:cNvPr id="430091" name="AutoShape 11"/>
          <p:cNvSpPr>
            <a:spLocks/>
          </p:cNvSpPr>
          <p:nvPr/>
        </p:nvSpPr>
        <p:spPr bwMode="auto">
          <a:xfrm>
            <a:off x="762000" y="3962400"/>
            <a:ext cx="2743200" cy="928688"/>
          </a:xfrm>
          <a:prstGeom prst="borderCallout1">
            <a:avLst>
              <a:gd name="adj1" fmla="val 12306"/>
              <a:gd name="adj2" fmla="val 102778"/>
              <a:gd name="adj3" fmla="val 52306"/>
              <a:gd name="adj4" fmla="val 1350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>
                <a:latin typeface="Arial" pitchFamily="34" charset="0"/>
              </a:rPr>
              <a:t>Processing continues after </a:t>
            </a:r>
            <a:r>
              <a:rPr lang="en-US" altLang="en-US" sz="1800">
                <a:latin typeface="Courier New" pitchFamily="49" charset="0"/>
              </a:rPr>
              <a:t>EOFException</a:t>
            </a:r>
            <a:r>
              <a:rPr lang="en-US" altLang="en-US" sz="1800">
                <a:latin typeface="Arial" pitchFamily="34" charset="0"/>
              </a:rPr>
              <a:t>: the input file is closed</a:t>
            </a:r>
          </a:p>
        </p:txBody>
      </p:sp>
      <p:sp>
        <p:nvSpPr>
          <p:cNvPr id="430092" name="AutoShape 12"/>
          <p:cNvSpPr>
            <a:spLocks/>
          </p:cNvSpPr>
          <p:nvPr/>
        </p:nvSpPr>
        <p:spPr bwMode="auto">
          <a:xfrm>
            <a:off x="4343400" y="2438400"/>
            <a:ext cx="76200" cy="685800"/>
          </a:xfrm>
          <a:prstGeom prst="leftBracket">
            <a:avLst>
              <a:gd name="adj" fmla="val 7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3" name="Line 13"/>
          <p:cNvSpPr>
            <a:spLocks noChangeShapeType="1"/>
          </p:cNvSpPr>
          <p:nvPr/>
        </p:nvSpPr>
        <p:spPr bwMode="auto">
          <a:xfrm>
            <a:off x="3657600" y="3429000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4" name="AutoShape 14"/>
          <p:cNvSpPr>
            <a:spLocks/>
          </p:cNvSpPr>
          <p:nvPr/>
        </p:nvSpPr>
        <p:spPr bwMode="auto">
          <a:xfrm>
            <a:off x="4114800" y="4876800"/>
            <a:ext cx="76200" cy="1295400"/>
          </a:xfrm>
          <a:prstGeom prst="leftBracket">
            <a:avLst>
              <a:gd name="adj" fmla="val 1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9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I/O of Class Objects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114800"/>
          </a:xfrm>
        </p:spPr>
        <p:txBody>
          <a:bodyPr/>
          <a:lstStyle/>
          <a:p>
            <a:r>
              <a:rPr lang="en-US" altLang="en-US" sz="2000"/>
              <a:t>read and write class objects in binary file</a:t>
            </a:r>
          </a:p>
          <a:p>
            <a:endParaRPr lang="en-US" altLang="en-US" sz="2000"/>
          </a:p>
          <a:p>
            <a:r>
              <a:rPr lang="en-US" altLang="en-US" sz="2000"/>
              <a:t>class must be </a:t>
            </a:r>
            <a:r>
              <a:rPr lang="en-US" altLang="en-US" sz="2000" b="1" i="1"/>
              <a:t>serializable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import java.io.*</a:t>
            </a:r>
          </a:p>
          <a:p>
            <a:pPr lvl="1"/>
            <a:r>
              <a:rPr lang="en-US" altLang="en-US" sz="2000"/>
              <a:t>implement </a:t>
            </a:r>
            <a:r>
              <a:rPr lang="en-US" altLang="en-US" sz="2000" b="1">
                <a:latin typeface="Courier New" pitchFamily="49" charset="0"/>
              </a:rPr>
              <a:t>Serializable</a:t>
            </a:r>
            <a:r>
              <a:rPr lang="en-US" altLang="en-US" sz="2000"/>
              <a:t> interface</a:t>
            </a:r>
          </a:p>
          <a:p>
            <a:pPr lvl="1"/>
            <a:r>
              <a:rPr lang="en-US" altLang="en-US" sz="2000"/>
              <a:t>add </a:t>
            </a:r>
            <a:r>
              <a:rPr lang="en-US" altLang="en-US" sz="2000" b="1">
                <a:latin typeface="Courier New" pitchFamily="49" charset="0"/>
              </a:rPr>
              <a:t>implements Serializable</a:t>
            </a:r>
            <a:r>
              <a:rPr lang="en-US" altLang="en-US" sz="2000"/>
              <a:t> to heading of class definition</a:t>
            </a:r>
          </a:p>
          <a:p>
            <a:endParaRPr lang="en-US" altLang="en-US" sz="2000" b="1">
              <a:latin typeface="Courier New" pitchFamily="49" charset="0"/>
            </a:endParaRPr>
          </a:p>
          <a:p>
            <a:endParaRPr lang="en-US" altLang="en-US" sz="2000" b="1">
              <a:latin typeface="Courier New" pitchFamily="49" charset="0"/>
            </a:endParaRPr>
          </a:p>
          <a:p>
            <a:r>
              <a:rPr lang="en-US" altLang="en-US" sz="2000" b="1">
                <a:latin typeface="Courier New" pitchFamily="49" charset="0"/>
              </a:rPr>
              <a:t>methods used: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itchFamily="34" charset="0"/>
              </a:rPr>
              <a:t>to </a:t>
            </a:r>
            <a:r>
              <a:rPr lang="en-US" altLang="en-US" sz="2000" b="1">
                <a:solidFill>
                  <a:srgbClr val="0000CC"/>
                </a:solidFill>
                <a:latin typeface="Arial" pitchFamily="34" charset="0"/>
              </a:rPr>
              <a:t>write</a:t>
            </a:r>
            <a:r>
              <a:rPr lang="en-US" altLang="en-US" sz="2000">
                <a:latin typeface="Arial" pitchFamily="34" charset="0"/>
              </a:rPr>
              <a:t> object to file:</a:t>
            </a:r>
          </a:p>
          <a:p>
            <a:r>
              <a:rPr lang="en-US" altLang="en-US" sz="2000" b="1">
                <a:latin typeface="Courier New" pitchFamily="49" charset="0"/>
              </a:rPr>
              <a:t>writeObject</a:t>
            </a:r>
            <a:r>
              <a:rPr lang="en-US" altLang="en-US" sz="2000">
                <a:latin typeface="Arial" pitchFamily="34" charset="0"/>
              </a:rPr>
              <a:t> method in </a:t>
            </a:r>
            <a:r>
              <a:rPr lang="en-US" altLang="en-US" sz="2000" b="1">
                <a:latin typeface="Courier New" pitchFamily="49" charset="0"/>
              </a:rPr>
              <a:t>ObjectOutputStream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itchFamily="34" charset="0"/>
              </a:rPr>
              <a:t>to </a:t>
            </a:r>
            <a:r>
              <a:rPr lang="en-US" altLang="en-US" sz="2000" b="1">
                <a:solidFill>
                  <a:srgbClr val="0000CC"/>
                </a:solidFill>
                <a:latin typeface="Arial" pitchFamily="34" charset="0"/>
              </a:rPr>
              <a:t>read</a:t>
            </a:r>
            <a:r>
              <a:rPr lang="en-US" altLang="en-US" sz="2000">
                <a:latin typeface="Arial" pitchFamily="34" charset="0"/>
              </a:rPr>
              <a:t> object from file: </a:t>
            </a:r>
            <a:r>
              <a:rPr lang="en-US" altLang="en-US" sz="2000" b="1">
                <a:latin typeface="Courier New" pitchFamily="49" charset="0"/>
              </a:rPr>
              <a:t>readObject</a:t>
            </a:r>
            <a:r>
              <a:rPr lang="en-US" altLang="en-US" sz="2000">
                <a:latin typeface="Arial" pitchFamily="34" charset="0"/>
              </a:rPr>
              <a:t> method in </a:t>
            </a:r>
            <a:r>
              <a:rPr lang="en-US" altLang="en-US" sz="2000" b="1">
                <a:latin typeface="Courier New" pitchFamily="49" charset="0"/>
              </a:rPr>
              <a:t>ObjectInputStream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6902450" cy="40957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public class Species implements Serializable</a:t>
            </a:r>
          </a:p>
        </p:txBody>
      </p:sp>
    </p:spTree>
    <p:extLst>
      <p:ext uri="{BB962C8B-B14F-4D97-AF65-F5344CB8AC3E}">
        <p14:creationId xmlns="" xmlns:p14="http://schemas.microsoft.com/office/powerpoint/2010/main" val="3311528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381000" y="38100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2057400" y="5867400"/>
            <a:ext cx="1295400" cy="304800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382000" cy="2667000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outputStream = new ObjectOutputStream(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FileOutputStream("species.records"));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Species oneRecord =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Species("Calif. Condor, 27, 0.02);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outputStream.writeObject(oneRecord);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inputStream = new ObjectInputStream(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new FileInputStream("species.records"));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Species readOne = null;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readOne = (Species)inputStream.readObject(oneRecord);</a:t>
            </a:r>
          </a:p>
        </p:txBody>
      </p:sp>
      <p:sp>
        <p:nvSpPr>
          <p:cNvPr id="434182" name="AutoShape 6"/>
          <p:cNvSpPr>
            <a:spLocks noChangeArrowheads="1"/>
          </p:cNvSpPr>
          <p:nvPr/>
        </p:nvSpPr>
        <p:spPr bwMode="auto">
          <a:xfrm>
            <a:off x="4267200" y="4724400"/>
            <a:ext cx="4648200" cy="1066800"/>
          </a:xfrm>
          <a:prstGeom prst="wedgeRectCallout">
            <a:avLst>
              <a:gd name="adj1" fmla="val -70491"/>
              <a:gd name="adj2" fmla="val 56398"/>
            </a:avLst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Courier New" pitchFamily="49" charset="0"/>
              </a:rPr>
              <a:t>readObject</a:t>
            </a:r>
            <a:r>
              <a:rPr lang="en-US" altLang="en-US" sz="2000">
                <a:latin typeface="Arial" pitchFamily="34" charset="0"/>
              </a:rPr>
              <a:t> returns a reference to type </a:t>
            </a:r>
            <a:r>
              <a:rPr lang="en-US" altLang="en-US" sz="2000">
                <a:latin typeface="Courier New" pitchFamily="49" charset="0"/>
              </a:rPr>
              <a:t>Object</a:t>
            </a:r>
            <a:r>
              <a:rPr lang="en-US" altLang="en-US" sz="2000">
                <a:latin typeface="Arial" pitchFamily="34" charset="0"/>
              </a:rPr>
              <a:t> so it must be cast to </a:t>
            </a:r>
            <a:r>
              <a:rPr lang="en-US" altLang="en-US" sz="2000">
                <a:latin typeface="Courier New" pitchFamily="49" charset="0"/>
              </a:rPr>
              <a:t>Species</a:t>
            </a:r>
            <a:r>
              <a:rPr lang="en-US" altLang="en-US" sz="2000">
                <a:latin typeface="Arial" pitchFamily="34" charset="0"/>
              </a:rPr>
              <a:t> before assigning to readOne</a:t>
            </a:r>
          </a:p>
        </p:txBody>
      </p:sp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Courier New" pitchFamily="49" charset="0"/>
              </a:rPr>
              <a:t>ClassIODemo</a:t>
            </a:r>
            <a:r>
              <a:rPr lang="en-US" altLang="en-US" sz="4000">
                <a:latin typeface="Book Antiqua" pitchFamily="18" charset="0"/>
              </a:rPr>
              <a:t> Excerpts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81000" y="29718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238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Serializable</a:t>
            </a:r>
            <a:r>
              <a:rPr lang="en-US" altLang="en-US"/>
              <a:t> Interface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Java assigns a serial number to each object written out.</a:t>
            </a:r>
          </a:p>
          <a:p>
            <a:pPr lvl="1"/>
            <a:r>
              <a:rPr lang="en-US" altLang="en-US" sz="2000" dirty="0"/>
              <a:t>If the same object is written out more than once, after the first write only the serial number will be written.</a:t>
            </a:r>
          </a:p>
          <a:p>
            <a:pPr lvl="1"/>
            <a:r>
              <a:rPr lang="en-US" altLang="en-US" sz="2000" dirty="0"/>
              <a:t>When an object is read in more than once, then there will be more than one reference to the same object.</a:t>
            </a:r>
          </a:p>
          <a:p>
            <a:r>
              <a:rPr lang="en-US" altLang="en-US" sz="2000" dirty="0"/>
              <a:t>If a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 class has class instance variables then they should also be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Why aren't all classes made </a:t>
            </a:r>
            <a:r>
              <a:rPr lang="en-US" altLang="en-US" sz="2000" dirty="0" err="1"/>
              <a:t>serializable</a:t>
            </a:r>
            <a:r>
              <a:rPr lang="en-US" altLang="en-US" sz="2000" dirty="0"/>
              <a:t>?</a:t>
            </a:r>
          </a:p>
          <a:p>
            <a:pPr lvl="1"/>
            <a:r>
              <a:rPr lang="en-US" altLang="en-US" sz="2000" dirty="0"/>
              <a:t>security issues: serial number system can make it easier for programmers to get access to object data</a:t>
            </a:r>
          </a:p>
          <a:p>
            <a:pPr lvl="1"/>
            <a:r>
              <a:rPr lang="en-US" altLang="en-US" sz="2000" dirty="0"/>
              <a:t>doesn't make sense in all cases, e.g., system-dependent data</a:t>
            </a:r>
          </a:p>
        </p:txBody>
      </p:sp>
    </p:spTree>
    <p:extLst>
      <p:ext uri="{BB962C8B-B14F-4D97-AF65-F5344CB8AC3E}">
        <p14:creationId xmlns="" xmlns:p14="http://schemas.microsoft.com/office/powerpoint/2010/main" val="598699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/>
              <a:t>Java: Text Versus Binary Files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Text files are more readable by humans</a:t>
            </a:r>
          </a:p>
          <a:p>
            <a:r>
              <a:rPr lang="en-US" altLang="en-US" sz="2000" dirty="0"/>
              <a:t>Binary files are more efficient</a:t>
            </a:r>
          </a:p>
          <a:p>
            <a:pPr lvl="1"/>
            <a:r>
              <a:rPr lang="en-US" altLang="en-US" sz="2000" dirty="0"/>
              <a:t>computers read and write binary files more easily than </a:t>
            </a:r>
            <a:r>
              <a:rPr lang="en-US" altLang="en-US" sz="2000" dirty="0" smtClean="0"/>
              <a:t>text</a:t>
            </a:r>
          </a:p>
          <a:p>
            <a:pPr lvl="1"/>
            <a:r>
              <a:rPr lang="en-US" altLang="en-US" sz="2000" dirty="0" smtClean="0"/>
              <a:t>Binary files created by C, C++ are not portable(.</a:t>
            </a:r>
            <a:r>
              <a:rPr lang="en-US" altLang="en-US" sz="2000" dirty="0" err="1" smtClean="0"/>
              <a:t>obj</a:t>
            </a:r>
            <a:r>
              <a:rPr lang="en-US" altLang="en-US" sz="2000" dirty="0" smtClean="0"/>
              <a:t> are readable on specific architecture)</a:t>
            </a:r>
            <a:endParaRPr lang="en-US" altLang="en-US" sz="2000" dirty="0"/>
          </a:p>
          <a:p>
            <a:r>
              <a:rPr lang="en-US" altLang="en-US" sz="2000" dirty="0"/>
              <a:t>Java binary files are </a:t>
            </a:r>
            <a:r>
              <a:rPr lang="en-US" altLang="en-US" sz="2000" dirty="0" smtClean="0"/>
              <a:t>portable (.class  has byte codes and it works on any platform)</a:t>
            </a:r>
            <a:endParaRPr lang="en-US" altLang="en-US" sz="2000" dirty="0"/>
          </a:p>
          <a:p>
            <a:pPr lvl="1"/>
            <a:r>
              <a:rPr lang="en-US" altLang="en-US" sz="2000" dirty="0"/>
              <a:t>they can be used by Java on different machines</a:t>
            </a:r>
          </a:p>
          <a:p>
            <a:pPr lvl="1"/>
            <a:r>
              <a:rPr lang="en-US" altLang="en-US" sz="2000" dirty="0"/>
              <a:t>Reading and writing binary files is normally done by a program</a:t>
            </a:r>
          </a:p>
          <a:p>
            <a:pPr lvl="1"/>
            <a:r>
              <a:rPr lang="en-US" altLang="en-US" sz="2000" dirty="0"/>
              <a:t>text files are used only to communicate with humans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000100" y="4786322"/>
            <a:ext cx="335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u="sng" dirty="0"/>
              <a:t>Java Text Files</a:t>
            </a:r>
            <a:endParaRPr lang="en-US" altLang="en-US" sz="2000" dirty="0"/>
          </a:p>
          <a:p>
            <a:r>
              <a:rPr lang="en-US" altLang="en-US" sz="2000" dirty="0"/>
              <a:t>Source files</a:t>
            </a:r>
          </a:p>
          <a:p>
            <a:r>
              <a:rPr lang="en-US" altLang="en-US" sz="2000" dirty="0"/>
              <a:t>Occasionally input files</a:t>
            </a:r>
          </a:p>
          <a:p>
            <a:r>
              <a:rPr lang="en-US" altLang="en-US" sz="2000" dirty="0"/>
              <a:t>Occasionally output files</a:t>
            </a:r>
            <a:endParaRPr lang="en-US" altLang="en-US" sz="2000" u="sng" dirty="0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572000" y="4714884"/>
            <a:ext cx="3581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u="sng" dirty="0"/>
              <a:t>Java Binary Files</a:t>
            </a:r>
            <a:endParaRPr lang="en-US" altLang="en-US" sz="2000" dirty="0"/>
          </a:p>
          <a:p>
            <a:r>
              <a:rPr lang="en-US" altLang="en-US" sz="2000" dirty="0"/>
              <a:t>Executable files (created by compiling source files)</a:t>
            </a:r>
          </a:p>
          <a:p>
            <a:r>
              <a:rPr lang="en-US" altLang="en-US" sz="2000" dirty="0"/>
              <a:t>Usually input files</a:t>
            </a:r>
          </a:p>
          <a:p>
            <a:r>
              <a:rPr lang="en-US" altLang="en-US" sz="2000" dirty="0"/>
              <a:t>Usually output files</a:t>
            </a:r>
            <a:endParaRPr lang="en-US" altLang="en-US" sz="2000" u="sng" dirty="0"/>
          </a:p>
        </p:txBody>
      </p:sp>
    </p:spTree>
    <p:extLst>
      <p:ext uri="{BB962C8B-B14F-4D97-AF65-F5344CB8AC3E}">
        <p14:creationId xmlns="" xmlns:p14="http://schemas.microsoft.com/office/powerpoint/2010/main" val="2442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Summary</a:t>
            </a:r>
            <a:br>
              <a:rPr lang="en-US" altLang="en-US"/>
            </a:br>
            <a:r>
              <a:rPr lang="en-US" altLang="en-US" sz="3600"/>
              <a:t>Part 1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sz="2400" i="1"/>
              <a:t>Text files</a:t>
            </a:r>
            <a:r>
              <a:rPr lang="en-US" altLang="en-US" sz="2400"/>
              <a:t> contain strings of printable characters; they look intelligible to humans when opened in a text editor.</a:t>
            </a:r>
            <a:endParaRPr lang="en-US" altLang="en-US" sz="2400" i="1"/>
          </a:p>
          <a:p>
            <a:r>
              <a:rPr lang="en-US" altLang="en-US" sz="2400" i="1"/>
              <a:t>Binary files</a:t>
            </a:r>
            <a:r>
              <a:rPr lang="en-US" altLang="en-US" sz="2400"/>
              <a:t> contain numbers or data in non-printable codes; they look </a:t>
            </a:r>
            <a:r>
              <a:rPr lang="en-US" altLang="en-US" sz="2400" i="1"/>
              <a:t>un</a:t>
            </a:r>
            <a:r>
              <a:rPr lang="en-US" altLang="en-US" sz="2400"/>
              <a:t>intelligible to humans when opened in a text editor</a:t>
            </a:r>
            <a:r>
              <a:rPr lang="en-US" altLang="en-US" sz="2400" i="1"/>
              <a:t>.</a:t>
            </a:r>
          </a:p>
          <a:p>
            <a:r>
              <a:rPr lang="en-US" altLang="en-US" sz="2400"/>
              <a:t>Java can process both binary and text files, but binary files are more common when doing file I/O.</a:t>
            </a:r>
          </a:p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itchFamily="49" charset="0"/>
              </a:rPr>
              <a:t>ObjectOutputStream</a:t>
            </a:r>
            <a:r>
              <a:rPr lang="en-US" altLang="en-US" sz="2400"/>
              <a:t> is used to write output to a </a:t>
            </a:r>
            <a:r>
              <a:rPr lang="en-US" altLang="en-US" sz="2400" u="sng"/>
              <a:t>binary</a:t>
            </a:r>
            <a:r>
              <a:rPr lang="en-US" altLang="en-US" sz="2400"/>
              <a:t> file.</a:t>
            </a:r>
          </a:p>
        </p:txBody>
      </p:sp>
    </p:spTree>
    <p:extLst>
      <p:ext uri="{BB962C8B-B14F-4D97-AF65-F5344CB8AC3E}">
        <p14:creationId xmlns="" xmlns:p14="http://schemas.microsoft.com/office/powerpoint/2010/main" val="275389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Summary</a:t>
            </a:r>
            <a:br>
              <a:rPr lang="en-US" altLang="en-US"/>
            </a:br>
            <a:r>
              <a:rPr lang="en-US" altLang="en-US" sz="3600"/>
              <a:t>Part 2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8350"/>
          </a:xfrm>
        </p:spPr>
        <p:txBody>
          <a:bodyPr/>
          <a:lstStyle/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itchFamily="49" charset="0"/>
              </a:rPr>
              <a:t>ObjectInputStream</a:t>
            </a:r>
            <a:r>
              <a:rPr lang="en-US" altLang="en-US" sz="2400"/>
              <a:t> is used to read input from a </a:t>
            </a:r>
            <a:r>
              <a:rPr lang="en-US" altLang="en-US" sz="2400" u="sng"/>
              <a:t>binary</a:t>
            </a:r>
            <a:r>
              <a:rPr lang="en-US" altLang="en-US" sz="2400"/>
              <a:t> file.</a:t>
            </a:r>
          </a:p>
          <a:p>
            <a:r>
              <a:rPr lang="en-US" altLang="en-US" sz="2400"/>
              <a:t>Always check for the end of the file when reading from a file. The way you check for end-of-file depends on the method you use to read from the file.</a:t>
            </a:r>
          </a:p>
          <a:p>
            <a:r>
              <a:rPr lang="en-US" altLang="en-US" sz="2400"/>
              <a:t>A file name can be read from the keyboard into a </a:t>
            </a:r>
            <a:r>
              <a:rPr lang="en-US" altLang="en-US" sz="2400">
                <a:latin typeface="Courier New" pitchFamily="49" charset="0"/>
              </a:rPr>
              <a:t>String</a:t>
            </a:r>
            <a:r>
              <a:rPr lang="en-US" altLang="en-US" sz="2400"/>
              <a:t> variable and the variable used in place of a file name.</a:t>
            </a:r>
          </a:p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itchFamily="49" charset="0"/>
              </a:rPr>
              <a:t>File</a:t>
            </a:r>
            <a:r>
              <a:rPr lang="en-US" altLang="en-US" sz="2400"/>
              <a:t> has methods to test if a file exists and if it is read- and/or write-enabled.</a:t>
            </a:r>
          </a:p>
          <a:p>
            <a:r>
              <a:rPr lang="en-US" altLang="en-US" sz="2400"/>
              <a:t>Serializable class objects can be written to a binary file.</a:t>
            </a:r>
          </a:p>
        </p:txBody>
      </p:sp>
    </p:spTree>
    <p:extLst>
      <p:ext uri="{BB962C8B-B14F-4D97-AF65-F5344CB8AC3E}">
        <p14:creationId xmlns="" xmlns:p14="http://schemas.microsoft.com/office/powerpoint/2010/main" val="266992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Files vs. Binary Files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Memory Requirement-</a:t>
            </a:r>
          </a:p>
          <a:p>
            <a:r>
              <a:rPr lang="en-US" altLang="en-US" sz="2000" dirty="0" smtClean="0"/>
              <a:t>Number</a:t>
            </a:r>
            <a:r>
              <a:rPr lang="en-US" altLang="en-US" sz="2000" dirty="0"/>
              <a:t>: 127 (decimal)</a:t>
            </a:r>
          </a:p>
          <a:p>
            <a:pPr lvl="1"/>
            <a:r>
              <a:rPr lang="en-US" altLang="en-US" sz="2000" dirty="0">
                <a:solidFill>
                  <a:srgbClr val="FF3300"/>
                </a:solidFill>
              </a:rPr>
              <a:t>Text file</a:t>
            </a:r>
          </a:p>
          <a:p>
            <a:pPr lvl="2"/>
            <a:r>
              <a:rPr lang="en-US" altLang="en-US" sz="2000" dirty="0"/>
              <a:t>Three </a:t>
            </a:r>
            <a:r>
              <a:rPr lang="en-US" altLang="en-US" sz="2000" dirty="0" smtClean="0"/>
              <a:t>bytes(character): </a:t>
            </a:r>
            <a:r>
              <a:rPr lang="en-US" altLang="en-US" sz="2000" dirty="0"/>
              <a:t>“1”, “2”, “7”</a:t>
            </a:r>
          </a:p>
          <a:p>
            <a:pPr lvl="2"/>
            <a:r>
              <a:rPr lang="en-US" altLang="en-US" sz="2000" dirty="0"/>
              <a:t>ASCII (decimal): 49, 50, 55</a:t>
            </a:r>
          </a:p>
          <a:p>
            <a:pPr lvl="2"/>
            <a:r>
              <a:rPr lang="en-US" altLang="en-US" sz="2000" dirty="0"/>
              <a:t>ASCII (octal): 61, 62, 67</a:t>
            </a:r>
          </a:p>
          <a:p>
            <a:pPr lvl="2"/>
            <a:r>
              <a:rPr lang="en-US" altLang="en-US" sz="2000" dirty="0"/>
              <a:t>ASCII (binary): 00110001, 00110010, 00110111</a:t>
            </a:r>
          </a:p>
          <a:p>
            <a:pPr lvl="1"/>
            <a:r>
              <a:rPr lang="en-US" altLang="en-US" sz="2000" dirty="0">
                <a:solidFill>
                  <a:srgbClr val="FF3300"/>
                </a:solidFill>
              </a:rPr>
              <a:t>Binary file</a:t>
            </a:r>
            <a:r>
              <a:rPr lang="en-US" altLang="en-US" sz="2000" dirty="0"/>
              <a:t>: </a:t>
            </a:r>
          </a:p>
          <a:p>
            <a:pPr lvl="2"/>
            <a:r>
              <a:rPr lang="en-US" altLang="en-US" sz="2000" dirty="0"/>
              <a:t>One byte (</a:t>
            </a:r>
            <a:r>
              <a:rPr lang="en-US" altLang="en-US" sz="2000" dirty="0">
                <a:latin typeface="Courier New" pitchFamily="49" charset="0"/>
              </a:rPr>
              <a:t>byte</a:t>
            </a:r>
            <a:r>
              <a:rPr lang="en-US" altLang="en-US" sz="2000" dirty="0"/>
              <a:t>)</a:t>
            </a:r>
            <a:r>
              <a:rPr lang="en-US" altLang="en-US" sz="2000" b="1" dirty="0"/>
              <a:t>:</a:t>
            </a:r>
            <a:r>
              <a:rPr lang="en-US" altLang="en-US" sz="2000" dirty="0"/>
              <a:t> 01111110 </a:t>
            </a:r>
          </a:p>
          <a:p>
            <a:pPr lvl="2"/>
            <a:r>
              <a:rPr lang="en-US" altLang="en-US" sz="2000" dirty="0"/>
              <a:t>Two bytes (</a:t>
            </a:r>
            <a:r>
              <a:rPr lang="en-US" altLang="en-US" sz="2000" dirty="0">
                <a:latin typeface="Courier New" pitchFamily="49" charset="0"/>
              </a:rPr>
              <a:t>short</a:t>
            </a:r>
            <a:r>
              <a:rPr lang="en-US" altLang="en-US" sz="2000" dirty="0"/>
              <a:t>): 00000000 01111110</a:t>
            </a:r>
          </a:p>
          <a:p>
            <a:pPr lvl="2"/>
            <a:r>
              <a:rPr lang="en-US" altLang="en-US" sz="2000" dirty="0"/>
              <a:t>Four bytes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/>
              <a:t>): 00000000 00000000 00000000 01111110</a:t>
            </a:r>
          </a:p>
        </p:txBody>
      </p:sp>
    </p:spTree>
    <p:extLst>
      <p:ext uri="{BB962C8B-B14F-4D97-AF65-F5344CB8AC3E}">
        <p14:creationId xmlns="" xmlns:p14="http://schemas.microsoft.com/office/powerpoint/2010/main" val="36198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Text file: an example 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127     smiley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faces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0000000 061 062 067 011 163 155 151 154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1   2   7  \t   s   m  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  l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0000010 145 171 012 146 141 143 145 163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e   y  \n   f   a   c   e   s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0000020 012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\n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725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4567</Words>
  <Application>Microsoft Office PowerPoint</Application>
  <PresentationFormat>On-screen Show (4:3)</PresentationFormat>
  <Paragraphs>781</Paragraphs>
  <Slides>71</Slides>
  <Notes>55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Document</vt:lpstr>
      <vt:lpstr>Streams and File I/O</vt:lpstr>
      <vt:lpstr>Objectives</vt:lpstr>
      <vt:lpstr>Outline</vt:lpstr>
      <vt:lpstr>I/O Overview</vt:lpstr>
      <vt:lpstr>Streams</vt:lpstr>
      <vt:lpstr>Binary Versus Text Files</vt:lpstr>
      <vt:lpstr>Java: Text Versus Binary Files</vt:lpstr>
      <vt:lpstr>Text Files vs. Binary Files</vt:lpstr>
      <vt:lpstr>Text file: an example   </vt:lpstr>
      <vt:lpstr>Binary file: an example [a .class file]</vt:lpstr>
      <vt:lpstr>Text Vs. Binary Files</vt:lpstr>
      <vt:lpstr>Text File I/O</vt:lpstr>
      <vt:lpstr>Buffering</vt:lpstr>
      <vt:lpstr>Every Text File Has Two Essential Things</vt:lpstr>
      <vt:lpstr>Text File Output</vt:lpstr>
      <vt:lpstr>Output File Streams</vt:lpstr>
      <vt:lpstr>Methods for PrintWriter</vt:lpstr>
      <vt:lpstr>TextFileOutputDemo Part 1</vt:lpstr>
      <vt:lpstr>TextFileOutputDemo Part 2</vt:lpstr>
      <vt:lpstr>Java Tip: Appending to a Text File</vt:lpstr>
      <vt:lpstr>Closing a File</vt:lpstr>
      <vt:lpstr>Text File Input</vt:lpstr>
      <vt:lpstr>Input File Streams</vt:lpstr>
      <vt:lpstr>Methods for BufferedReader</vt:lpstr>
      <vt:lpstr>Exception Handling with File I/O</vt:lpstr>
      <vt:lpstr>Example: Reading a File Name from the Keyboard</vt:lpstr>
      <vt:lpstr>Exception.getMessage()</vt:lpstr>
      <vt:lpstr>Reading Words in a String: Using StringTokenizer Class</vt:lpstr>
      <vt:lpstr>Example: StringTokenizer</vt:lpstr>
      <vt:lpstr>Testing for End of File in a Text File</vt:lpstr>
      <vt:lpstr>Example: Using Null to Test for End-of-File in a Text File</vt:lpstr>
      <vt:lpstr>File I/O example</vt:lpstr>
      <vt:lpstr>Using Path Names</vt:lpstr>
      <vt:lpstr>File Class [java.io]</vt:lpstr>
      <vt:lpstr>File Objects and Filenames</vt:lpstr>
      <vt:lpstr>Alternative with Scanner</vt:lpstr>
      <vt:lpstr>Reading in int’s</vt:lpstr>
      <vt:lpstr>Reading in lines of characters</vt:lpstr>
      <vt:lpstr>Multiple types on one line</vt:lpstr>
      <vt:lpstr>Multiple types on one line</vt:lpstr>
      <vt:lpstr>BufferedReader vs Scanner (parsing primitive types)</vt:lpstr>
      <vt:lpstr>BufferedReader vs Scanner (Checking End of File/Stream (EOF))</vt:lpstr>
      <vt:lpstr>Slide 43</vt:lpstr>
      <vt:lpstr>Slide 44</vt:lpstr>
      <vt:lpstr>suggestion</vt:lpstr>
      <vt:lpstr>suggestion cont…</vt:lpstr>
      <vt:lpstr>Basic Binary File I/O</vt:lpstr>
      <vt:lpstr>Java File I/O: Stream Classes</vt:lpstr>
      <vt:lpstr>When Using ObjectOutputStream to Output Data to Files:</vt:lpstr>
      <vt:lpstr>Handling IOException</vt:lpstr>
      <vt:lpstr>Opening a New Output File</vt:lpstr>
      <vt:lpstr>Example: Opening an Output File</vt:lpstr>
      <vt:lpstr>Some ObjectOutputStream Methods</vt:lpstr>
      <vt:lpstr>Closing a File</vt:lpstr>
      <vt:lpstr>Writing a Character to a File: an Unexpected Little Complexity</vt:lpstr>
      <vt:lpstr>Writing a boolean Value to a File</vt:lpstr>
      <vt:lpstr>Writing Strings to a File: Another Little Unexpected Complexity</vt:lpstr>
      <vt:lpstr>When Using ObjectInputStream  to Read Data from Files:</vt:lpstr>
      <vt:lpstr>Opening a New Input File</vt:lpstr>
      <vt:lpstr>Example: Opening an Input File</vt:lpstr>
      <vt:lpstr>Some ObjectInputStream Methods</vt:lpstr>
      <vt:lpstr>Input File Exceptions</vt:lpstr>
      <vt:lpstr>Avoiding Common ObjectInputStream File Errors</vt:lpstr>
      <vt:lpstr>Common Methods to Test for the End of an Input File</vt:lpstr>
      <vt:lpstr>The EOFException Class</vt:lpstr>
      <vt:lpstr>Using EOFException</vt:lpstr>
      <vt:lpstr>Binary I/O of Class Objects</vt:lpstr>
      <vt:lpstr>Slide 68</vt:lpstr>
      <vt:lpstr>The Serializable Interface</vt:lpstr>
      <vt:lpstr>Summary Part 1</vt:lpstr>
      <vt:lpstr>Summary Part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Rathi</cp:lastModifiedBy>
  <cp:revision>48</cp:revision>
  <dcterms:created xsi:type="dcterms:W3CDTF">2021-03-24T04:37:23Z</dcterms:created>
  <dcterms:modified xsi:type="dcterms:W3CDTF">2022-03-25T07:08:45Z</dcterms:modified>
</cp:coreProperties>
</file>