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92" r:id="rId2"/>
    <p:sldId id="377" r:id="rId3"/>
    <p:sldId id="293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256" r:id="rId14"/>
    <p:sldId id="382" r:id="rId15"/>
    <p:sldId id="376" r:id="rId16"/>
    <p:sldId id="378" r:id="rId17"/>
    <p:sldId id="257" r:id="rId18"/>
    <p:sldId id="258" r:id="rId19"/>
    <p:sldId id="423" r:id="rId20"/>
    <p:sldId id="379" r:id="rId21"/>
    <p:sldId id="366" r:id="rId22"/>
    <p:sldId id="259" r:id="rId23"/>
    <p:sldId id="260" r:id="rId24"/>
    <p:sldId id="261" r:id="rId25"/>
    <p:sldId id="262" r:id="rId26"/>
    <p:sldId id="263" r:id="rId27"/>
    <p:sldId id="269" r:id="rId28"/>
    <p:sldId id="270" r:id="rId29"/>
    <p:sldId id="461" r:id="rId30"/>
    <p:sldId id="264" r:id="rId31"/>
    <p:sldId id="460" r:id="rId32"/>
    <p:sldId id="380" r:id="rId33"/>
    <p:sldId id="393" r:id="rId34"/>
    <p:sldId id="395" r:id="rId35"/>
    <p:sldId id="436" r:id="rId36"/>
    <p:sldId id="396" r:id="rId37"/>
    <p:sldId id="397" r:id="rId38"/>
    <p:sldId id="439" r:id="rId39"/>
    <p:sldId id="398" r:id="rId40"/>
    <p:sldId id="424" r:id="rId41"/>
    <p:sldId id="464" r:id="rId42"/>
    <p:sldId id="394" r:id="rId43"/>
    <p:sldId id="462" r:id="rId44"/>
    <p:sldId id="463" r:id="rId45"/>
    <p:sldId id="266" r:id="rId46"/>
    <p:sldId id="383" r:id="rId47"/>
    <p:sldId id="384" r:id="rId48"/>
    <p:sldId id="385" r:id="rId49"/>
    <p:sldId id="421" r:id="rId50"/>
    <p:sldId id="422" r:id="rId51"/>
    <p:sldId id="399" r:id="rId52"/>
    <p:sldId id="400" r:id="rId53"/>
    <p:sldId id="401" r:id="rId54"/>
    <p:sldId id="403" r:id="rId55"/>
    <p:sldId id="420" r:id="rId56"/>
    <p:sldId id="404" r:id="rId57"/>
    <p:sldId id="405" r:id="rId58"/>
    <p:sldId id="406" r:id="rId59"/>
    <p:sldId id="381" r:id="rId60"/>
    <p:sldId id="267" r:id="rId61"/>
    <p:sldId id="466" r:id="rId62"/>
    <p:sldId id="467" r:id="rId63"/>
    <p:sldId id="468" r:id="rId64"/>
    <p:sldId id="469" r:id="rId65"/>
    <p:sldId id="407" r:id="rId66"/>
    <p:sldId id="408" r:id="rId67"/>
    <p:sldId id="409" r:id="rId68"/>
    <p:sldId id="387" r:id="rId69"/>
    <p:sldId id="388" r:id="rId70"/>
    <p:sldId id="389" r:id="rId71"/>
    <p:sldId id="391" r:id="rId72"/>
    <p:sldId id="392" r:id="rId73"/>
    <p:sldId id="390" r:id="rId74"/>
    <p:sldId id="425" r:id="rId75"/>
    <p:sldId id="465" r:id="rId76"/>
    <p:sldId id="430" r:id="rId77"/>
    <p:sldId id="431" r:id="rId78"/>
    <p:sldId id="432" r:id="rId79"/>
    <p:sldId id="433" r:id="rId80"/>
    <p:sldId id="434" r:id="rId81"/>
    <p:sldId id="435" r:id="rId82"/>
    <p:sldId id="459" r:id="rId83"/>
    <p:sldId id="410" r:id="rId84"/>
    <p:sldId id="437" r:id="rId85"/>
    <p:sldId id="440" r:id="rId86"/>
    <p:sldId id="441" r:id="rId87"/>
    <p:sldId id="438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  <p:sldId id="451" r:id="rId98"/>
    <p:sldId id="452" r:id="rId99"/>
    <p:sldId id="453" r:id="rId100"/>
    <p:sldId id="454" r:id="rId101"/>
    <p:sldId id="455" r:id="rId102"/>
    <p:sldId id="411" r:id="rId103"/>
    <p:sldId id="412" r:id="rId104"/>
    <p:sldId id="456" r:id="rId105"/>
    <p:sldId id="457" r:id="rId106"/>
    <p:sldId id="458" r:id="rId107"/>
    <p:sldId id="470" r:id="rId108"/>
    <p:sldId id="414" r:id="rId109"/>
    <p:sldId id="415" r:id="rId110"/>
    <p:sldId id="416" r:id="rId111"/>
    <p:sldId id="417" r:id="rId112"/>
    <p:sldId id="418" r:id="rId113"/>
    <p:sldId id="419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9D9E-7458-4237-8FD2-4F9CB198A5E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912A-389D-4B19-B12B-809988BB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5DC8-354F-4111-B93C-29A6462DF9A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0569-35CD-48F4-9821-4AB6AB45317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C8CA-BE22-4958-AABC-0E3C9D26FBF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04EF9-4A6C-48E9-A13D-BEADF90C368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A67CB-1C06-4268-A917-9D710DF6A2A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D7EC5-2CDE-44E0-9137-ABBD4035B12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16410-4182-4671-AFA4-D52BA387AC8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D7C1F-F695-478A-8484-87A0D726E24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C695F-03FB-414E-B531-2D0F1CB94E4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7F72D-0563-4D14-992B-B7E95457468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62BCF-8514-422B-85E8-DA33F31888EF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E5DB-4962-401F-A452-8C46BDA503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C6657-EE1B-495E-BDBC-4294A2C8A960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4DAC6-D5EB-434B-9B4C-DFE52C79C057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BB6E9-2BB3-4024-95A3-F91D41D9A3D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12D95-5F91-44B4-869A-FD99B64CEE70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E6C7-62F6-43BC-A59C-328E9D3FD73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069CC-7A7F-4865-9C31-78FA86BCD525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A5F43-8CCB-459C-B69F-8292A37CC606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9926F-42D6-41A0-A43E-20F19E03E4E6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414C5-3A8C-479E-8E38-A9144A12B5A3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C735E-6E8A-469E-AB5B-716F76E6BA8C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4031-EDF7-4117-9D2A-EF3C9F3BBE1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82349-9366-45B0-9C1B-476FD5F99B52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476BF-BBFE-4F8A-B22A-3F148F08CB2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BD6C4-CB33-4EF9-A6EA-9E7C7D15F400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D290-D018-4017-97F9-DD513BA55531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AC31-E26D-4B26-AA4A-27829CBC99F2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C945F-E684-4A83-9771-BE8EA8BE023C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24E8-626A-4337-AC5F-39D5D18F1285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A7540-4DA7-4574-BE38-01639DA74588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70EE9-2ABB-4D47-96E5-3469F8421401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A0B51-A55E-4041-83F3-F45499C886F1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AB266-C5B7-4340-ABB6-9569ACBE592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3142E-0FEC-4001-9700-018430F3CD87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A79CF-1A0D-4873-8520-B5C1FCC794FD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68ABC-9363-4855-AF05-AB21C11C0654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7A158-850A-4841-A2C1-4054746E563B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6889A-4338-40EA-9D02-92EE332EB74D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15C26-E6D9-49C1-B1E0-FF61DD8C06F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36AF7-9671-4B99-B5AB-F9FC9DBB57B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F3724-C483-40AD-BCD3-9B2FC9197F5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13BCD-AAAB-463C-BABB-019161CA966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9ED0A-F9F7-4684-B9E9-B02473A4B9D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C1271-20F3-4C44-A4E7-1A989398D44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3.doc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1.doc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2.doc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 (File Organization)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Java I/O  </a:t>
            </a:r>
            <a:r>
              <a:rPr lang="en-IN" dirty="0" smtClean="0"/>
              <a:t>(FILES)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6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Vs. Binary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 are bulky as compared to binary files.</a:t>
            </a:r>
          </a:p>
          <a:p>
            <a:r>
              <a:rPr lang="en-US" dirty="0" smtClean="0"/>
              <a:t>Ascii values of space, enter key also get stored in text files.</a:t>
            </a:r>
          </a:p>
          <a:p>
            <a:r>
              <a:rPr lang="en-US" dirty="0" smtClean="0"/>
              <a:t>EOF when get detected that is explicitly get stored in text files but not in binary file.</a:t>
            </a:r>
          </a:p>
          <a:p>
            <a:r>
              <a:rPr lang="en-US" dirty="0" smtClean="0"/>
              <a:t>Binary files are more efficient than Text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8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EOFException</a:t>
            </a:r>
            <a:r>
              <a:rPr lang="en-US" altLang="en-US"/>
              <a:t> Class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en-US" sz="2000"/>
              <a:t>Many (but not all) methods that read from a file throw an end-of-file exception (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) when they try to read beyond the file</a:t>
            </a:r>
          </a:p>
          <a:p>
            <a:pPr lvl="1"/>
            <a:r>
              <a:rPr lang="en-US" altLang="en-US" sz="2000"/>
              <a:t>all the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methods in Display 9.3 do throw it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The end-of-file exception can be used in an "infinite" (</a:t>
            </a:r>
            <a:r>
              <a:rPr lang="en-US" altLang="en-US" sz="2000">
                <a:latin typeface="Courier New" pitchFamily="49" charset="0"/>
              </a:rPr>
              <a:t>while(true)</a:t>
            </a:r>
            <a:r>
              <a:rPr lang="en-US" altLang="en-US" sz="2000"/>
              <a:t>) loop that reads and processes data from the file</a:t>
            </a:r>
          </a:p>
          <a:p>
            <a:pPr lvl="1"/>
            <a:r>
              <a:rPr lang="en-US" altLang="en-US" sz="2000"/>
              <a:t>the loop terminates when an 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 is thrown</a:t>
            </a:r>
          </a:p>
          <a:p>
            <a:endParaRPr lang="en-US" altLang="en-US" sz="2000"/>
          </a:p>
          <a:p>
            <a:r>
              <a:rPr lang="en-US" altLang="en-US" sz="2000"/>
              <a:t>The program is written to continue normally after the 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 has been caught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5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038600" cy="1143000"/>
          </a:xfrm>
        </p:spPr>
        <p:txBody>
          <a:bodyPr/>
          <a:lstStyle/>
          <a:p>
            <a:r>
              <a:rPr lang="en-US" altLang="en-US" sz="3200"/>
              <a:t>Using </a:t>
            </a:r>
            <a:r>
              <a:rPr lang="en-US" altLang="en-US" sz="3200" b="1">
                <a:latin typeface="Courier New" pitchFamily="49" charset="0"/>
              </a:rPr>
              <a:t>EOFException</a:t>
            </a: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3932238" y="307975"/>
          <a:ext cx="5203825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4" imgW="5219377" imgH="6360431" progId="Word.Document.8">
                  <p:embed/>
                </p:oleObj>
              </mc:Choice>
              <mc:Fallback>
                <p:oleObj name="Document" r:id="rId4" imgW="5219377" imgH="6360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07975"/>
                        <a:ext cx="5203825" cy="631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92075" y="6515100"/>
            <a:ext cx="7350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itchFamily="34" charset="0"/>
              </a:rPr>
              <a:t>Chapter 9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893F06F-A628-401E-BE69-D13D7A282C2A}" type="slidenum">
              <a:rPr lang="en-US" altLang="en-US" sz="1400">
                <a:latin typeface="Arial" pitchFamily="34" charset="0"/>
              </a:rPr>
              <a:pPr algn="r"/>
              <a:t>101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685800" y="1600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800">
                <a:latin typeface="Courier New" pitchFamily="49" charset="0"/>
              </a:rPr>
              <a:t>main</a:t>
            </a:r>
            <a:r>
              <a:rPr lang="en-US" altLang="en-US" sz="1800">
                <a:latin typeface="Arial" pitchFamily="34" charset="0"/>
              </a:rPr>
              <a:t> method from</a:t>
            </a:r>
          </a:p>
          <a:p>
            <a:r>
              <a:rPr lang="en-US" altLang="en-US" sz="1800">
                <a:latin typeface="Courier New" pitchFamily="49" charset="0"/>
              </a:rPr>
              <a:t>EOFExceptionDemo</a:t>
            </a:r>
            <a:endParaRPr lang="en-US" altLang="en-US" sz="1800">
              <a:latin typeface="Arial" pitchFamily="34" charset="0"/>
            </a:endParaRPr>
          </a:p>
        </p:txBody>
      </p:sp>
      <p:sp>
        <p:nvSpPr>
          <p:cNvPr id="430088" name="AutoShape 8"/>
          <p:cNvSpPr>
            <a:spLocks/>
          </p:cNvSpPr>
          <p:nvPr/>
        </p:nvSpPr>
        <p:spPr bwMode="auto">
          <a:xfrm>
            <a:off x="609600" y="2438400"/>
            <a:ext cx="3048000" cy="654050"/>
          </a:xfrm>
          <a:prstGeom prst="borderCallout1">
            <a:avLst>
              <a:gd name="adj1" fmla="val 17477"/>
              <a:gd name="adj2" fmla="val 102500"/>
              <a:gd name="adj3" fmla="val 58009"/>
              <a:gd name="adj4" fmla="val 1223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Intentional "infinite" loop to process data from input file</a:t>
            </a:r>
          </a:p>
        </p:txBody>
      </p:sp>
      <p:sp>
        <p:nvSpPr>
          <p:cNvPr id="430089" name="AutoShape 9"/>
          <p:cNvSpPr>
            <a:spLocks/>
          </p:cNvSpPr>
          <p:nvPr/>
        </p:nvSpPr>
        <p:spPr bwMode="auto">
          <a:xfrm>
            <a:off x="228600" y="5289550"/>
            <a:ext cx="3429000" cy="928688"/>
          </a:xfrm>
          <a:prstGeom prst="borderCallout1">
            <a:avLst>
              <a:gd name="adj1" fmla="val 12306"/>
              <a:gd name="adj2" fmla="val 102222"/>
              <a:gd name="adj3" fmla="val 13333"/>
              <a:gd name="adj4" fmla="val 113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Note order of catch blocks:</a:t>
            </a:r>
          </a:p>
          <a:p>
            <a:pPr algn="ctr"/>
            <a:r>
              <a:rPr lang="en-US" altLang="en-US" sz="1800">
                <a:latin typeface="Arial" pitchFamily="34" charset="0"/>
              </a:rPr>
              <a:t>the most specific is first</a:t>
            </a:r>
          </a:p>
          <a:p>
            <a:pPr algn="ctr"/>
            <a:r>
              <a:rPr lang="en-US" altLang="en-US" sz="1800">
                <a:latin typeface="Arial" pitchFamily="34" charset="0"/>
              </a:rPr>
              <a:t>and the most general last</a:t>
            </a:r>
          </a:p>
        </p:txBody>
      </p:sp>
      <p:sp>
        <p:nvSpPr>
          <p:cNvPr id="430090" name="AutoShape 10"/>
          <p:cNvSpPr>
            <a:spLocks/>
          </p:cNvSpPr>
          <p:nvPr/>
        </p:nvSpPr>
        <p:spPr bwMode="auto">
          <a:xfrm>
            <a:off x="762000" y="3200400"/>
            <a:ext cx="2792413" cy="654050"/>
          </a:xfrm>
          <a:prstGeom prst="borderCallout1">
            <a:avLst>
              <a:gd name="adj1" fmla="val 17477"/>
              <a:gd name="adj2" fmla="val 102727"/>
              <a:gd name="adj3" fmla="val -59708"/>
              <a:gd name="adj4" fmla="val 1281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Loop exits when end-of-file exception is thrown</a:t>
            </a:r>
          </a:p>
        </p:txBody>
      </p:sp>
      <p:sp>
        <p:nvSpPr>
          <p:cNvPr id="430091" name="AutoShape 11"/>
          <p:cNvSpPr>
            <a:spLocks/>
          </p:cNvSpPr>
          <p:nvPr/>
        </p:nvSpPr>
        <p:spPr bwMode="auto">
          <a:xfrm>
            <a:off x="762000" y="3962400"/>
            <a:ext cx="2743200" cy="928688"/>
          </a:xfrm>
          <a:prstGeom prst="borderCallout1">
            <a:avLst>
              <a:gd name="adj1" fmla="val 12306"/>
              <a:gd name="adj2" fmla="val 102778"/>
              <a:gd name="adj3" fmla="val 52306"/>
              <a:gd name="adj4" fmla="val 1350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Processing continues after </a:t>
            </a:r>
            <a:r>
              <a:rPr lang="en-US" altLang="en-US" sz="1800">
                <a:latin typeface="Courier New" pitchFamily="49" charset="0"/>
              </a:rPr>
              <a:t>EOFException</a:t>
            </a:r>
            <a:r>
              <a:rPr lang="en-US" altLang="en-US" sz="1800">
                <a:latin typeface="Arial" pitchFamily="34" charset="0"/>
              </a:rPr>
              <a:t>: the input file is closed</a:t>
            </a:r>
          </a:p>
        </p:txBody>
      </p:sp>
      <p:sp>
        <p:nvSpPr>
          <p:cNvPr id="430092" name="AutoShape 12"/>
          <p:cNvSpPr>
            <a:spLocks/>
          </p:cNvSpPr>
          <p:nvPr/>
        </p:nvSpPr>
        <p:spPr bwMode="auto">
          <a:xfrm>
            <a:off x="4343400" y="2438400"/>
            <a:ext cx="76200" cy="685800"/>
          </a:xfrm>
          <a:prstGeom prst="leftBracket">
            <a:avLst>
              <a:gd name="adj" fmla="val 7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3" name="Line 13"/>
          <p:cNvSpPr>
            <a:spLocks noChangeShapeType="1"/>
          </p:cNvSpPr>
          <p:nvPr/>
        </p:nvSpPr>
        <p:spPr bwMode="auto">
          <a:xfrm>
            <a:off x="3657600" y="3429000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4" name="AutoShape 14"/>
          <p:cNvSpPr>
            <a:spLocks/>
          </p:cNvSpPr>
          <p:nvPr/>
        </p:nvSpPr>
        <p:spPr bwMode="auto">
          <a:xfrm>
            <a:off x="4114800" y="4876800"/>
            <a:ext cx="76200" cy="1295400"/>
          </a:xfrm>
          <a:prstGeom prst="leftBracket">
            <a:avLst>
              <a:gd name="adj" fmla="val 1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48666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609600"/>
            <a:ext cx="7619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 </a:t>
            </a:r>
            <a:r>
              <a:rPr lang="en-US" i="1" dirty="0"/>
              <a:t>serialize</a:t>
            </a:r>
            <a:r>
              <a:rPr lang="en-US" dirty="0"/>
              <a:t> an object means to convert its state to a byte stream so that the byte stream can be reverted back into a copy of the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Java object is </a:t>
            </a:r>
            <a:r>
              <a:rPr lang="en-US" i="1" dirty="0" err="1"/>
              <a:t>serializable</a:t>
            </a:r>
            <a:r>
              <a:rPr lang="en-US" dirty="0"/>
              <a:t> if its class or any of its </a:t>
            </a:r>
            <a:r>
              <a:rPr lang="en-US" dirty="0" err="1"/>
              <a:t>superclasses</a:t>
            </a:r>
            <a:r>
              <a:rPr lang="en-US" dirty="0"/>
              <a:t> implements either the </a:t>
            </a:r>
            <a:r>
              <a:rPr lang="en-US" dirty="0" err="1"/>
              <a:t>java.io.Serializable</a:t>
            </a:r>
            <a:r>
              <a:rPr lang="en-US" dirty="0"/>
              <a:t> interface or its </a:t>
            </a:r>
            <a:r>
              <a:rPr lang="en-US" dirty="0" err="1" smtClean="0"/>
              <a:t>subinterface</a:t>
            </a:r>
            <a:r>
              <a:rPr lang="en-US" dirty="0"/>
              <a:t>, </a:t>
            </a:r>
            <a:r>
              <a:rPr lang="en-US" dirty="0" err="1"/>
              <a:t>java.io.Externalizable</a:t>
            </a:r>
            <a:r>
              <a:rPr lang="en-US" dirty="0"/>
              <a:t>. 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Deserialization</a:t>
            </a:r>
            <a:r>
              <a:rPr lang="en-US" dirty="0"/>
              <a:t> is the process of converting the serialized form of an object back into a copy of the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 example, the </a:t>
            </a:r>
            <a:r>
              <a:rPr lang="en-US" dirty="0" err="1"/>
              <a:t>java.awt.Button</a:t>
            </a:r>
            <a:r>
              <a:rPr lang="en-US" dirty="0"/>
              <a:t> class implements the </a:t>
            </a:r>
            <a:r>
              <a:rPr lang="en-US" dirty="0" err="1"/>
              <a:t>Serializable</a:t>
            </a:r>
            <a:r>
              <a:rPr lang="en-US" dirty="0"/>
              <a:t> interface, so you can serialize a </a:t>
            </a:r>
            <a:r>
              <a:rPr lang="en-US" dirty="0" err="1"/>
              <a:t>java.awt.Button</a:t>
            </a:r>
            <a:r>
              <a:rPr lang="en-US" dirty="0"/>
              <a:t> object and store that serialized state in a file. </a:t>
            </a:r>
          </a:p>
          <a:p>
            <a:endParaRPr lang="en-US" dirty="0"/>
          </a:p>
          <a:p>
            <a:r>
              <a:rPr lang="en-US" dirty="0"/>
              <a:t>Later, you can read back the serialized state and </a:t>
            </a:r>
            <a:r>
              <a:rPr lang="en-US" dirty="0" err="1"/>
              <a:t>deserialize</a:t>
            </a:r>
            <a:r>
              <a:rPr lang="en-US" dirty="0"/>
              <a:t> into a </a:t>
            </a:r>
            <a:r>
              <a:rPr lang="en-US" dirty="0" err="1"/>
              <a:t>java.awt.Button</a:t>
            </a:r>
            <a:r>
              <a:rPr lang="en-US" dirty="0"/>
              <a:t> 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I/O of Class Objects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114800"/>
          </a:xfrm>
        </p:spPr>
        <p:txBody>
          <a:bodyPr/>
          <a:lstStyle/>
          <a:p>
            <a:r>
              <a:rPr lang="en-US" altLang="en-US" sz="2000"/>
              <a:t>read and write class objects in binary file</a:t>
            </a:r>
          </a:p>
          <a:p>
            <a:endParaRPr lang="en-US" altLang="en-US" sz="2000"/>
          </a:p>
          <a:p>
            <a:r>
              <a:rPr lang="en-US" altLang="en-US" sz="2000"/>
              <a:t>class must be </a:t>
            </a:r>
            <a:r>
              <a:rPr lang="en-US" altLang="en-US" sz="2000" b="1" i="1"/>
              <a:t>serializable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import java.io.*</a:t>
            </a:r>
          </a:p>
          <a:p>
            <a:pPr lvl="1"/>
            <a:r>
              <a:rPr lang="en-US" altLang="en-US" sz="2000"/>
              <a:t>implement </a:t>
            </a:r>
            <a:r>
              <a:rPr lang="en-US" altLang="en-US" sz="2000" b="1">
                <a:latin typeface="Courier New" pitchFamily="49" charset="0"/>
              </a:rPr>
              <a:t>Serializable</a:t>
            </a:r>
            <a:r>
              <a:rPr lang="en-US" altLang="en-US" sz="2000"/>
              <a:t> interface</a:t>
            </a:r>
          </a:p>
          <a:p>
            <a:pPr lvl="1"/>
            <a:r>
              <a:rPr lang="en-US" altLang="en-US" sz="2000"/>
              <a:t>add </a:t>
            </a:r>
            <a:r>
              <a:rPr lang="en-US" altLang="en-US" sz="2000" b="1">
                <a:latin typeface="Courier New" pitchFamily="49" charset="0"/>
              </a:rPr>
              <a:t>implements Serializable</a:t>
            </a:r>
            <a:r>
              <a:rPr lang="en-US" altLang="en-US" sz="2000"/>
              <a:t> to heading of class definition</a:t>
            </a:r>
          </a:p>
          <a:p>
            <a:endParaRPr lang="en-US" altLang="en-US" sz="2000" b="1">
              <a:latin typeface="Courier New" pitchFamily="49" charset="0"/>
            </a:endParaRPr>
          </a:p>
          <a:p>
            <a:endParaRPr lang="en-US" altLang="en-US" sz="2000" b="1">
              <a:latin typeface="Courier New" pitchFamily="49" charset="0"/>
            </a:endParaRPr>
          </a:p>
          <a:p>
            <a:r>
              <a:rPr lang="en-US" altLang="en-US" sz="2000" b="1">
                <a:latin typeface="Courier New" pitchFamily="49" charset="0"/>
              </a:rPr>
              <a:t>methods used: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itchFamily="34" charset="0"/>
              </a:rPr>
              <a:t>to </a:t>
            </a:r>
            <a:r>
              <a:rPr lang="en-US" altLang="en-US" sz="2000" b="1">
                <a:solidFill>
                  <a:srgbClr val="0000CC"/>
                </a:solidFill>
                <a:latin typeface="Arial" pitchFamily="34" charset="0"/>
              </a:rPr>
              <a:t>write</a:t>
            </a:r>
            <a:r>
              <a:rPr lang="en-US" altLang="en-US" sz="2000">
                <a:latin typeface="Arial" pitchFamily="34" charset="0"/>
              </a:rPr>
              <a:t> object to file:</a:t>
            </a:r>
          </a:p>
          <a:p>
            <a:r>
              <a:rPr lang="en-US" altLang="en-US" sz="2000" b="1">
                <a:latin typeface="Courier New" pitchFamily="49" charset="0"/>
              </a:rPr>
              <a:t>writeObject</a:t>
            </a:r>
            <a:r>
              <a:rPr lang="en-US" altLang="en-US" sz="2000">
                <a:latin typeface="Arial" pitchFamily="34" charset="0"/>
              </a:rPr>
              <a:t> method in </a:t>
            </a:r>
            <a:r>
              <a:rPr lang="en-US" altLang="en-US" sz="2000" b="1">
                <a:latin typeface="Courier New" pitchFamily="49" charset="0"/>
              </a:rPr>
              <a:t>ObjectOutputStream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itchFamily="34" charset="0"/>
              </a:rPr>
              <a:t>to </a:t>
            </a:r>
            <a:r>
              <a:rPr lang="en-US" altLang="en-US" sz="2000" b="1">
                <a:solidFill>
                  <a:srgbClr val="0000CC"/>
                </a:solidFill>
                <a:latin typeface="Arial" pitchFamily="34" charset="0"/>
              </a:rPr>
              <a:t>read</a:t>
            </a:r>
            <a:r>
              <a:rPr lang="en-US" altLang="en-US" sz="2000">
                <a:latin typeface="Arial" pitchFamily="34" charset="0"/>
              </a:rPr>
              <a:t> object from file: </a:t>
            </a:r>
            <a:r>
              <a:rPr lang="en-US" altLang="en-US" sz="2000" b="1">
                <a:latin typeface="Courier New" pitchFamily="49" charset="0"/>
              </a:rPr>
              <a:t>readObject</a:t>
            </a:r>
            <a:r>
              <a:rPr lang="en-US" altLang="en-US" sz="2000">
                <a:latin typeface="Arial" pitchFamily="34" charset="0"/>
              </a:rPr>
              <a:t> method in </a:t>
            </a:r>
            <a:r>
              <a:rPr lang="en-US" altLang="en-US" sz="2000" b="1">
                <a:latin typeface="Courier New" pitchFamily="49" charset="0"/>
              </a:rPr>
              <a:t>ObjectInputStream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6902450" cy="40957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public class Species implements Serializable</a:t>
            </a:r>
          </a:p>
        </p:txBody>
      </p:sp>
    </p:spTree>
    <p:extLst>
      <p:ext uri="{BB962C8B-B14F-4D97-AF65-F5344CB8AC3E}">
        <p14:creationId xmlns:p14="http://schemas.microsoft.com/office/powerpoint/2010/main" val="286591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381000" y="38100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2057400" y="5867400"/>
            <a:ext cx="1295400" cy="304800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382000" cy="2667000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outputStream = new ObjectOutputStream(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FileOutputStream("species.records"));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Species oneRecord =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Species("Calif. Condor, 27, 0.02);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outputStream.writeObject(oneRecord);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inputStream = new ObjectInputStream(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FileInputStream("species.records"));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Species readOne = null;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readOne = (Species)inputStream.readObject(oneRecord);</a:t>
            </a:r>
          </a:p>
        </p:txBody>
      </p:sp>
      <p:sp>
        <p:nvSpPr>
          <p:cNvPr id="434182" name="AutoShape 6"/>
          <p:cNvSpPr>
            <a:spLocks noChangeArrowheads="1"/>
          </p:cNvSpPr>
          <p:nvPr/>
        </p:nvSpPr>
        <p:spPr bwMode="auto">
          <a:xfrm>
            <a:off x="4267200" y="4724400"/>
            <a:ext cx="4648200" cy="1066800"/>
          </a:xfrm>
          <a:prstGeom prst="wedgeRectCallout">
            <a:avLst>
              <a:gd name="adj1" fmla="val -70491"/>
              <a:gd name="adj2" fmla="val 56398"/>
            </a:avLst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Courier New" pitchFamily="49" charset="0"/>
              </a:rPr>
              <a:t>readObject</a:t>
            </a:r>
            <a:r>
              <a:rPr lang="en-US" altLang="en-US" sz="2000">
                <a:latin typeface="Arial" pitchFamily="34" charset="0"/>
              </a:rPr>
              <a:t> returns a reference to type </a:t>
            </a:r>
            <a:r>
              <a:rPr lang="en-US" altLang="en-US" sz="2000">
                <a:latin typeface="Courier New" pitchFamily="49" charset="0"/>
              </a:rPr>
              <a:t>Object</a:t>
            </a:r>
            <a:r>
              <a:rPr lang="en-US" altLang="en-US" sz="2000">
                <a:latin typeface="Arial" pitchFamily="34" charset="0"/>
              </a:rPr>
              <a:t> so it must be cast to </a:t>
            </a:r>
            <a:r>
              <a:rPr lang="en-US" altLang="en-US" sz="2000">
                <a:latin typeface="Courier New" pitchFamily="49" charset="0"/>
              </a:rPr>
              <a:t>Species</a:t>
            </a:r>
            <a:r>
              <a:rPr lang="en-US" altLang="en-US" sz="2000">
                <a:latin typeface="Arial" pitchFamily="34" charset="0"/>
              </a:rPr>
              <a:t> before assigning to readOne</a:t>
            </a:r>
          </a:p>
        </p:txBody>
      </p:sp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Courier New" pitchFamily="49" charset="0"/>
              </a:rPr>
              <a:t>ClassIODemo</a:t>
            </a:r>
            <a:r>
              <a:rPr lang="en-US" altLang="en-US" sz="4000">
                <a:latin typeface="Book Antiqua" pitchFamily="18" charset="0"/>
              </a:rPr>
              <a:t> Excerpts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81000" y="29718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6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Serializable</a:t>
            </a:r>
            <a:r>
              <a:rPr lang="en-US" altLang="en-US"/>
              <a:t> Interface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Java assigns a serial number to each object written out.</a:t>
            </a:r>
          </a:p>
          <a:p>
            <a:pPr lvl="1"/>
            <a:r>
              <a:rPr lang="en-US" altLang="en-US" sz="2000" dirty="0"/>
              <a:t>If the same object is written out more than once, after the first write only the serial number will be written.</a:t>
            </a:r>
          </a:p>
          <a:p>
            <a:pPr lvl="1"/>
            <a:r>
              <a:rPr lang="en-US" altLang="en-US" sz="2000" dirty="0"/>
              <a:t>When an object is read in more than once, then there will be more than one reference to the same object.</a:t>
            </a:r>
          </a:p>
          <a:p>
            <a:r>
              <a:rPr lang="en-US" altLang="en-US" sz="2000" dirty="0"/>
              <a:t>If a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 class has class instance variables then they should also be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Why aren't all classes made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?</a:t>
            </a:r>
          </a:p>
          <a:p>
            <a:pPr lvl="1"/>
            <a:r>
              <a:rPr lang="en-US" altLang="en-US" sz="2000" dirty="0"/>
              <a:t>security issues: serial number system can make it easier for programmers to get access to object data</a:t>
            </a:r>
          </a:p>
          <a:p>
            <a:pPr lvl="1"/>
            <a:r>
              <a:rPr lang="en-US" altLang="en-US" sz="2000" dirty="0"/>
              <a:t>doesn't make sense in all cases, e.g., system-dependent data</a:t>
            </a:r>
          </a:p>
        </p:txBody>
      </p:sp>
    </p:spTree>
    <p:extLst>
      <p:ext uri="{BB962C8B-B14F-4D97-AF65-F5344CB8AC3E}">
        <p14:creationId xmlns:p14="http://schemas.microsoft.com/office/powerpoint/2010/main" val="12737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(VI) </a:t>
            </a:r>
            <a:r>
              <a:rPr lang="en-US" dirty="0" smtClean="0"/>
              <a:t>Sample </a:t>
            </a:r>
            <a:r>
              <a:rPr lang="en-US" dirty="0" smtClean="0"/>
              <a:t>code: Student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9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599"/>
            <a:ext cx="8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////Sample Student Database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/>
              <a:t>java.io.*</a:t>
            </a:r>
            <a:r>
              <a:rPr lang="en-US" dirty="0"/>
              <a:t>;</a:t>
            </a:r>
          </a:p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 err="1"/>
              <a:t>StudentRecords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InputStreamReader</a:t>
            </a:r>
            <a:r>
              <a:rPr lang="en-US" dirty="0"/>
              <a:t>(System.in));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addRecords</a:t>
            </a:r>
            <a:r>
              <a:rPr lang="en-US" dirty="0"/>
              <a:t>()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i="1" dirty="0"/>
              <a:t>// Create or Modify a file for Database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BufferedWriter</a:t>
            </a:r>
            <a:r>
              <a:rPr lang="en-US" dirty="0"/>
              <a:t>(</a:t>
            </a:r>
            <a:r>
              <a:rPr lang="en-US" b="1" dirty="0"/>
              <a:t>new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FileWriter</a:t>
            </a:r>
            <a:r>
              <a:rPr lang="en-US" dirty="0"/>
              <a:t>("</a:t>
            </a:r>
            <a:r>
              <a:rPr lang="en-US" dirty="0" err="1"/>
              <a:t>studentRecords.txt",</a:t>
            </a:r>
            <a:r>
              <a:rPr lang="en-US" b="1" dirty="0" err="1"/>
              <a:t>true</a:t>
            </a:r>
            <a:r>
              <a:rPr lang="en-US" dirty="0"/>
              <a:t>)));</a:t>
            </a:r>
          </a:p>
          <a:p>
            <a:r>
              <a:rPr lang="en-US" dirty="0"/>
              <a:t>/*</a:t>
            </a:r>
          </a:p>
          <a:p>
            <a:r>
              <a:rPr lang="en-US" b="1" dirty="0" err="1"/>
              <a:t>FileWriter</a:t>
            </a:r>
            <a:r>
              <a:rPr lang="en-US" b="1" dirty="0"/>
              <a:t> writes directly into file (less performance) and should be used only when number of writes are less.</a:t>
            </a:r>
            <a:r>
              <a:rPr lang="en-US" dirty="0"/>
              <a:t> </a:t>
            </a:r>
            <a:r>
              <a:rPr lang="en-US" b="1" dirty="0"/>
              <a:t>Use </a:t>
            </a:r>
            <a:r>
              <a:rPr lang="en-US" b="1" dirty="0" err="1"/>
              <a:t>PrintWriter</a:t>
            </a:r>
            <a:r>
              <a:rPr lang="en-US" b="1" dirty="0"/>
              <a:t> to write formatted text to a file</a:t>
            </a:r>
            <a:r>
              <a:rPr lang="en-US" dirty="0"/>
              <a:t>.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 String name, Class,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address, dob;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long </a:t>
            </a:r>
            <a:r>
              <a:rPr lang="en-US" dirty="0" err="1"/>
              <a:t>telephoneNo</a:t>
            </a:r>
            <a:r>
              <a:rPr lang="en-US" dirty="0"/>
              <a:t>;</a:t>
            </a:r>
          </a:p>
          <a:p>
            <a:r>
              <a:rPr lang="en-US" dirty="0"/>
              <a:t> String s;</a:t>
            </a:r>
          </a:p>
          <a:p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addMore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55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937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Read Data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do</a:t>
            </a:r>
            <a:endParaRPr lang="en-US" dirty="0"/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name: ");</a:t>
            </a:r>
          </a:p>
          <a:p>
            <a:r>
              <a:rPr lang="en-US" dirty="0"/>
              <a:t>  name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("Father's Name: ");</a:t>
            </a:r>
          </a:p>
          <a:p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("Mother's Name: ");</a:t>
            </a:r>
          </a:p>
          <a:p>
            <a:r>
              <a:rPr lang="en-US" dirty="0"/>
              <a:t>  </a:t>
            </a:r>
            <a:r>
              <a:rPr lang="en-US" dirty="0" err="1"/>
              <a:t>mname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("Address: ");</a:t>
            </a:r>
          </a:p>
          <a:p>
            <a:r>
              <a:rPr lang="en-US" dirty="0"/>
              <a:t>  address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("Class: ");</a:t>
            </a:r>
          </a:p>
          <a:p>
            <a:r>
              <a:rPr lang="en-US" dirty="0"/>
              <a:t>  Class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("Date of Birth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r>
              <a:rPr lang="en-US" dirty="0"/>
              <a:t>) : ");</a:t>
            </a:r>
          </a:p>
          <a:p>
            <a:r>
              <a:rPr lang="en-US" dirty="0"/>
              <a:t>  dob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("Age: ");</a:t>
            </a:r>
          </a:p>
          <a:p>
            <a:r>
              <a:rPr lang="en-US" dirty="0"/>
              <a:t>  age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());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("Telephone No.: ");</a:t>
            </a:r>
          </a:p>
          <a:p>
            <a:r>
              <a:rPr lang="en-US" dirty="0"/>
              <a:t>  </a:t>
            </a:r>
            <a:r>
              <a:rPr lang="en-US" dirty="0" err="1"/>
              <a:t>telephoneNo</a:t>
            </a:r>
            <a:r>
              <a:rPr lang="en-US" dirty="0"/>
              <a:t> = </a:t>
            </a:r>
            <a:r>
              <a:rPr lang="en-US" dirty="0" err="1"/>
              <a:t>Long.parseLong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());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50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I/O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724400"/>
          </a:xfrm>
        </p:spPr>
        <p:txBody>
          <a:bodyPr/>
          <a:lstStyle/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output</a:t>
            </a:r>
            <a:r>
              <a:rPr lang="en-US" altLang="en-US" sz="2000" dirty="0"/>
              <a:t> (to the file)</a:t>
            </a:r>
          </a:p>
          <a:p>
            <a:pPr lvl="1"/>
            <a:r>
              <a:rPr lang="en-US" altLang="en-US" sz="2000" b="1" dirty="0" err="1" smtClean="0">
                <a:latin typeface="Courier New" pitchFamily="49" charset="0"/>
              </a:rPr>
              <a:t>PrintWriter</a:t>
            </a:r>
            <a:r>
              <a:rPr lang="en-US" altLang="en-US" sz="2000" b="1" dirty="0" smtClean="0">
                <a:latin typeface="Courier New" pitchFamily="49" charset="0"/>
              </a:rPr>
              <a:t>  (Note-First letter should be capital otherwise it gives error)</a:t>
            </a:r>
            <a:endParaRPr lang="en-US" altLang="en-US" sz="2000" b="1" dirty="0">
              <a:latin typeface="Courier New" pitchFamily="49" charset="0"/>
            </a:endParaRP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b="1" dirty="0">
                <a:latin typeface="Courier New" pitchFamily="49" charset="0"/>
              </a:rPr>
              <a:t>      [</a:t>
            </a:r>
            <a:r>
              <a:rPr lang="en-US" altLang="en-US" sz="2000" dirty="0"/>
              <a:t>or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FileWriter</a:t>
            </a:r>
            <a:r>
              <a:rPr lang="en-US" altLang="en-US" sz="2000" b="1" dirty="0">
                <a:latin typeface="Courier New" pitchFamily="49" charset="0"/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input</a:t>
            </a:r>
            <a:r>
              <a:rPr lang="en-US" altLang="en-US" sz="2000" dirty="0"/>
              <a:t> (from the file):</a:t>
            </a: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BufferedReader</a:t>
            </a:r>
            <a:endParaRPr lang="en-US" altLang="en-US" sz="2000" b="1" dirty="0">
              <a:latin typeface="Courier New" pitchFamily="49" charset="0"/>
            </a:endParaRP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FileReader</a:t>
            </a:r>
            <a:endParaRPr lang="en-US" altLang="en-US" sz="2000" dirty="0"/>
          </a:p>
          <a:p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itchFamily="49" charset="0"/>
              </a:rPr>
              <a:t>FileReader</a:t>
            </a:r>
            <a:r>
              <a:rPr lang="en-US" altLang="en-US" sz="2000" dirty="0"/>
              <a:t> take </a:t>
            </a:r>
            <a:r>
              <a:rPr lang="en-US" altLang="en-US" sz="2000" dirty="0">
                <a:solidFill>
                  <a:srgbClr val="5347EB"/>
                </a:solidFill>
              </a:rPr>
              <a:t>file names</a:t>
            </a:r>
            <a:r>
              <a:rPr lang="en-US" altLang="en-US" sz="2000" dirty="0"/>
              <a:t> as arguments.</a:t>
            </a:r>
          </a:p>
          <a:p>
            <a:r>
              <a:rPr lang="en-US" altLang="en-US" sz="2000" b="1" dirty="0" err="1">
                <a:latin typeface="Courier New" pitchFamily="49" charset="0"/>
              </a:rPr>
              <a:t>PrintWriter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itchFamily="49" charset="0"/>
              </a:rPr>
              <a:t>BufferedReader</a:t>
            </a:r>
            <a:r>
              <a:rPr lang="en-US" altLang="en-US" sz="2000" dirty="0"/>
              <a:t> provide </a:t>
            </a:r>
            <a:r>
              <a:rPr lang="en-US" altLang="en-US" sz="2000" dirty="0">
                <a:solidFill>
                  <a:srgbClr val="5347EB"/>
                </a:solidFill>
              </a:rPr>
              <a:t>useful methods</a:t>
            </a:r>
            <a:r>
              <a:rPr lang="en-US" altLang="en-US" sz="2000" dirty="0"/>
              <a:t> for easier writing and reading.</a:t>
            </a:r>
          </a:p>
          <a:p>
            <a:r>
              <a:rPr lang="en-US" altLang="en-US" sz="2000" dirty="0" smtClean="0"/>
              <a:t>To </a:t>
            </a:r>
            <a:r>
              <a:rPr lang="en-US" altLang="en-US" sz="2000" dirty="0"/>
              <a:t>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import java.io.*;</a:t>
            </a:r>
          </a:p>
        </p:txBody>
      </p:sp>
    </p:spTree>
    <p:extLst>
      <p:ext uri="{BB962C8B-B14F-4D97-AF65-F5344CB8AC3E}">
        <p14:creationId xmlns:p14="http://schemas.microsoft.com/office/powerpoint/2010/main" val="41244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88481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s.equalsIgnoreCase</a:t>
            </a:r>
            <a:r>
              <a:rPr lang="en-US" dirty="0"/>
              <a:t>("y"))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addMore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b="1" dirty="0"/>
              <a:t>else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addMore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addMore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showMenu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620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// Print to File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(name);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mname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(address);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(Class);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(dob);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(age);</a:t>
            </a:r>
          </a:p>
          <a:p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telephoneNo</a:t>
            </a:r>
            <a:r>
              <a:rPr lang="en-US" dirty="0"/>
              <a:t>); 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nRecords</a:t>
            </a:r>
            <a:r>
              <a:rPr lang="en-US" dirty="0"/>
              <a:t> added successfully !\n\</a:t>
            </a:r>
            <a:r>
              <a:rPr lang="en-US" dirty="0" err="1"/>
              <a:t>nDo</a:t>
            </a:r>
            <a:r>
              <a:rPr lang="en-US" dirty="0"/>
              <a:t> you want to add more records ? (y/n) : 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76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readRecords</a:t>
            </a:r>
            <a:r>
              <a:rPr lang="en-US" dirty="0"/>
              <a:t>()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 smtClean="0"/>
              <a:t>try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i="1" dirty="0"/>
              <a:t>// Open the file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BufferedReader</a:t>
            </a:r>
            <a:r>
              <a:rPr lang="en-US" dirty="0"/>
              <a:t> file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 </a:t>
            </a:r>
            <a:r>
              <a:rPr lang="en-US" dirty="0" err="1"/>
              <a:t>FileReader</a:t>
            </a:r>
            <a:r>
              <a:rPr lang="en-US" dirty="0"/>
              <a:t>("studentRecords.txt"));</a:t>
            </a:r>
          </a:p>
          <a:p>
            <a:r>
              <a:rPr lang="en-US" dirty="0"/>
              <a:t>  String name;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  </a:t>
            </a:r>
            <a:r>
              <a:rPr lang="en-US" i="1" dirty="0"/>
              <a:t>// Read records from the file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((name = </a:t>
            </a:r>
            <a:r>
              <a:rPr lang="en-US" dirty="0" err="1"/>
              <a:t>file.readLine</a:t>
            </a:r>
            <a:r>
              <a:rPr lang="en-US" dirty="0"/>
              <a:t>()) != </a:t>
            </a:r>
            <a:r>
              <a:rPr lang="en-US" b="1" dirty="0"/>
              <a:t>null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S.No</a:t>
            </a:r>
            <a:r>
              <a:rPr lang="en-US" dirty="0"/>
              <a:t>. : " +(</a:t>
            </a:r>
            <a:r>
              <a:rPr lang="en-US" dirty="0" err="1"/>
              <a:t>i</a:t>
            </a:r>
            <a:r>
              <a:rPr lang="en-US" dirty="0"/>
              <a:t>++));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("-------------");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" +name);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("Father's Name : "+</a:t>
            </a:r>
            <a:r>
              <a:rPr lang="en-US" dirty="0" err="1"/>
              <a:t>file.readLine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("Mother's Name : "+</a:t>
            </a:r>
            <a:r>
              <a:rPr lang="en-US" dirty="0" err="1"/>
              <a:t>file.readLine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("Address: "+</a:t>
            </a:r>
            <a:r>
              <a:rPr lang="en-US" dirty="0" err="1"/>
              <a:t>file.readLine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("Class: "+</a:t>
            </a:r>
            <a:r>
              <a:rPr lang="en-US" dirty="0" err="1"/>
              <a:t>file.readLine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("Date of Birth : "+</a:t>
            </a:r>
            <a:r>
              <a:rPr lang="en-US" dirty="0" err="1"/>
              <a:t>file.readLine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("Age: "+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file.readLine</a:t>
            </a:r>
            <a:r>
              <a:rPr lang="en-US" dirty="0"/>
              <a:t>()));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("Tel. No.: "+</a:t>
            </a:r>
            <a:r>
              <a:rPr lang="en-US" dirty="0" err="1"/>
              <a:t>Long.parseLong</a:t>
            </a:r>
            <a:r>
              <a:rPr lang="en-US" dirty="0"/>
              <a:t>(</a:t>
            </a:r>
            <a:r>
              <a:rPr lang="en-US" dirty="0" err="1"/>
              <a:t>file.readLine</a:t>
            </a:r>
            <a:r>
              <a:rPr lang="en-US" dirty="0"/>
              <a:t>()));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showMenu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70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57828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FileNotFoundException</a:t>
            </a:r>
            <a:r>
              <a:rPr lang="en-US" dirty="0"/>
              <a:t> e)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nERROR</a:t>
            </a:r>
            <a:r>
              <a:rPr lang="en-US" dirty="0"/>
              <a:t> : File not Found !!!");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b="1" dirty="0"/>
              <a:t>public</a:t>
            </a:r>
            <a:r>
              <a:rPr lang="en-US" dirty="0"/>
              <a:t> void clear()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i="1" dirty="0"/>
              <a:t>// Create a blank file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BufferedWriter</a:t>
            </a:r>
            <a:r>
              <a:rPr lang="en-US" dirty="0"/>
              <a:t>(</a:t>
            </a:r>
            <a:r>
              <a:rPr lang="en-US" b="1" dirty="0"/>
              <a:t>new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FileWriter</a:t>
            </a:r>
            <a:r>
              <a:rPr lang="en-US" dirty="0"/>
              <a:t>("studentRecords.txt")));</a:t>
            </a:r>
          </a:p>
          <a:p>
            <a:r>
              <a:rPr lang="en-US" dirty="0"/>
              <a:t>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nAll</a:t>
            </a:r>
            <a:r>
              <a:rPr lang="en-US" dirty="0"/>
              <a:t> Records cleared successfully !");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=0;i&lt;999999999;i++); </a:t>
            </a:r>
            <a:r>
              <a:rPr lang="en-US" i="1" dirty="0"/>
              <a:t>// Wait for some time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showMenu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228600"/>
            <a:ext cx="8610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showMenu</a:t>
            </a:r>
            <a:r>
              <a:rPr lang="en-US" dirty="0"/>
              <a:t>()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System.out.print</a:t>
            </a:r>
            <a:r>
              <a:rPr lang="en-US" dirty="0"/>
              <a:t>("1 : Add Records\n2 : Display Records\n3 : Clear All Records\n4 : Exit\n\</a:t>
            </a:r>
            <a:r>
              <a:rPr lang="en-US" dirty="0" err="1"/>
              <a:t>nYour</a:t>
            </a:r>
            <a:r>
              <a:rPr lang="en-US" dirty="0"/>
              <a:t> Choice : ");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choice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  <a:r>
              <a:rPr lang="en-US" b="1" dirty="0"/>
              <a:t>switch</a:t>
            </a:r>
            <a:r>
              <a:rPr lang="en-US" dirty="0"/>
              <a:t>(choice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case</a:t>
            </a:r>
            <a:r>
              <a:rPr lang="en-US" dirty="0"/>
              <a:t> 1:</a:t>
            </a:r>
          </a:p>
          <a:p>
            <a:r>
              <a:rPr lang="en-US" dirty="0"/>
              <a:t>   </a:t>
            </a:r>
            <a:r>
              <a:rPr lang="en-US" dirty="0" err="1"/>
              <a:t>addRecords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case</a:t>
            </a:r>
            <a:r>
              <a:rPr lang="en-US" dirty="0"/>
              <a:t> 2:</a:t>
            </a:r>
          </a:p>
          <a:p>
            <a:r>
              <a:rPr lang="en-US" dirty="0"/>
              <a:t>   </a:t>
            </a:r>
            <a:r>
              <a:rPr lang="en-US" dirty="0" err="1"/>
              <a:t>readRecords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case</a:t>
            </a:r>
            <a:r>
              <a:rPr lang="en-US" dirty="0"/>
              <a:t> 3:</a:t>
            </a:r>
          </a:p>
          <a:p>
            <a:r>
              <a:rPr lang="en-US" dirty="0"/>
              <a:t>   clear();</a:t>
            </a:r>
          </a:p>
          <a:p>
            <a:r>
              <a:rPr lang="en-US" dirty="0"/>
              <a:t>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case</a:t>
            </a:r>
            <a:r>
              <a:rPr lang="en-US" dirty="0"/>
              <a:t> 4:</a:t>
            </a:r>
          </a:p>
          <a:p>
            <a:r>
              <a:rPr lang="en-US" dirty="0"/>
              <a:t>   </a:t>
            </a: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r>
              <a:rPr lang="en-US" dirty="0"/>
              <a:t>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default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nInvalid</a:t>
            </a:r>
            <a:r>
              <a:rPr lang="en-US" dirty="0"/>
              <a:t> Choice !");</a:t>
            </a:r>
          </a:p>
          <a:p>
            <a:r>
              <a:rPr lang="en-US" dirty="0"/>
              <a:t>   </a:t>
            </a:r>
            <a:r>
              <a:rPr lang="en-US" b="1" dirty="0"/>
              <a:t>break</a:t>
            </a:r>
            <a:r>
              <a:rPr lang="en-US" dirty="0"/>
              <a:t>; } }</a:t>
            </a:r>
          </a:p>
          <a:p>
            <a:r>
              <a:rPr lang="en-US" dirty="0"/>
              <a:t>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StudentRecords</a:t>
            </a:r>
            <a:r>
              <a:rPr lang="en-US" dirty="0"/>
              <a:t> call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StudentRecords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call.showMenu</a:t>
            </a:r>
            <a:r>
              <a:rPr lang="en-US" dirty="0" smtClean="0"/>
              <a:t>();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VI 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and </a:t>
            </a:r>
            <a:r>
              <a:rPr lang="en-US" b="1" dirty="0">
                <a:solidFill>
                  <a:srgbClr val="00B0F0"/>
                </a:solidFill>
              </a:rPr>
              <a:t>Organization</a:t>
            </a:r>
            <a:r>
              <a:rPr lang="en-US" dirty="0"/>
              <a:t> in </a:t>
            </a:r>
            <a:r>
              <a:rPr lang="en-US" dirty="0" smtClean="0"/>
              <a:t>Java</a:t>
            </a:r>
          </a:p>
          <a:p>
            <a:r>
              <a:rPr lang="en-IN" dirty="0" smtClean="0"/>
              <a:t>Java </a:t>
            </a:r>
            <a:r>
              <a:rPr lang="en-IN" dirty="0"/>
              <a:t>I/O  Classes and </a:t>
            </a:r>
            <a:r>
              <a:rPr lang="en-IN" dirty="0" smtClean="0"/>
              <a:t>interfaces</a:t>
            </a:r>
          </a:p>
          <a:p>
            <a:r>
              <a:rPr lang="en-IN" b="1" u="sng" dirty="0" smtClean="0">
                <a:solidFill>
                  <a:srgbClr val="00B0F0"/>
                </a:solidFill>
              </a:rPr>
              <a:t>Files </a:t>
            </a:r>
            <a:r>
              <a:rPr lang="en-IN" b="1" u="sng" dirty="0">
                <a:solidFill>
                  <a:srgbClr val="00B0F0"/>
                </a:solidFill>
              </a:rPr>
              <a:t>in </a:t>
            </a:r>
            <a:r>
              <a:rPr lang="en-IN" b="1" u="sng" dirty="0" smtClean="0">
                <a:solidFill>
                  <a:srgbClr val="00B0F0"/>
                </a:solidFill>
              </a:rPr>
              <a:t>Java  </a:t>
            </a:r>
          </a:p>
          <a:p>
            <a:r>
              <a:rPr lang="en-IN" dirty="0" smtClean="0"/>
              <a:t>Stream</a:t>
            </a:r>
            <a:r>
              <a:rPr lang="en-IN" dirty="0"/>
              <a:t>: Byte Stream, Character </a:t>
            </a:r>
            <a:r>
              <a:rPr lang="en-IN" dirty="0" smtClean="0"/>
              <a:t>Stream</a:t>
            </a:r>
          </a:p>
          <a:p>
            <a:r>
              <a:rPr lang="en-IN" dirty="0" err="1" smtClean="0"/>
              <a:t>Util</a:t>
            </a:r>
            <a:r>
              <a:rPr lang="en-IN" dirty="0" smtClean="0"/>
              <a:t> </a:t>
            </a:r>
            <a:r>
              <a:rPr lang="en-IN" dirty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Files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API for Reading and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available classes 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BufferedReader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File, </a:t>
            </a:r>
          </a:p>
          <a:p>
            <a:pPr lvl="1"/>
            <a:r>
              <a:rPr lang="en-US" dirty="0" smtClean="0"/>
              <a:t>Scanner, 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BufferedWriter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FileOutputStream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 to </a:t>
            </a:r>
            <a:r>
              <a:rPr lang="en-US" dirty="0" smtClean="0"/>
              <a:t>use?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Java version </a:t>
            </a:r>
            <a:endParaRPr lang="en-US" dirty="0" smtClean="0"/>
          </a:p>
          <a:p>
            <a:pPr lvl="1"/>
            <a:r>
              <a:rPr lang="en-US" dirty="0" smtClean="0"/>
              <a:t>Your Need to read/write </a:t>
            </a:r>
            <a:r>
              <a:rPr lang="en-US" b="1" dirty="0"/>
              <a:t>bytes</a:t>
            </a:r>
            <a:r>
              <a:rPr lang="en-US" dirty="0"/>
              <a:t> or </a:t>
            </a:r>
            <a:r>
              <a:rPr lang="en-US" b="1" dirty="0" smtClean="0"/>
              <a:t>characters(text)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file/lines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 for Handling Files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AutoNum type="romanUcParenBoth"/>
            </a:pPr>
            <a:endParaRPr lang="en-US" dirty="0" smtClean="0"/>
          </a:p>
          <a:p>
            <a:pPr marL="571500" indent="-571500">
              <a:buAutoNum type="romanUcParenBoth"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smtClean="0"/>
              <a:t>(in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java.io</a:t>
            </a:r>
            <a:r>
              <a:rPr lang="en-US" dirty="0"/>
              <a:t> package)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</a:p>
          <a:p>
            <a:pPr marL="571500" indent="-571500">
              <a:buAutoNum type="romanUcParenBoth"/>
            </a:pPr>
            <a:endParaRPr lang="en-US" dirty="0" smtClean="0"/>
          </a:p>
          <a:p>
            <a:pPr marL="571500" indent="-571500">
              <a:buAutoNum type="romanUcParenBoth"/>
            </a:pPr>
            <a:r>
              <a:rPr lang="en-US" dirty="0" smtClean="0"/>
              <a:t>Using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File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Streams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  <a:p>
            <a:pPr marL="400050" lvl="1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altLang="en-US" dirty="0" err="1"/>
              <a:t>FileInputStream</a:t>
            </a:r>
            <a:r>
              <a:rPr lang="en-US" altLang="en-US" dirty="0"/>
              <a:t> and </a:t>
            </a:r>
            <a:r>
              <a:rPr lang="en-US" altLang="en-US" dirty="0" err="1"/>
              <a:t>FileOutputStream</a:t>
            </a:r>
            <a:r>
              <a:rPr lang="en-US" alt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(ii) </a:t>
            </a:r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endParaRPr lang="en-US" dirty="0"/>
          </a:p>
          <a:p>
            <a:pPr marL="400050" lvl="1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AutoNum type="romanUcParenBoth"/>
            </a:pPr>
            <a:r>
              <a:rPr lang="en-US" dirty="0" smtClean="0"/>
              <a:t> More Topics : Using Scanner class, Buffering,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199"/>
            <a:ext cx="7772400" cy="20002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(I)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/>
              <a:t>(in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java.io</a:t>
            </a:r>
            <a:r>
              <a:rPr lang="en-US" dirty="0"/>
              <a:t> package)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 </a:t>
            </a:r>
            <a:r>
              <a:rPr lang="en-US" dirty="0" smtClean="0"/>
              <a:t>used </a:t>
            </a:r>
            <a:r>
              <a:rPr lang="en-US" dirty="0"/>
              <a:t>to handle a file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File Class </a:t>
            </a:r>
            <a:r>
              <a:rPr lang="en-US" dirty="0"/>
              <a:t>allows us to work with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the File class, create an object of the class, and specify the filename or directory name: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and </a:t>
            </a:r>
            <a:r>
              <a:rPr lang="en-US" b="1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java.io</a:t>
            </a:r>
            <a:r>
              <a:rPr lang="en-US" dirty="0" smtClean="0"/>
              <a:t> package </a:t>
            </a:r>
          </a:p>
          <a:p>
            <a:r>
              <a:rPr lang="en-US" dirty="0" smtClean="0"/>
              <a:t>Class : Java </a:t>
            </a:r>
            <a:r>
              <a:rPr lang="en-US" b="1" dirty="0" smtClean="0">
                <a:solidFill>
                  <a:srgbClr val="00B050"/>
                </a:solidFill>
              </a:rPr>
              <a:t>File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 class </a:t>
            </a:r>
          </a:p>
          <a:p>
            <a:r>
              <a:rPr lang="en-US" dirty="0" smtClean="0"/>
              <a:t>Object of file class to be created for use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// Import the </a:t>
            </a:r>
            <a:r>
              <a:rPr lang="en-US" b="1" dirty="0" smtClean="0">
                <a:solidFill>
                  <a:srgbClr val="00B050"/>
                </a:solidFill>
              </a:rPr>
              <a:t>File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java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io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// Object with file name - Ass3.txt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firstfileObj</a:t>
            </a:r>
            <a:r>
              <a:rPr lang="en-US" dirty="0" smtClean="0"/>
              <a:t> = new </a:t>
            </a:r>
            <a:r>
              <a:rPr lang="en-US" b="1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("Ass3.txt");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Path Names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en-US" sz="2000" b="1" i="1"/>
              <a:t>Path name</a:t>
            </a:r>
            <a:r>
              <a:rPr lang="en-US" altLang="en-US" sz="2000"/>
              <a:t>—gives name of file and tells which directory the file is in</a:t>
            </a:r>
          </a:p>
          <a:p>
            <a:r>
              <a:rPr lang="en-US" altLang="en-US" sz="2000" b="1" i="1"/>
              <a:t>Relative path name</a:t>
            </a:r>
            <a:r>
              <a:rPr lang="en-US" altLang="en-US" sz="2000"/>
              <a:t>—gives the path starting with the directory that the program is in</a:t>
            </a:r>
          </a:p>
          <a:p>
            <a:r>
              <a:rPr lang="en-US" altLang="en-US" sz="2000"/>
              <a:t>Typical UNIX path name: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/user/smith/home.work/java/FileClassDemo.java</a:t>
            </a:r>
          </a:p>
          <a:p>
            <a:r>
              <a:rPr lang="en-US" altLang="en-US" sz="2000"/>
              <a:t>Typical Windows path name: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D:\Work\Java\Programs\FileClassDemo.java</a:t>
            </a:r>
          </a:p>
          <a:p>
            <a:r>
              <a:rPr lang="en-US" altLang="en-US" sz="2000"/>
              <a:t>When a backslash is used in a quoted string it must be written as two backslashes since backslash is the escape character: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"D:\\Work\\Java\\Programs\\FileClassDemo.java"</a:t>
            </a:r>
          </a:p>
          <a:p>
            <a:r>
              <a:rPr lang="en-US" altLang="en-US" sz="2000"/>
              <a:t>Java will accept path names in UNIX or Windows format, regardless of which operating system it is actually running on.</a:t>
            </a:r>
          </a:p>
        </p:txBody>
      </p:sp>
    </p:spTree>
    <p:extLst>
      <p:ext uri="{BB962C8B-B14F-4D97-AF65-F5344CB8AC3E}">
        <p14:creationId xmlns:p14="http://schemas.microsoft.com/office/powerpoint/2010/main" val="24843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 V Syllabus Topic List</a:t>
            </a:r>
          </a:p>
          <a:p>
            <a:r>
              <a:rPr lang="en-US" dirty="0" smtClean="0"/>
              <a:t>File Types</a:t>
            </a:r>
          </a:p>
          <a:p>
            <a:r>
              <a:rPr lang="en-US" dirty="0" smtClean="0"/>
              <a:t>How to Handle Files in Java</a:t>
            </a:r>
          </a:p>
          <a:p>
            <a:pPr lvl="1"/>
            <a:r>
              <a:rPr lang="en-US" dirty="0" smtClean="0"/>
              <a:t>File class  </a:t>
            </a:r>
          </a:p>
          <a:p>
            <a:pPr lvl="1"/>
            <a:r>
              <a:rPr lang="en-US" dirty="0" smtClean="0"/>
              <a:t>Using File </a:t>
            </a:r>
            <a:r>
              <a:rPr lang="en-US" dirty="0" smtClean="0"/>
              <a:t>Streams 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Scanner class, </a:t>
            </a:r>
            <a:r>
              <a:rPr lang="en-US" dirty="0" err="1"/>
              <a:t>PrintStream</a:t>
            </a:r>
            <a:r>
              <a:rPr lang="en-US" dirty="0"/>
              <a:t> and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Serialization </a:t>
            </a:r>
            <a:r>
              <a:rPr lang="en-US" dirty="0"/>
              <a:t>and Using Object </a:t>
            </a:r>
            <a:r>
              <a:rPr lang="en-US" dirty="0" smtClean="0"/>
              <a:t>Streams </a:t>
            </a:r>
          </a:p>
          <a:p>
            <a:pPr lvl="1"/>
            <a:r>
              <a:rPr lang="en-US" dirty="0" smtClean="0"/>
              <a:t>Sample </a:t>
            </a:r>
            <a:r>
              <a:rPr lang="en-US" dirty="0"/>
              <a:t>code: Student Database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b="1">
                <a:latin typeface="Courier New" pitchFamily="49" charset="0"/>
              </a:rPr>
              <a:t>File</a:t>
            </a:r>
            <a:r>
              <a:rPr lang="en-US" altLang="en-US"/>
              <a:t> Class </a:t>
            </a:r>
            <a:r>
              <a:rPr lang="en-US" altLang="en-US" sz="2800">
                <a:latin typeface="Courier New" pitchFamily="49" charset="0"/>
              </a:rPr>
              <a:t>[java.io]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Acts like a wrapper class for file names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file name like 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itchFamily="49" charset="0"/>
              </a:rPr>
              <a:t>Ass3.txt</a:t>
            </a:r>
            <a:r>
              <a:rPr lang="en-US" altLang="en-US" sz="2000" dirty="0"/>
              <a:t>" has only </a:t>
            </a:r>
            <a:r>
              <a:rPr lang="en-US" altLang="en-US" sz="2000" dirty="0">
                <a:latin typeface="Courier New" pitchFamily="49" charset="0"/>
              </a:rPr>
              <a:t>String</a:t>
            </a:r>
            <a:r>
              <a:rPr lang="en-US" altLang="en-US" sz="2000" dirty="0"/>
              <a:t> properties</a:t>
            </a: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ourier New" pitchFamily="49" charset="0"/>
              </a:rPr>
              <a:t>File</a:t>
            </a:r>
            <a:r>
              <a:rPr lang="en-US" altLang="en-US" sz="2000" dirty="0"/>
              <a:t> has some very useful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itchFamily="49" charset="0"/>
              </a:rPr>
              <a:t>exists</a:t>
            </a:r>
            <a:r>
              <a:rPr lang="en-US" altLang="en-US" sz="2000" dirty="0"/>
              <a:t>: tests if a file already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itchFamily="49" charset="0"/>
              </a:rPr>
              <a:t>canRead</a:t>
            </a:r>
            <a:r>
              <a:rPr lang="en-US" altLang="en-US" sz="2000" dirty="0"/>
              <a:t>: tests if the OS will let you read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itchFamily="49" charset="0"/>
              </a:rPr>
              <a:t>canWrite</a:t>
            </a:r>
            <a:r>
              <a:rPr lang="en-US" altLang="en-US" sz="2000" dirty="0"/>
              <a:t>: tests if the OS will let you write to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itchFamily="49" charset="0"/>
              </a:rPr>
              <a:t>delete</a:t>
            </a:r>
            <a:r>
              <a:rPr lang="en-US" altLang="en-US" sz="2000" dirty="0"/>
              <a:t>: deletes the file, returns true if successful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itchFamily="49" charset="0"/>
              </a:rPr>
              <a:t>length</a:t>
            </a:r>
            <a:r>
              <a:rPr lang="en-US" altLang="en-US" sz="2000" dirty="0"/>
              <a:t>: returns the number of bytes in the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itchFamily="49" charset="0"/>
              </a:rPr>
              <a:t>getName</a:t>
            </a:r>
            <a:r>
              <a:rPr lang="en-US" altLang="en-US" sz="2000" dirty="0"/>
              <a:t>: returns file name, excluding the preceding path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itchFamily="49" charset="0"/>
              </a:rPr>
              <a:t>getPath</a:t>
            </a:r>
            <a:r>
              <a:rPr lang="en-US" altLang="en-US" sz="2000" dirty="0"/>
              <a:t>: returns the path name—the full name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File </a:t>
            </a:r>
            <a:r>
              <a:rPr lang="en-US" altLang="en-US" sz="2000" dirty="0" err="1">
                <a:latin typeface="Courier New" pitchFamily="49" charset="0"/>
              </a:rPr>
              <a:t>numFile</a:t>
            </a:r>
            <a:r>
              <a:rPr lang="en-US" altLang="en-US" sz="2000" dirty="0">
                <a:latin typeface="Courier New" pitchFamily="49" charset="0"/>
              </a:rPr>
              <a:t> = new File</a:t>
            </a:r>
            <a:r>
              <a:rPr lang="en-US" altLang="en-US" sz="2000" dirty="0" smtClean="0">
                <a:latin typeface="Courier New" pitchFamily="49" charset="0"/>
              </a:rPr>
              <a:t>(“Ass3.txt</a:t>
            </a:r>
            <a:r>
              <a:rPr lang="en-US" altLang="en-US" sz="2000" dirty="0">
                <a:latin typeface="Courier New" pitchFamily="49" charset="0"/>
              </a:rPr>
              <a:t>”);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latin typeface="Courier New" pitchFamily="49" charset="0"/>
              </a:rPr>
              <a:t>if (</a:t>
            </a:r>
            <a:r>
              <a:rPr lang="en-US" altLang="en-US" sz="2000" dirty="0" err="1">
                <a:latin typeface="Courier New" pitchFamily="49" charset="0"/>
              </a:rPr>
              <a:t>numFile.exists</a:t>
            </a:r>
            <a:r>
              <a:rPr lang="en-US" altLang="en-US" sz="2000" dirty="0">
                <a:latin typeface="Courier New" pitchFamily="49" charset="0"/>
              </a:rPr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numfile.length</a:t>
            </a:r>
            <a:r>
              <a:rPr lang="en-US" altLang="en-US" sz="2000" dirty="0">
                <a:latin typeface="Courier New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40682"/>
              </p:ext>
            </p:extLst>
          </p:nvPr>
        </p:nvGraphicFramePr>
        <p:xfrm>
          <a:off x="990600" y="1600199"/>
          <a:ext cx="7696199" cy="4595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1143000"/>
                <a:gridCol w="4952999"/>
              </a:tblGrid>
              <a:tr h="220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 Type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518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canRead()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canRead() method is used to check whether we can read the data of the file or not.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4086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createNewFile()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createNewFile() method is used to create a new empty file.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518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canWrite()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canWrite() method is used to check whether we can write the data into the file or not.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518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exists()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exists() method is used to check whether the specified file is present or not.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298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delete() method is used to delete a file.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298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getName()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getName() method is used to find the file name.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518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getAbsolutePath()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getAbsolutePath() method is used to get the absolute pathname of the file.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4086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length() method is used to get the size of the file in bytes.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4086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String[]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 list() method is used to get an array of the files available in the directory.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  <a:tr h="4086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mkdir()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 </a:t>
                      </a:r>
                      <a:r>
                        <a:rPr lang="en-US" sz="1200" dirty="0" err="1">
                          <a:effectLst/>
                        </a:rPr>
                        <a:t>mkdir</a:t>
                      </a:r>
                      <a:r>
                        <a:rPr lang="en-US" sz="1200" dirty="0">
                          <a:effectLst/>
                        </a:rPr>
                        <a:t>() method is used for creating a new directory.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50" marR="39750" marT="39750" marB="39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8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 </a:t>
            </a:r>
            <a:r>
              <a:rPr lang="en-US" dirty="0" smtClean="0"/>
              <a:t>Class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File class methods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402"/>
              </p:ext>
            </p:extLst>
          </p:nvPr>
        </p:nvGraphicFramePr>
        <p:xfrm>
          <a:off x="304800" y="2362202"/>
          <a:ext cx="8534399" cy="42911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8843"/>
                <a:gridCol w="1025325"/>
                <a:gridCol w="5790231"/>
              </a:tblGrid>
              <a:tr h="387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 TYPE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getAbsolutePath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absolute pathname of the file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length()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size of the file in bytes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exists()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exists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createNewFile()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Creates an empty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Deletes a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getName()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name of the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canRead()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is readable or not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canWrite()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is writable or not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String[]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an array of the files in the </a:t>
                      </a:r>
                      <a:r>
                        <a:rPr lang="en-US" sz="1600" b="1" dirty="0">
                          <a:effectLst/>
                        </a:rPr>
                        <a:t>directory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mkdir()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b="1" dirty="0">
                          <a:effectLst/>
                        </a:rPr>
                        <a:t>directory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0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File, Using File Class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the </a:t>
            </a:r>
            <a:r>
              <a:rPr lang="en-US" dirty="0" smtClean="0"/>
              <a:t>Method </a:t>
            </a:r>
            <a:r>
              <a:rPr lang="en-US" dirty="0" err="1" smtClean="0"/>
              <a:t>createNewFile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Method </a:t>
            </a:r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value: 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  <a:r>
              <a:rPr lang="en-US" dirty="0"/>
              <a:t> if the file was successfully created, </a:t>
            </a:r>
            <a:endParaRPr lang="en-US" dirty="0" smtClean="0"/>
          </a:p>
          <a:p>
            <a:pPr lvl="1"/>
            <a:r>
              <a:rPr lang="en-US" dirty="0" smtClean="0"/>
              <a:t>false</a:t>
            </a:r>
            <a:r>
              <a:rPr lang="en-US" dirty="0"/>
              <a:t> if the file already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Note : Method </a:t>
            </a:r>
            <a:r>
              <a:rPr lang="en-US" dirty="0"/>
              <a:t>is enclosed in a try...catch block. </a:t>
            </a:r>
            <a:endParaRPr lang="en-US" dirty="0" smtClean="0"/>
          </a:p>
          <a:p>
            <a:pPr lvl="1"/>
            <a:r>
              <a:rPr lang="en-US" dirty="0" smtClean="0"/>
              <a:t>if the file cannot be created for some reason, it throws </a:t>
            </a:r>
            <a:r>
              <a:rPr lang="en-US" dirty="0"/>
              <a:t>an </a:t>
            </a:r>
            <a:r>
              <a:rPr lang="en-US" dirty="0" err="1"/>
              <a:t>IOException</a:t>
            </a:r>
            <a:r>
              <a:rPr lang="en-US" dirty="0"/>
              <a:t> </a:t>
            </a:r>
            <a:r>
              <a:rPr lang="en-US" dirty="0" smtClean="0"/>
              <a:t>for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////</a:t>
            </a:r>
            <a:r>
              <a:rPr lang="en-US" b="1" dirty="0" smtClean="0"/>
              <a:t>Example Create a File</a:t>
            </a:r>
          </a:p>
          <a:p>
            <a:pPr marL="0" indent="0">
              <a:buNone/>
            </a:pPr>
            <a:r>
              <a:rPr lang="en-US" dirty="0"/>
              <a:t>import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java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io</a:t>
            </a:r>
            <a:r>
              <a:rPr lang="en-US" dirty="0" err="1"/>
              <a:t>.File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effectLst/>
              </a:rPr>
              <a:t>java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io</a:t>
            </a:r>
            <a:r>
              <a:rPr lang="en-US" dirty="0" err="1"/>
              <a:t>.IOException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 err="1"/>
              <a:t>CreateFile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/>
              <a:t>static</a:t>
            </a:r>
            <a:r>
              <a:rPr lang="en-US" dirty="0" smtClean="0"/>
              <a:t> </a:t>
            </a:r>
            <a:r>
              <a:rPr lang="en-US" dirty="0"/>
              <a:t>void</a:t>
            </a:r>
            <a:r>
              <a:rPr lang="en-US" dirty="0" smtClean="0"/>
              <a:t> </a:t>
            </a:r>
            <a:r>
              <a:rPr lang="en-US" dirty="0"/>
              <a:t>main(String[]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try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 err="1" smtClean="0"/>
              <a:t>firstfileObj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new</a:t>
            </a:r>
            <a:r>
              <a:rPr lang="en-US" dirty="0" smtClean="0"/>
              <a:t> </a:t>
            </a:r>
            <a:r>
              <a:rPr lang="en-US" dirty="0"/>
              <a:t>File</a:t>
            </a:r>
            <a:r>
              <a:rPr lang="en-US" dirty="0" smtClean="0"/>
              <a:t>(“Ass3.txt</a:t>
            </a:r>
            <a:r>
              <a:rPr lang="en-US" dirty="0"/>
              <a:t>");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firstfileObj.createNewFile</a:t>
            </a:r>
            <a:r>
              <a:rPr lang="en-US" dirty="0"/>
              <a:t>())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("File </a:t>
            </a:r>
            <a:r>
              <a:rPr lang="en-US" dirty="0" smtClean="0"/>
              <a:t>created</a:t>
            </a:r>
            <a:r>
              <a:rPr lang="en-US" dirty="0"/>
              <a:t>: </a:t>
            </a:r>
            <a:r>
              <a:rPr lang="en-US" dirty="0" smtClean="0"/>
              <a:t>“+</a:t>
            </a:r>
            <a:r>
              <a:rPr lang="en-US" dirty="0" err="1" smtClean="0"/>
              <a:t>firstfileObj.getName</a:t>
            </a:r>
            <a:r>
              <a:rPr lang="en-US" dirty="0"/>
              <a:t>());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	else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("File already exists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  <a:r>
              <a:rPr lang="en-US" dirty="0"/>
              <a:t>catch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 smtClean="0"/>
              <a:t> e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("An error occurred.");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e.printStackTrace</a:t>
            </a:r>
            <a:r>
              <a:rPr lang="en-US" dirty="0"/>
              <a:t>();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11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////</a:t>
            </a:r>
            <a:r>
              <a:rPr lang="en-US" b="1" dirty="0" smtClean="0"/>
              <a:t>Example Create a File in a specified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java.io.File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CreateFileDir</a:t>
            </a:r>
            <a:r>
              <a:rPr lang="en-US" dirty="0"/>
              <a:t>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public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0" indent="0">
              <a:buNone/>
            </a:pPr>
            <a:r>
              <a:rPr lang="en-US" dirty="0"/>
              <a:t>    try {  </a:t>
            </a:r>
          </a:p>
          <a:p>
            <a:pPr marL="0" indent="0">
              <a:buNone/>
            </a:pPr>
            <a:r>
              <a:rPr lang="en-US" dirty="0"/>
              <a:t>      File </a:t>
            </a:r>
            <a:r>
              <a:rPr lang="en-US" dirty="0" err="1" smtClean="0"/>
              <a:t>firstfileObj</a:t>
            </a:r>
            <a:r>
              <a:rPr lang="en-US" dirty="0" smtClean="0"/>
              <a:t> </a:t>
            </a:r>
            <a:r>
              <a:rPr lang="en-US" dirty="0"/>
              <a:t>= new File("C</a:t>
            </a:r>
            <a:r>
              <a:rPr lang="en-US" dirty="0" smtClean="0"/>
              <a:t>:\\ADS\\Assignment\\Ass3.txt</a:t>
            </a:r>
            <a:r>
              <a:rPr lang="en-US" dirty="0"/>
              <a:t>");  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smtClean="0"/>
              <a:t>(</a:t>
            </a:r>
            <a:r>
              <a:rPr lang="en-US" dirty="0" err="1" smtClean="0"/>
              <a:t>firstfileObj.createNewFile</a:t>
            </a:r>
            <a:r>
              <a:rPr lang="en-US" dirty="0"/>
              <a:t>()) {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created: " + </a:t>
            </a:r>
            <a:r>
              <a:rPr lang="en-US" dirty="0" err="1" smtClean="0"/>
              <a:t>firstfileObj.getName</a:t>
            </a:r>
            <a:r>
              <a:rPr lang="en-US" dirty="0"/>
              <a:t>());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("Absolute path: " + </a:t>
            </a:r>
            <a:r>
              <a:rPr lang="en-US" dirty="0" err="1" smtClean="0"/>
              <a:t>firstfileObj.getAbsolutePath</a:t>
            </a:r>
            <a:r>
              <a:rPr lang="en-US" dirty="0"/>
              <a:t>());  </a:t>
            </a:r>
          </a:p>
          <a:p>
            <a:pPr marL="0" indent="0">
              <a:buNone/>
            </a:pPr>
            <a:r>
              <a:rPr lang="en-US" dirty="0"/>
              <a:t>      } else {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already exists.");  </a:t>
            </a:r>
          </a:p>
          <a:p>
            <a:pPr marL="0" indent="0">
              <a:buNone/>
            </a:pPr>
            <a:r>
              <a:rPr lang="en-US" dirty="0"/>
              <a:t>      }  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}  </a:t>
            </a:r>
            <a:r>
              <a:rPr lang="en-US" dirty="0" smtClean="0"/>
              <a:t>  </a:t>
            </a:r>
            <a:r>
              <a:rPr lang="en-US" dirty="0"/>
              <a:t>}  </a:t>
            </a:r>
            <a:r>
              <a:rPr lang="en-US" dirty="0" smtClean="0"/>
              <a:t>} 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Get Information about a File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//EXAMPLE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/>
              <a:t>java.io.File</a:t>
            </a:r>
            <a:r>
              <a:rPr lang="en-US" sz="1600" dirty="0"/>
              <a:t>;  // Import the File class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GetFileInfo</a:t>
            </a:r>
            <a:r>
              <a:rPr lang="en-US" sz="1600" dirty="0"/>
              <a:t> { </a:t>
            </a:r>
            <a:br>
              <a:rPr lang="en-US" sz="1600" dirty="0"/>
            </a:b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File </a:t>
            </a:r>
            <a:r>
              <a:rPr lang="en-US" sz="1600" dirty="0" err="1" smtClean="0"/>
              <a:t>firstfileObj</a:t>
            </a:r>
            <a:r>
              <a:rPr lang="en-US" sz="1600" dirty="0" smtClean="0"/>
              <a:t> </a:t>
            </a:r>
            <a:r>
              <a:rPr lang="en-US" sz="1600" dirty="0"/>
              <a:t>= new File</a:t>
            </a:r>
            <a:r>
              <a:rPr lang="en-US" sz="1600" dirty="0" smtClean="0"/>
              <a:t>(“Ass3.txt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firstfileObj.exists</a:t>
            </a:r>
            <a:r>
              <a:rPr lang="en-US" sz="1600" dirty="0"/>
              <a:t>())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("File name: " + </a:t>
            </a:r>
            <a:r>
              <a:rPr lang="en-US" sz="1600" dirty="0" err="1" smtClean="0"/>
              <a:t>firstfileObj.getName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("Absolute path: " + </a:t>
            </a:r>
            <a:r>
              <a:rPr lang="en-US" sz="1600" dirty="0" err="1" smtClean="0"/>
              <a:t>firstfileObj.getAbsolutePath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("Writeable: " + </a:t>
            </a:r>
            <a:r>
              <a:rPr lang="en-US" sz="1600" dirty="0" err="1" smtClean="0"/>
              <a:t>firstfileObj.canWrite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("Readable " + </a:t>
            </a:r>
            <a:r>
              <a:rPr lang="en-US" sz="1600" dirty="0" err="1" smtClean="0"/>
              <a:t>firstfileObj.canRead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("File size in bytes " + </a:t>
            </a:r>
            <a:r>
              <a:rPr lang="en-US" sz="1600" dirty="0" err="1" smtClean="0"/>
              <a:t>firstfileObj.length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} else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("The file does not exist.");</a:t>
            </a:r>
          </a:p>
          <a:p>
            <a:pPr marL="0" indent="0">
              <a:buNone/>
            </a:pPr>
            <a:r>
              <a:rPr lang="en-US" sz="1600" dirty="0"/>
              <a:t>    }  </a:t>
            </a:r>
            <a:r>
              <a:rPr lang="en-US" sz="1600" dirty="0" smtClean="0"/>
              <a:t>}}</a:t>
            </a:r>
          </a:p>
          <a:p>
            <a:pPr marL="0" indent="0">
              <a:buNone/>
            </a:pPr>
            <a:r>
              <a:rPr lang="en-US" sz="1600" b="1" dirty="0" smtClean="0"/>
              <a:t>OUTPUT:</a:t>
            </a:r>
          </a:p>
          <a:p>
            <a:pPr marL="0" indent="0">
              <a:buNone/>
            </a:pPr>
            <a:r>
              <a:rPr lang="en-US" sz="1600" dirty="0"/>
              <a:t>File name: </a:t>
            </a:r>
            <a:r>
              <a:rPr lang="en-US" sz="1600" dirty="0" smtClean="0"/>
              <a:t>Ass3.txt</a:t>
            </a:r>
            <a:br>
              <a:rPr lang="en-US" sz="1600" dirty="0" smtClean="0"/>
            </a:br>
            <a:r>
              <a:rPr lang="en-US" sz="1600" dirty="0"/>
              <a:t>Absolute path: C</a:t>
            </a:r>
            <a:r>
              <a:rPr lang="en-US" sz="1600" dirty="0" smtClean="0"/>
              <a:t>:\ADS\Assignments\Ass3txt</a:t>
            </a:r>
            <a:br>
              <a:rPr lang="en-US" sz="1600" dirty="0" smtClean="0"/>
            </a:br>
            <a:r>
              <a:rPr lang="en-US" sz="1600" dirty="0"/>
              <a:t>Writeable: true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Readable: true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File size in bytes: 0</a:t>
            </a:r>
          </a:p>
        </p:txBody>
      </p:sp>
    </p:spTree>
    <p:extLst>
      <p:ext uri="{BB962C8B-B14F-4D97-AF65-F5344CB8AC3E}">
        <p14:creationId xmlns:p14="http://schemas.microsoft.com/office/powerpoint/2010/main" val="343859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 </a:t>
            </a:r>
            <a:r>
              <a:rPr lang="en-US" sz="2200" dirty="0" err="1"/>
              <a:t>java.io.File</a:t>
            </a:r>
            <a:r>
              <a:rPr lang="en-US" sz="2200" dirty="0"/>
              <a:t>;  </a:t>
            </a:r>
          </a:p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DeleteFile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 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File </a:t>
            </a:r>
            <a:r>
              <a:rPr lang="en-US" sz="2200" dirty="0" err="1" smtClean="0"/>
              <a:t>firstfileObj</a:t>
            </a:r>
            <a:r>
              <a:rPr lang="en-US" sz="2200" dirty="0" smtClean="0"/>
              <a:t> </a:t>
            </a:r>
            <a:r>
              <a:rPr lang="en-US" sz="2200" dirty="0"/>
              <a:t>= new File</a:t>
            </a:r>
            <a:r>
              <a:rPr lang="en-US" sz="2200" dirty="0" smtClean="0"/>
              <a:t>(“Ass3.txt</a:t>
            </a:r>
            <a:r>
              <a:rPr lang="en-US" sz="2200" dirty="0"/>
              <a:t>"); </a:t>
            </a:r>
          </a:p>
          <a:p>
            <a:pPr marL="0" indent="0">
              <a:buNone/>
            </a:pPr>
            <a:r>
              <a:rPr lang="en-US" sz="2200" dirty="0"/>
              <a:t>    if </a:t>
            </a:r>
            <a:r>
              <a:rPr lang="en-US" sz="2200" dirty="0" smtClean="0"/>
              <a:t>(</a:t>
            </a:r>
            <a:r>
              <a:rPr lang="en-US" sz="2200" dirty="0" err="1" smtClean="0"/>
              <a:t>firstfileObj.delete</a:t>
            </a:r>
            <a:r>
              <a:rPr lang="en-US" sz="2200" dirty="0"/>
              <a:t>()) { 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("Deleted the file: " + </a:t>
            </a:r>
            <a:r>
              <a:rPr lang="en-US" sz="2200" dirty="0" err="1" smtClean="0"/>
              <a:t>firstfileObj.getName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r>
              <a:rPr lang="en-US" sz="2200" dirty="0"/>
              <a:t>    } else {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("Failed to delete the file.");</a:t>
            </a:r>
          </a:p>
          <a:p>
            <a:pPr marL="0" indent="0">
              <a:buNone/>
            </a:pPr>
            <a:r>
              <a:rPr lang="en-US" sz="2200" dirty="0"/>
              <a:t>    } </a:t>
            </a:r>
            <a:r>
              <a:rPr lang="en-US" sz="2200" dirty="0" smtClean="0"/>
              <a:t>  </a:t>
            </a:r>
            <a:r>
              <a:rPr lang="en-US" sz="2200" dirty="0"/>
              <a:t>} </a:t>
            </a: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523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Read </a:t>
            </a:r>
            <a:r>
              <a:rPr lang="en-US" sz="3000" dirty="0" smtClean="0"/>
              <a:t>and print out the contents of a File: Using the </a:t>
            </a:r>
            <a:r>
              <a:rPr lang="en-US" sz="3000" b="1" dirty="0" smtClean="0"/>
              <a:t>Scanner class </a:t>
            </a:r>
            <a:r>
              <a:rPr lang="en-US" sz="3000" dirty="0" smtClean="0"/>
              <a:t>to read the contents of the text file we created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java.io.File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java.io.FileNotFoundException</a:t>
            </a:r>
            <a:r>
              <a:rPr lang="en-US" dirty="0"/>
              <a:t>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/>
              <a:t>;  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ReadFile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File </a:t>
            </a:r>
            <a:r>
              <a:rPr lang="en-US" dirty="0" err="1"/>
              <a:t>firstfileObj</a:t>
            </a:r>
            <a:r>
              <a:rPr lang="en-US" dirty="0"/>
              <a:t> = new File("Ass3.txt");</a:t>
            </a:r>
          </a:p>
          <a:p>
            <a:pPr marL="0" indent="0">
              <a:buNone/>
            </a:pPr>
            <a:r>
              <a:rPr lang="en-US" dirty="0"/>
              <a:t>      Scanner </a:t>
            </a:r>
            <a:r>
              <a:rPr lang="en-US" dirty="0" err="1"/>
              <a:t>myReader</a:t>
            </a:r>
            <a:r>
              <a:rPr lang="en-US" dirty="0"/>
              <a:t> = new Scanner(</a:t>
            </a:r>
            <a:r>
              <a:rPr lang="en-US" dirty="0" err="1"/>
              <a:t>firstfileObj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while (</a:t>
            </a:r>
            <a:r>
              <a:rPr lang="en-US" dirty="0" err="1"/>
              <a:t>myReader.hasNextLine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String data = </a:t>
            </a:r>
            <a:r>
              <a:rPr lang="en-US" dirty="0" err="1"/>
              <a:t>myReader.nextLine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(data);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 : </a:t>
            </a:r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and </a:t>
            </a:r>
            <a:r>
              <a:rPr lang="en-US" b="1" u="sng" dirty="0">
                <a:solidFill>
                  <a:srgbClr val="00B0F0"/>
                </a:solidFill>
              </a:rPr>
              <a:t>Organization</a:t>
            </a:r>
            <a:r>
              <a:rPr lang="en-US" dirty="0"/>
              <a:t> in </a:t>
            </a:r>
            <a:r>
              <a:rPr lang="en-US" dirty="0" smtClean="0"/>
              <a:t>Java</a:t>
            </a:r>
          </a:p>
          <a:p>
            <a:r>
              <a:rPr lang="en-IN" dirty="0" smtClean="0"/>
              <a:t>Java </a:t>
            </a:r>
            <a:r>
              <a:rPr lang="en-IN" dirty="0"/>
              <a:t>I/O  Classes and </a:t>
            </a:r>
            <a:r>
              <a:rPr lang="en-IN" dirty="0" smtClean="0"/>
              <a:t>interfaces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Files </a:t>
            </a:r>
            <a:r>
              <a:rPr lang="en-IN" b="1" dirty="0">
                <a:solidFill>
                  <a:srgbClr val="00B0F0"/>
                </a:solidFill>
              </a:rPr>
              <a:t>in </a:t>
            </a:r>
            <a:r>
              <a:rPr lang="en-IN" b="1" dirty="0" smtClean="0">
                <a:solidFill>
                  <a:srgbClr val="00B0F0"/>
                </a:solidFill>
              </a:rPr>
              <a:t>Java  </a:t>
            </a:r>
          </a:p>
          <a:p>
            <a:r>
              <a:rPr lang="en-IN" dirty="0" smtClean="0"/>
              <a:t>Stream</a:t>
            </a:r>
            <a:r>
              <a:rPr lang="en-IN" dirty="0"/>
              <a:t>: Byte Stream, Character </a:t>
            </a:r>
            <a:r>
              <a:rPr lang="en-IN" dirty="0" smtClean="0"/>
              <a:t>Stream</a:t>
            </a:r>
          </a:p>
          <a:p>
            <a:r>
              <a:rPr lang="en-IN" dirty="0" err="1" smtClean="0"/>
              <a:t>Util</a:t>
            </a:r>
            <a:r>
              <a:rPr lang="en-IN" dirty="0" smtClean="0"/>
              <a:t> </a:t>
            </a:r>
            <a:r>
              <a:rPr lang="en-IN" dirty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to a file, and READ from file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File Class (Self Study)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 class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File class methods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40827"/>
              </p:ext>
            </p:extLst>
          </p:nvPr>
        </p:nvGraphicFramePr>
        <p:xfrm>
          <a:off x="304800" y="2362202"/>
          <a:ext cx="8534399" cy="41910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8843"/>
                <a:gridCol w="1025325"/>
                <a:gridCol w="5790231"/>
              </a:tblGrid>
              <a:tr h="387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TYPE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getAbsolutePath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absolute pathname of the file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length()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size of the file in bytes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exists()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exists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createNewFile()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Creates an empty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Deletes a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getName()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name of the file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canRead()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is readable or not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canWrite()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whether the file is writable or not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String[]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an array of the files in the </a:t>
                      </a:r>
                      <a:r>
                        <a:rPr lang="en-US" sz="1600" b="1" dirty="0">
                          <a:effectLst/>
                        </a:rPr>
                        <a:t>directory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mkdir()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b="1" dirty="0">
                          <a:effectLst/>
                        </a:rPr>
                        <a:t>directory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82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(II) Using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File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Streams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  <a:r>
              <a:rPr lang="en-US" altLang="en-US" dirty="0" err="1" smtClean="0"/>
              <a:t>FileInputStream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err="1"/>
              <a:t>FileOutputStream</a:t>
            </a:r>
            <a:endParaRPr lang="en-US" dirty="0"/>
          </a:p>
          <a:p>
            <a:r>
              <a:rPr lang="en-US" dirty="0" smtClean="0"/>
              <a:t>(ii)</a:t>
            </a:r>
            <a:r>
              <a:rPr lang="en-US" dirty="0" err="1" smtClean="0"/>
              <a:t>FileReader</a:t>
            </a:r>
            <a:r>
              <a:rPr lang="en-US" dirty="0" smtClean="0"/>
              <a:t> – </a:t>
            </a:r>
            <a:r>
              <a:rPr lang="en-US" dirty="0" err="1" smtClean="0"/>
              <a:t>FileWriter</a:t>
            </a:r>
            <a:r>
              <a:rPr lang="en-US" dirty="0" smtClean="0"/>
              <a:t>, </a:t>
            </a:r>
            <a:r>
              <a:rPr lang="en-US" dirty="0" err="1" smtClean="0"/>
              <a:t>PrintWriter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Reading and Writing </a:t>
            </a:r>
            <a:r>
              <a:rPr lang="en-US" b="1" dirty="0" smtClean="0"/>
              <a:t>Files (Byte Stream)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of the most often-used stream classes are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 smtClean="0"/>
              <a:t>FileOutputStream</a:t>
            </a:r>
            <a:r>
              <a:rPr lang="en-US" dirty="0" smtClean="0"/>
              <a:t>, which </a:t>
            </a:r>
            <a:r>
              <a:rPr lang="en-US" dirty="0"/>
              <a:t>create byte streams linked to files.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open a file, you </a:t>
            </a:r>
            <a:r>
              <a:rPr lang="en-US" b="1" dirty="0"/>
              <a:t>simply create an object of </a:t>
            </a:r>
            <a:r>
              <a:rPr lang="en-US" b="1" dirty="0" smtClean="0"/>
              <a:t>one of </a:t>
            </a:r>
            <a:r>
              <a:rPr lang="en-US" b="1" dirty="0"/>
              <a:t>these classes</a:t>
            </a:r>
            <a:r>
              <a:rPr lang="en-US" dirty="0"/>
              <a:t>, specifying the name of the file as an argument to the constructor.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Binary File I/O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724400"/>
          </a:xfrm>
        </p:spPr>
        <p:txBody>
          <a:bodyPr/>
          <a:lstStyle/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output</a:t>
            </a:r>
            <a:r>
              <a:rPr lang="en-US" altLang="en-US" sz="2000"/>
              <a:t> (to the file)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ObjectOutputStream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FileOutputStream</a:t>
            </a:r>
            <a:endParaRPr lang="en-US" altLang="en-US" sz="2000"/>
          </a:p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input</a:t>
            </a:r>
            <a:r>
              <a:rPr lang="en-US" altLang="en-US" sz="2000"/>
              <a:t> (from the file):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ObjectInputStream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FileInputStream</a:t>
            </a:r>
            <a:endParaRPr lang="en-US" altLang="en-US" sz="2000"/>
          </a:p>
          <a:p>
            <a:r>
              <a:rPr lang="en-US" altLang="en-US" sz="2000"/>
              <a:t>Note that </a:t>
            </a:r>
            <a:r>
              <a:rPr lang="en-US" altLang="en-US" sz="2000" b="1">
                <a:latin typeface="Courier New" pitchFamily="49" charset="0"/>
              </a:rPr>
              <a:t>FileOutputStream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itchFamily="49" charset="0"/>
              </a:rPr>
              <a:t>FileInputStream</a:t>
            </a:r>
            <a:r>
              <a:rPr lang="en-US" altLang="en-US" sz="2000"/>
              <a:t> are used only for their constructors, which can take file names as arguments.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itchFamily="49" charset="0"/>
              </a:rPr>
              <a:t>ObjectInputStream</a:t>
            </a:r>
            <a:r>
              <a:rPr lang="en-US" altLang="en-US" sz="2000"/>
              <a:t> cannot take file names as arguments for their constructors.</a:t>
            </a:r>
          </a:p>
          <a:p>
            <a:r>
              <a:rPr lang="en-US" altLang="en-US" sz="200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import java.io.*;</a:t>
            </a:r>
          </a:p>
        </p:txBody>
      </p:sp>
    </p:spTree>
    <p:extLst>
      <p:ext uri="{BB962C8B-B14F-4D97-AF65-F5344CB8AC3E}">
        <p14:creationId xmlns:p14="http://schemas.microsoft.com/office/powerpoint/2010/main" val="20762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Reading and Writing Files (Byte Stream)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both classes support additional constructors, the following are the forms that we will be using:</a:t>
            </a:r>
          </a:p>
          <a:p>
            <a:pPr marL="0" indent="0">
              <a:buNone/>
            </a:pPr>
            <a:r>
              <a:rPr lang="en-US" sz="2200" dirty="0" err="1"/>
              <a:t>FileInputStream</a:t>
            </a:r>
            <a:r>
              <a:rPr lang="en-US" sz="2200" dirty="0"/>
              <a:t>(String </a:t>
            </a:r>
            <a:r>
              <a:rPr lang="en-US" sz="2200" i="1" dirty="0" err="1"/>
              <a:t>fileName</a:t>
            </a:r>
            <a:r>
              <a:rPr lang="en-US" sz="2200" dirty="0"/>
              <a:t>) throws </a:t>
            </a:r>
            <a:r>
              <a:rPr lang="en-US" sz="2200" dirty="0" err="1"/>
              <a:t>FileNotFoundException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FileOutputStream</a:t>
            </a:r>
            <a:r>
              <a:rPr lang="en-US" sz="2200" dirty="0"/>
              <a:t>(String </a:t>
            </a:r>
            <a:r>
              <a:rPr lang="en-US" sz="2200" i="1" dirty="0" err="1"/>
              <a:t>fileName</a:t>
            </a:r>
            <a:r>
              <a:rPr lang="en-US" sz="2200" dirty="0"/>
              <a:t>) throws </a:t>
            </a:r>
            <a:r>
              <a:rPr lang="en-US" sz="2200" dirty="0" err="1"/>
              <a:t>FileNotFoundException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9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(EXAMPLE in next slide) Every Text File </a:t>
            </a:r>
            <a:r>
              <a:rPr lang="en-US" altLang="en-US" dirty="0"/>
              <a:t>Has Two </a:t>
            </a:r>
            <a:r>
              <a:rPr lang="en-US" altLang="en-US" dirty="0" smtClean="0"/>
              <a:t>Essential Things</a:t>
            </a:r>
            <a:endParaRPr lang="en-US" alt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en-US" sz="3600" dirty="0"/>
              <a:t>the stream name used by Java</a:t>
            </a:r>
          </a:p>
          <a:p>
            <a:pPr marL="838200" lvl="1" indent="-381000"/>
            <a:r>
              <a:rPr lang="en-US" altLang="en-US" sz="3200" dirty="0" err="1">
                <a:latin typeface="Courier New" pitchFamily="49" charset="0"/>
              </a:rPr>
              <a:t>o</a:t>
            </a:r>
            <a:r>
              <a:rPr lang="en-US" altLang="en-US" sz="3200" dirty="0" err="1" smtClean="0">
                <a:latin typeface="Courier New" pitchFamily="49" charset="0"/>
              </a:rPr>
              <a:t>utputStream</a:t>
            </a:r>
            <a:r>
              <a:rPr lang="en-US" altLang="en-US" sz="3200" dirty="0" smtClean="0"/>
              <a:t>  (Used for writing in a file) in </a:t>
            </a:r>
            <a:r>
              <a:rPr lang="en-US" altLang="en-US" sz="3200" dirty="0"/>
              <a:t>the </a:t>
            </a:r>
            <a:r>
              <a:rPr lang="en-US" altLang="en-US" sz="3200" b="1" dirty="0"/>
              <a:t>example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file name </a:t>
            </a:r>
            <a:r>
              <a:rPr lang="en-US" altLang="en-US" sz="3600" dirty="0"/>
              <a:t>used by the operating system</a:t>
            </a:r>
          </a:p>
          <a:p>
            <a:pPr marL="838200" lvl="1" indent="-381000"/>
            <a:r>
              <a:rPr lang="en-US" altLang="en-US" sz="3200" dirty="0" smtClean="0">
                <a:latin typeface="Courier New" pitchFamily="49" charset="0"/>
              </a:rPr>
              <a:t>out.txt (Name of file in which we want to write) </a:t>
            </a:r>
            <a:r>
              <a:rPr lang="en-US" altLang="en-US" sz="3200" dirty="0" smtClean="0"/>
              <a:t>in </a:t>
            </a:r>
            <a:r>
              <a:rPr lang="en-US" altLang="en-US" sz="3200" dirty="0"/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265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</a:t>
            </a:r>
            <a:r>
              <a:rPr lang="en-US" altLang="en-US" b="1">
                <a:latin typeface="Courier New" pitchFamily="49" charset="0"/>
              </a:rPr>
              <a:t>IOException</a:t>
            </a:r>
            <a:endParaRPr lang="en-US" altLang="en-US" b="1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cannot be ignored</a:t>
            </a:r>
          </a:p>
          <a:p>
            <a:pPr lvl="1"/>
            <a:r>
              <a:rPr lang="en-US" altLang="en-US" sz="2000"/>
              <a:t>either handle it with a catch block</a:t>
            </a:r>
          </a:p>
          <a:p>
            <a:pPr lvl="1"/>
            <a:r>
              <a:rPr lang="en-US" altLang="en-US" sz="2000"/>
              <a:t>or defer it with a </a:t>
            </a:r>
            <a:r>
              <a:rPr lang="en-US" altLang="en-US" sz="2000">
                <a:latin typeface="Courier New" pitchFamily="49" charset="0"/>
              </a:rPr>
              <a:t>throws</a:t>
            </a:r>
            <a:r>
              <a:rPr lang="en-US" altLang="en-US" sz="2000"/>
              <a:t>-clause</a:t>
            </a:r>
          </a:p>
          <a:p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We will put code to open the file and write to it in a </a:t>
            </a:r>
            <a:r>
              <a:rPr lang="en-US" altLang="en-US" sz="2000">
                <a:latin typeface="Courier New" pitchFamily="49" charset="0"/>
              </a:rPr>
              <a:t>try</a:t>
            </a:r>
            <a:r>
              <a:rPr lang="en-US" altLang="en-US" sz="2000"/>
              <a:t>-block and write a </a:t>
            </a:r>
            <a:r>
              <a:rPr lang="en-US" altLang="en-US" sz="2000">
                <a:latin typeface="Courier New" pitchFamily="49" charset="0"/>
              </a:rPr>
              <a:t>catch</a:t>
            </a:r>
            <a:r>
              <a:rPr lang="en-US" altLang="en-US" sz="2000"/>
              <a:t>-block for this exception 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catch(IOException e)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System.out.println("Problem with output...";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609600" y="4114800"/>
            <a:ext cx="7467600" cy="1600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4572000" cy="597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8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Types: Binary Files, Text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“File”</a:t>
            </a:r>
            <a:r>
              <a:rPr lang="en-US" altLang="en-US" dirty="0" smtClean="0"/>
              <a:t> </a:t>
            </a:r>
            <a:r>
              <a:rPr lang="en-US" altLang="en-US" dirty="0"/>
              <a:t>Objects and Filenames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err="1">
                <a:latin typeface="Courier New" pitchFamily="49" charset="0"/>
              </a:rPr>
              <a:t>FileInputStream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 have constructors that take a 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itchFamily="49" charset="0"/>
              </a:rPr>
              <a:t>File”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argument as well as constructors that take a </a:t>
            </a:r>
            <a:r>
              <a:rPr lang="en-US" altLang="en-US" sz="2000" dirty="0">
                <a:latin typeface="Courier New" pitchFamily="49" charset="0"/>
              </a:rPr>
              <a:t>String</a:t>
            </a:r>
            <a:r>
              <a:rPr lang="en-US" altLang="en-US" sz="2000" dirty="0"/>
              <a:t> argument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smileyOutStream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(“smiley.txt”));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File </a:t>
            </a:r>
            <a:r>
              <a:rPr lang="en-US" altLang="en-US" sz="2000" dirty="0" err="1">
                <a:latin typeface="Courier New" pitchFamily="49" charset="0"/>
              </a:rPr>
              <a:t>smileyFile</a:t>
            </a:r>
            <a:r>
              <a:rPr lang="en-US" altLang="en-US" sz="2000" dirty="0">
                <a:latin typeface="Courier New" pitchFamily="49" charset="0"/>
              </a:rPr>
              <a:t> = new File(“smiley.txt”);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if (</a:t>
            </a:r>
            <a:r>
              <a:rPr lang="en-US" altLang="en-US" sz="2000" dirty="0" err="1">
                <a:latin typeface="Courier New" pitchFamily="49" charset="0"/>
              </a:rPr>
              <a:t>smileyFile.canWrite</a:t>
            </a:r>
            <a:r>
              <a:rPr lang="en-US" altLang="en-US" sz="2000" dirty="0">
                <a:latin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smileyOutStream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smileyFile</a:t>
            </a:r>
            <a:r>
              <a:rPr lang="en-US" altLang="en-US" sz="2000" dirty="0">
                <a:latin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100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API for Reading and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available classes 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BufferedReader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File, </a:t>
            </a:r>
          </a:p>
          <a:p>
            <a:pPr lvl="1"/>
            <a:r>
              <a:rPr lang="en-US" dirty="0" smtClean="0"/>
              <a:t>Scanner, 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BufferedWriter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FileOutputStream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 to </a:t>
            </a:r>
            <a:r>
              <a:rPr lang="en-US" dirty="0" smtClean="0"/>
              <a:t>use?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Java version </a:t>
            </a:r>
            <a:endParaRPr lang="en-US" dirty="0" smtClean="0"/>
          </a:p>
          <a:p>
            <a:pPr lvl="1"/>
            <a:r>
              <a:rPr lang="en-US" dirty="0" smtClean="0"/>
              <a:t>Your Need to read/write </a:t>
            </a:r>
            <a:r>
              <a:rPr lang="en-US" b="1" dirty="0"/>
              <a:t>bytes</a:t>
            </a:r>
            <a:r>
              <a:rPr lang="en-US" dirty="0"/>
              <a:t> or </a:t>
            </a:r>
            <a:r>
              <a:rPr lang="en-US" b="1" dirty="0" smtClean="0"/>
              <a:t>characters(text)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file/lines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to a file, and READ from file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3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FileWriter</a:t>
            </a:r>
            <a:r>
              <a:rPr lang="en-US" dirty="0" smtClean="0"/>
              <a:t> Class, write(), close()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class is </a:t>
            </a:r>
            <a:r>
              <a:rPr lang="en-US" b="1" dirty="0"/>
              <a:t>used to write character-oriented data to a file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character-oriented class which is used for file handling in java. </a:t>
            </a:r>
            <a:endParaRPr lang="en-US" dirty="0" smtClean="0"/>
          </a:p>
          <a:p>
            <a:pPr lvl="1"/>
            <a:r>
              <a:rPr lang="en-US" dirty="0" smtClean="0"/>
              <a:t>Unlike </a:t>
            </a:r>
            <a:r>
              <a:rPr lang="en-US" dirty="0" err="1"/>
              <a:t>FileOutputStream</a:t>
            </a:r>
            <a:r>
              <a:rPr lang="en-US" dirty="0"/>
              <a:t> class, you don't need to convert string into byte array because it provides method to write string </a:t>
            </a:r>
            <a:r>
              <a:rPr lang="en-US" dirty="0" smtClean="0"/>
              <a:t>directly</a:t>
            </a:r>
            <a:endParaRPr lang="en-US" b="1" dirty="0" smtClean="0"/>
          </a:p>
          <a:p>
            <a:r>
              <a:rPr lang="en-US" b="1" dirty="0" err="1" smtClean="0"/>
              <a:t>FileWriter</a:t>
            </a:r>
            <a:r>
              <a:rPr lang="en-US" b="1" dirty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, and its</a:t>
            </a:r>
            <a:r>
              <a:rPr lang="en-US" dirty="0"/>
              <a:t> </a:t>
            </a:r>
            <a:r>
              <a:rPr lang="en-US" dirty="0" smtClean="0"/>
              <a:t>write()</a:t>
            </a:r>
            <a:r>
              <a:rPr lang="en-US" dirty="0"/>
              <a:t> method </a:t>
            </a:r>
            <a:r>
              <a:rPr lang="en-US" dirty="0" smtClean="0"/>
              <a:t>can be used to write some </a:t>
            </a:r>
            <a:r>
              <a:rPr lang="en-US" dirty="0"/>
              <a:t>text to </a:t>
            </a:r>
            <a:r>
              <a:rPr lang="en-US" dirty="0" smtClean="0"/>
              <a:t>a created </a:t>
            </a:r>
            <a:r>
              <a:rPr lang="en-US" dirty="0"/>
              <a:t>file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a file must be closed, after use in program, with</a:t>
            </a:r>
            <a:r>
              <a:rPr lang="en-US" dirty="0"/>
              <a:t> </a:t>
            </a:r>
            <a:r>
              <a:rPr lang="en-US" dirty="0" smtClean="0"/>
              <a:t>close()</a:t>
            </a:r>
            <a:r>
              <a:rPr lang="en-US" dirty="0"/>
              <a:t> 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4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-  write text to a file: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java.io.FileWriter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WriteToFile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myWriter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 smtClean="0"/>
              <a:t>(“Ass3.txt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myWriter.write</a:t>
            </a:r>
            <a:r>
              <a:rPr lang="en-US" dirty="0" smtClean="0"/>
              <a:t>(“Writing to a file </a:t>
            </a:r>
            <a:r>
              <a:rPr lang="en-US" dirty="0"/>
              <a:t>in </a:t>
            </a:r>
            <a:r>
              <a:rPr lang="en-US" dirty="0" smtClean="0"/>
              <a:t>Java!!”);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myWriter.close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("Successfully wrote to the file.");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0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9638"/>
            <a:ext cx="84010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5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4" y="914401"/>
            <a:ext cx="7900236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9565"/>
            <a:ext cx="8839200" cy="401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2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Testing for End of File in a Text File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sz="2000" dirty="0"/>
              <a:t>When </a:t>
            </a:r>
            <a:r>
              <a:rPr lang="en-US" altLang="en-US" sz="2000" dirty="0" err="1">
                <a:latin typeface="Courier New" pitchFamily="49" charset="0"/>
              </a:rPr>
              <a:t>readLine</a:t>
            </a:r>
            <a:r>
              <a:rPr lang="en-US" altLang="en-US" sz="2000" dirty="0"/>
              <a:t> tries to read beyond the end of a text file it returns the special value </a:t>
            </a:r>
            <a:r>
              <a:rPr lang="en-US" altLang="en-US" sz="2000" i="1" dirty="0">
                <a:latin typeface="Courier New" pitchFamily="49" charset="0"/>
              </a:rPr>
              <a:t>null</a:t>
            </a:r>
          </a:p>
          <a:p>
            <a:pPr lvl="1"/>
            <a:r>
              <a:rPr lang="en-US" altLang="en-US" sz="2000" dirty="0"/>
              <a:t>so you can test for </a:t>
            </a:r>
            <a:r>
              <a:rPr lang="en-US" altLang="en-US" sz="2000" dirty="0">
                <a:latin typeface="Courier New" pitchFamily="49" charset="0"/>
              </a:rPr>
              <a:t>null</a:t>
            </a:r>
            <a:r>
              <a:rPr lang="en-US" altLang="en-US" sz="2000" dirty="0"/>
              <a:t> to stop processing a text file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>
                <a:latin typeface="Courier New" pitchFamily="49" charset="0"/>
              </a:rPr>
              <a:t>read</a:t>
            </a:r>
            <a:r>
              <a:rPr lang="en-US" altLang="en-US" sz="2000" dirty="0"/>
              <a:t> returns -1 when it tries to read beyond the end of a text file</a:t>
            </a:r>
          </a:p>
          <a:p>
            <a:pPr lvl="1">
              <a:buNone/>
            </a:pPr>
            <a:endParaRPr lang="en-US" altLang="en-US" sz="2000" dirty="0"/>
          </a:p>
          <a:p>
            <a:r>
              <a:rPr lang="en-US" altLang="en-US" sz="2000" dirty="0"/>
              <a:t>Neither of these two methods (</a:t>
            </a:r>
            <a:r>
              <a:rPr lang="en-US" altLang="en-US" sz="2000" dirty="0">
                <a:latin typeface="Courier New" pitchFamily="49" charset="0"/>
              </a:rPr>
              <a:t>read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Courier New" pitchFamily="49" charset="0"/>
              </a:rPr>
              <a:t>readLine</a:t>
            </a:r>
            <a:r>
              <a:rPr lang="en-US" altLang="en-US" sz="2000" dirty="0"/>
              <a:t>) will throw an </a:t>
            </a:r>
            <a:r>
              <a:rPr lang="en-US" altLang="en-US" sz="2000" dirty="0" err="1">
                <a:latin typeface="Courier New" pitchFamily="49" charset="0"/>
              </a:rPr>
              <a:t>EOFException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6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Binary Versus Text Files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/>
              <a:t>All</a:t>
            </a:r>
            <a:r>
              <a:rPr lang="en-US" altLang="en-US" sz="2000" dirty="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digit can have one of two values, hence </a:t>
            </a:r>
            <a:r>
              <a:rPr lang="en-US" altLang="en-US" sz="2000" i="1" dirty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bit</a:t>
            </a:r>
            <a:r>
              <a:rPr lang="en-US" altLang="en-US" sz="2000" dirty="0"/>
              <a:t> is one binary digit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byte</a:t>
            </a:r>
            <a:r>
              <a:rPr lang="en-US" altLang="en-US" sz="2000" dirty="0"/>
              <a:t> is a group of eight bits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FF3300"/>
                </a:solidFill>
              </a:rPr>
              <a:t>Text files</a:t>
            </a:r>
            <a:r>
              <a:rPr lang="en-US" altLang="en-US" sz="2000" dirty="0"/>
              <a:t>: the 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is any file created with a "text editor"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FF3300"/>
                </a:solidFill>
              </a:rPr>
              <a:t>Binary files</a:t>
            </a:r>
            <a:r>
              <a:rPr lang="en-US" altLang="en-US" sz="2000" dirty="0"/>
              <a:t>: the 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these files are 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they are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"printable" files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actually, you </a:t>
            </a:r>
            <a:r>
              <a:rPr lang="en-US" altLang="en-US" sz="2000" i="1" dirty="0"/>
              <a:t>can</a:t>
            </a:r>
            <a:r>
              <a:rPr lang="en-US" altLang="en-US" sz="2000" dirty="0"/>
              <a:t> print them, but they will be unintelligible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"printable" means "easily readable by humans when printed"</a:t>
            </a:r>
          </a:p>
        </p:txBody>
      </p:sp>
    </p:spTree>
    <p:extLst>
      <p:ext uri="{BB962C8B-B14F-4D97-AF65-F5344CB8AC3E}">
        <p14:creationId xmlns:p14="http://schemas.microsoft.com/office/powerpoint/2010/main" val="20793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3638550" y="2590800"/>
          <a:ext cx="518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4" imgW="5193792" imgH="2819400" progId="Word.Document.8">
                  <p:embed/>
                </p:oleObj>
              </mc:Choice>
              <mc:Fallback>
                <p:oleObj name="Document" r:id="rId4" imgW="5193792" imgH="2819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590800"/>
                        <a:ext cx="51816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E18C16C-725A-49BC-9775-3E62D9CE8598}" type="slidenum">
              <a:rPr lang="en-US" altLang="en-US" sz="1400">
                <a:latin typeface="Arial" pitchFamily="34" charset="0"/>
              </a:rPr>
              <a:pPr algn="r"/>
              <a:t>50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4953000" y="1890713"/>
            <a:ext cx="304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Excerpt from </a:t>
            </a:r>
            <a:r>
              <a:rPr lang="en-US" altLang="en-US" sz="1800">
                <a:latin typeface="Courier New" pitchFamily="49" charset="0"/>
              </a:rPr>
              <a:t>TextEOFDemo</a:t>
            </a:r>
            <a:endParaRPr lang="en-US" altLang="en-US" sz="2000">
              <a:latin typeface="Arial" pitchFamily="34" charset="0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3328988" y="2514600"/>
            <a:ext cx="55626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Example: Using Null to</a:t>
            </a:r>
            <a:br>
              <a:rPr lang="en-US" altLang="en-US" sz="4000"/>
            </a:br>
            <a:r>
              <a:rPr lang="en-US" altLang="en-US" sz="4000"/>
              <a:t>Test for End-of-File in a Text File</a:t>
            </a:r>
          </a:p>
        </p:txBody>
      </p:sp>
      <p:sp>
        <p:nvSpPr>
          <p:cNvPr id="354313" name="AutoShape 9"/>
          <p:cNvSpPr>
            <a:spLocks/>
          </p:cNvSpPr>
          <p:nvPr/>
        </p:nvSpPr>
        <p:spPr bwMode="auto">
          <a:xfrm>
            <a:off x="228600" y="1882775"/>
            <a:ext cx="1981200" cy="1200150"/>
          </a:xfrm>
          <a:prstGeom prst="borderCallout1">
            <a:avLst>
              <a:gd name="adj1" fmla="val 9523"/>
              <a:gd name="adj2" fmla="val 103847"/>
              <a:gd name="adj3" fmla="val 119708"/>
              <a:gd name="adj4" fmla="val 16194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dirty="0">
                <a:latin typeface="Arial" pitchFamily="34" charset="0"/>
              </a:rPr>
              <a:t>When using </a:t>
            </a:r>
            <a:r>
              <a:rPr lang="en-US" altLang="en-US" b="1" dirty="0" err="1">
                <a:latin typeface="Courier New" pitchFamily="49" charset="0"/>
              </a:rPr>
              <a:t>readLine</a:t>
            </a:r>
            <a:endParaRPr lang="en-US" altLang="en-US" b="1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test for </a:t>
            </a:r>
            <a:r>
              <a:rPr lang="en-US" altLang="en-US" dirty="0">
                <a:latin typeface="Courier New" pitchFamily="49" charset="0"/>
              </a:rPr>
              <a:t>null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354314" name="AutoShape 10"/>
          <p:cNvSpPr>
            <a:spLocks/>
          </p:cNvSpPr>
          <p:nvPr/>
        </p:nvSpPr>
        <p:spPr bwMode="auto">
          <a:xfrm>
            <a:off x="3429000" y="2971800"/>
            <a:ext cx="152400" cy="685800"/>
          </a:xfrm>
          <a:prstGeom prst="leftBracket">
            <a:avLst>
              <a:gd name="adj" fmla="val 37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5" name="Line 11"/>
          <p:cNvSpPr>
            <a:spLocks noChangeShapeType="1"/>
          </p:cNvSpPr>
          <p:nvPr/>
        </p:nvSpPr>
        <p:spPr bwMode="auto">
          <a:xfrm>
            <a:off x="2286000" y="2057400"/>
            <a:ext cx="1524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228600" y="5837238"/>
            <a:ext cx="3992563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itchFamily="34" charset="0"/>
              </a:rPr>
              <a:t>When using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>
                <a:latin typeface="Arial" pitchFamily="34" charset="0"/>
              </a:rPr>
              <a:t> test for -1</a:t>
            </a:r>
          </a:p>
        </p:txBody>
      </p:sp>
    </p:spTree>
    <p:extLst>
      <p:ext uri="{BB962C8B-B14F-4D97-AF65-F5344CB8AC3E}">
        <p14:creationId xmlns:p14="http://schemas.microsoft.com/office/powerpoint/2010/main" val="29906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  <p:bldP spid="3543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Text File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51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>
                <a:latin typeface="Courier New" pitchFamily="49" charset="0"/>
              </a:rPr>
              <a:t>TextFileOutputDemo</a:t>
            </a:r>
            <a:r>
              <a:rPr lang="en-US" altLang="en-US" dirty="0">
                <a:latin typeface="Courier New" pitchFamily="49" charset="0"/>
              </a:rPr>
              <a:t/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sz="3600" dirty="0"/>
              <a:t>Part 1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itchFamily="49" charset="0"/>
              </a:rPr>
              <a:t>args</a:t>
            </a:r>
            <a:r>
              <a:rPr lang="en-US" alt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</a:t>
            </a:r>
            <a:r>
              <a:rPr lang="en-US" altLang="en-US" sz="1800" dirty="0" err="1">
                <a:latin typeface="Courier New" pitchFamily="49" charset="0"/>
              </a:rPr>
              <a:t>PrintWriter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outputStream</a:t>
            </a:r>
            <a:r>
              <a:rPr lang="en-US" altLang="en-US" sz="1800" dirty="0">
                <a:latin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outputStream</a:t>
            </a:r>
            <a:r>
              <a:rPr lang="en-US" altLang="en-US" sz="1800" dirty="0">
                <a:latin typeface="Courier New" pitchFamily="49" charset="0"/>
              </a:rPr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new </a:t>
            </a:r>
            <a:r>
              <a:rPr lang="en-US" altLang="en-US" sz="1800" dirty="0" err="1">
                <a:latin typeface="Courier New" pitchFamily="49" charset="0"/>
              </a:rPr>
              <a:t>PrintWriter</a:t>
            </a:r>
            <a:r>
              <a:rPr lang="en-US" altLang="en-US" sz="1800" dirty="0">
                <a:latin typeface="Courier New" pitchFamily="49" charset="0"/>
              </a:rPr>
              <a:t>(new </a:t>
            </a:r>
            <a:r>
              <a:rPr lang="en-US" altLang="en-US" sz="1800" dirty="0" err="1">
                <a:latin typeface="Courier New" pitchFamily="49" charset="0"/>
              </a:rPr>
              <a:t>FileOutputStream</a:t>
            </a:r>
            <a:r>
              <a:rPr lang="en-US" altLang="en-US" sz="1800" dirty="0">
                <a:latin typeface="Courier New" pitchFamily="49" charset="0"/>
              </a:rPr>
              <a:t>("out.txt"));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catch(</a:t>
            </a:r>
            <a:r>
              <a:rPr lang="en-US" altLang="en-US" sz="1800" dirty="0" err="1">
                <a:latin typeface="Courier New" pitchFamily="49" charset="0"/>
              </a:rPr>
              <a:t>FileNotFoundException</a:t>
            </a:r>
            <a:r>
              <a:rPr lang="en-US" altLang="en-US" sz="1800" dirty="0">
                <a:latin typeface="Courier New" pitchFamily="49" charset="0"/>
              </a:rPr>
              <a:t>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("Error opening the file out.txt. “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+ </a:t>
            </a:r>
            <a:r>
              <a:rPr lang="en-US" altLang="en-US" sz="1800" dirty="0" err="1">
                <a:latin typeface="Courier New" pitchFamily="49" charset="0"/>
              </a:rPr>
              <a:t>e.getMessage</a:t>
            </a:r>
            <a:r>
              <a:rPr lang="en-US" altLang="en-US" sz="1800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System.exit</a:t>
            </a:r>
            <a:r>
              <a:rPr lang="en-US" altLang="en-US" sz="1800" dirty="0">
                <a:latin typeface="Courier New" pitchFamily="49" charset="0"/>
              </a:rPr>
              <a:t>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5867400" y="1295400"/>
            <a:ext cx="3124200" cy="1905000"/>
          </a:xfrm>
          <a:prstGeom prst="wedgeRectCallout">
            <a:avLst>
              <a:gd name="adj1" fmla="val -67685"/>
              <a:gd name="adj2" fmla="val 147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 u="sng" dirty="0">
                <a:latin typeface="Arial" pitchFamily="34" charset="0"/>
              </a:rPr>
              <a:t>A </a:t>
            </a:r>
            <a:r>
              <a:rPr lang="en-US" altLang="en-US" sz="2000" b="1" u="sng" dirty="0">
                <a:latin typeface="Courier New" pitchFamily="49" charset="0"/>
              </a:rPr>
              <a:t>try</a:t>
            </a:r>
            <a:r>
              <a:rPr lang="en-US" altLang="en-US" sz="2000" b="1" u="sng" dirty="0">
                <a:latin typeface="Arial" pitchFamily="34" charset="0"/>
              </a:rPr>
              <a:t>-block is a block:</a:t>
            </a:r>
          </a:p>
          <a:p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Arial" pitchFamily="34" charset="0"/>
              </a:rPr>
              <a:t> would not be accessible to the rest of the method if it were declared inside the </a:t>
            </a:r>
            <a:r>
              <a:rPr lang="en-US" altLang="en-US" sz="2000" dirty="0">
                <a:latin typeface="Courier New" pitchFamily="49" charset="0"/>
              </a:rPr>
              <a:t>try</a:t>
            </a:r>
            <a:r>
              <a:rPr lang="en-US" altLang="en-US" sz="2000" dirty="0">
                <a:latin typeface="Arial" pitchFamily="34" charset="0"/>
              </a:rPr>
              <a:t>-block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5230813" y="3657600"/>
            <a:ext cx="3913187" cy="857250"/>
          </a:xfrm>
          <a:prstGeom prst="wedgeRectCallout">
            <a:avLst>
              <a:gd name="adj1" fmla="val -56412"/>
              <a:gd name="adj2" fmla="val 5129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Creating a file can cause the </a:t>
            </a:r>
            <a:r>
              <a:rPr lang="en-US" altLang="en-US" sz="2000" dirty="0" err="1">
                <a:latin typeface="Courier New" pitchFamily="49" charset="0"/>
              </a:rPr>
              <a:t>FileNotFound</a:t>
            </a:r>
            <a:r>
              <a:rPr lang="en-US" altLang="en-US" sz="2000" dirty="0">
                <a:latin typeface="Courier New" pitchFamily="49" charset="0"/>
              </a:rPr>
              <a:t>-Exception</a:t>
            </a:r>
            <a:r>
              <a:rPr lang="en-US" altLang="en-US" sz="2000" dirty="0">
                <a:latin typeface="Arial" pitchFamily="34" charset="0"/>
              </a:rPr>
              <a:t> if the new file cannot be made.</a:t>
            </a: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3200400" y="2743200"/>
            <a:ext cx="1981200" cy="457200"/>
          </a:xfrm>
          <a:prstGeom prst="wedgeRectCallout">
            <a:avLst>
              <a:gd name="adj1" fmla="val -3528"/>
              <a:gd name="adj2" fmla="val 1100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itchFamily="34" charset="0"/>
              </a:rPr>
              <a:t>Opening the file</a:t>
            </a:r>
          </a:p>
        </p:txBody>
      </p:sp>
    </p:spTree>
    <p:extLst>
      <p:ext uri="{BB962C8B-B14F-4D97-AF65-F5344CB8AC3E}">
        <p14:creationId xmlns:p14="http://schemas.microsoft.com/office/powerpoint/2010/main" val="19450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latin typeface="Courier New" pitchFamily="49" charset="0"/>
              </a:rPr>
              <a:t>TextFileOutputDemo</a:t>
            </a:r>
            <a:r>
              <a:rPr lang="en-US" altLang="en-US">
                <a:latin typeface="Courier New" pitchFamily="49" charset="0"/>
              </a:rPr>
              <a:t/>
            </a:r>
            <a:br>
              <a:rPr lang="en-US" altLang="en-US">
                <a:latin typeface="Courier New" pitchFamily="49" charset="0"/>
              </a:rPr>
            </a:br>
            <a:r>
              <a:rPr lang="en-US" altLang="en-US" sz="3600"/>
              <a:t>Part 2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System.out.println("Enter three lines of text:");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String line = null;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int count;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for (count = 1; count &lt;= 3; count++)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line = keyboard.nextLine();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</a:t>
            </a:r>
            <a:r>
              <a:rPr lang="en-US" altLang="en-US" sz="2000" b="1">
                <a:latin typeface="Courier New" pitchFamily="49" charset="0"/>
              </a:rPr>
              <a:t>outputStream.println</a:t>
            </a:r>
            <a:r>
              <a:rPr lang="en-US" altLang="en-US" sz="2000">
                <a:latin typeface="Courier New" pitchFamily="49" charset="0"/>
              </a:rPr>
              <a:t>(count + " " + line);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outputStream.close();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</a:t>
            </a:r>
            <a:r>
              <a:rPr lang="en-US" altLang="en-US" sz="2000" b="1">
                <a:latin typeface="Courier New" pitchFamily="49" charset="0"/>
              </a:rPr>
              <a:t>System.out.println</a:t>
            </a:r>
            <a:r>
              <a:rPr lang="en-US" altLang="en-US" sz="2000">
                <a:latin typeface="Courier New" pitchFamily="49" charset="0"/>
              </a:rPr>
              <a:t>("... written to out.txt.");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590800" y="5715000"/>
            <a:ext cx="56388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The </a:t>
            </a:r>
            <a:r>
              <a:rPr lang="en-US" altLang="en-US" sz="2000" dirty="0" err="1">
                <a:latin typeface="Courier New" pitchFamily="49" charset="0"/>
              </a:rPr>
              <a:t>println</a:t>
            </a:r>
            <a:r>
              <a:rPr lang="en-US" altLang="en-US" sz="2000" dirty="0">
                <a:latin typeface="Arial" pitchFamily="34" charset="0"/>
              </a:rPr>
              <a:t> method is used with two different streams: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Arial" pitchFamily="34" charset="0"/>
              </a:rPr>
              <a:t> and </a:t>
            </a:r>
            <a:r>
              <a:rPr lang="en-US" altLang="en-US" sz="2000" dirty="0" err="1">
                <a:latin typeface="Courier New" pitchFamily="49" charset="0"/>
              </a:rPr>
              <a:t>System.out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5105400" y="4437112"/>
            <a:ext cx="1981200" cy="457200"/>
          </a:xfrm>
          <a:prstGeom prst="wedgeRectCallout">
            <a:avLst>
              <a:gd name="adj1" fmla="val -84616"/>
              <a:gd name="adj2" fmla="val 392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Closing the file</a:t>
            </a: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>
            <a:off x="6970712" y="3212976"/>
            <a:ext cx="2209800" cy="457200"/>
          </a:xfrm>
          <a:prstGeom prst="wedgeRectCallout">
            <a:avLst>
              <a:gd name="adj1" fmla="val -128449"/>
              <a:gd name="adj2" fmla="val 975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Writing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34327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  <p:bldP spid="327685" grpId="0" animBg="1"/>
      <p:bldP spid="3276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(III) Exception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I/O Exceptions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exceptions play an important role in I/O handling. (I) </a:t>
            </a:r>
            <a:r>
              <a:rPr lang="en-US" b="1" dirty="0" err="1"/>
              <a:t>IOException</a:t>
            </a:r>
            <a:r>
              <a:rPr lang="en-US" dirty="0"/>
              <a:t> (II) </a:t>
            </a:r>
            <a:r>
              <a:rPr lang="en-US" b="1" dirty="0" err="1"/>
              <a:t>SecurityException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(I) </a:t>
            </a:r>
            <a:r>
              <a:rPr lang="en-US" b="1" dirty="0" err="1" smtClean="0"/>
              <a:t>IOException</a:t>
            </a:r>
            <a:r>
              <a:rPr lang="en-US" dirty="0"/>
              <a:t> </a:t>
            </a:r>
            <a:r>
              <a:rPr lang="en-US" dirty="0" smtClean="0"/>
              <a:t>: It relates </a:t>
            </a:r>
            <a:r>
              <a:rPr lang="en-US" dirty="0"/>
              <a:t>to </a:t>
            </a:r>
            <a:r>
              <a:rPr lang="en-US" dirty="0" smtClean="0"/>
              <a:t>many </a:t>
            </a:r>
            <a:r>
              <a:rPr lang="en-US" dirty="0"/>
              <a:t>of the I/O </a:t>
            </a:r>
            <a:r>
              <a:rPr lang="en-US" dirty="0" smtClean="0"/>
              <a:t>classes. If </a:t>
            </a:r>
            <a:r>
              <a:rPr lang="en-US" dirty="0"/>
              <a:t>an I/O error occurs, </a:t>
            </a:r>
            <a:r>
              <a:rPr lang="en-US" dirty="0" smtClean="0"/>
              <a:t>an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  <a:r>
              <a:rPr lang="en-US" dirty="0"/>
              <a:t>is thrown.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many cases, if a file cannot be opened, a </a:t>
            </a:r>
            <a:r>
              <a:rPr lang="en-US" b="1" dirty="0" err="1" smtClean="0"/>
              <a:t>FileNotFoundException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thrown.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FileNotFoundException</a:t>
            </a:r>
            <a:r>
              <a:rPr lang="en-US" b="1" dirty="0" smtClean="0"/>
              <a:t> </a:t>
            </a:r>
            <a:r>
              <a:rPr lang="en-US" dirty="0"/>
              <a:t>is a subclass of </a:t>
            </a:r>
            <a:r>
              <a:rPr lang="en-US" b="1" dirty="0" err="1"/>
              <a:t>IOException</a:t>
            </a:r>
            <a:r>
              <a:rPr lang="en-US" dirty="0"/>
              <a:t>, so both can be caught </a:t>
            </a:r>
            <a:r>
              <a:rPr lang="en-US" dirty="0" smtClean="0"/>
              <a:t>with a </a:t>
            </a:r>
            <a:r>
              <a:rPr lang="en-US" dirty="0"/>
              <a:t>single </a:t>
            </a:r>
            <a:r>
              <a:rPr lang="en-US" b="1" dirty="0"/>
              <a:t>catch </a:t>
            </a:r>
            <a:r>
              <a:rPr lang="en-US" dirty="0"/>
              <a:t>that catches </a:t>
            </a:r>
            <a:r>
              <a:rPr lang="en-US" b="1" dirty="0" err="1"/>
              <a:t>IOException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In applications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might find it </a:t>
            </a:r>
            <a:r>
              <a:rPr lang="en-US" dirty="0" smtClean="0"/>
              <a:t>useful to </a:t>
            </a:r>
            <a:r>
              <a:rPr lang="en-US" b="1" dirty="0"/>
              <a:t>catch </a:t>
            </a:r>
            <a:r>
              <a:rPr lang="en-US" dirty="0"/>
              <a:t>each exception separately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(II) </a:t>
            </a:r>
            <a:r>
              <a:rPr lang="en-US" b="1" dirty="0" err="1" smtClean="0"/>
              <a:t>SecurityException</a:t>
            </a:r>
            <a:r>
              <a:rPr lang="en-US" dirty="0" smtClean="0"/>
              <a:t>:  Another </a:t>
            </a:r>
            <a:r>
              <a:rPr lang="en-US" dirty="0"/>
              <a:t>exception class that is sometimes important when performing I/O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situations in which a security </a:t>
            </a:r>
            <a:r>
              <a:rPr lang="en-US" dirty="0" smtClean="0"/>
              <a:t>manager is </a:t>
            </a:r>
            <a:r>
              <a:rPr lang="en-US" dirty="0"/>
              <a:t>present, several of the file classes will throw a </a:t>
            </a:r>
            <a:r>
              <a:rPr lang="en-US" b="1" dirty="0" err="1"/>
              <a:t>SecurityException</a:t>
            </a:r>
            <a:r>
              <a:rPr lang="en-US" b="1" dirty="0"/>
              <a:t> </a:t>
            </a:r>
            <a:r>
              <a:rPr lang="en-US" dirty="0"/>
              <a:t>if a security </a:t>
            </a:r>
            <a:r>
              <a:rPr lang="en-US" dirty="0" smtClean="0"/>
              <a:t>violation occurs </a:t>
            </a:r>
            <a:r>
              <a:rPr lang="en-US" dirty="0"/>
              <a:t>when attempting to open a file.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default, applications run via </a:t>
            </a:r>
            <a:r>
              <a:rPr lang="en-US" b="1" dirty="0"/>
              <a:t>java </a:t>
            </a:r>
            <a:r>
              <a:rPr lang="en-US" dirty="0"/>
              <a:t>do not use </a:t>
            </a:r>
            <a:r>
              <a:rPr lang="en-US" dirty="0" smtClean="0"/>
              <a:t>a security </a:t>
            </a:r>
            <a:r>
              <a:rPr lang="en-US" dirty="0"/>
              <a:t>manager.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applets will use the security manager provided </a:t>
            </a:r>
            <a:r>
              <a:rPr lang="en-US" dirty="0" smtClean="0"/>
              <a:t>by the </a:t>
            </a:r>
            <a:r>
              <a:rPr lang="en-US" dirty="0"/>
              <a:t>browser, and file I/O performed by an applet could generate a </a:t>
            </a:r>
            <a:r>
              <a:rPr lang="en-US" b="1" dirty="0" err="1"/>
              <a:t>SecurityException</a:t>
            </a:r>
            <a:r>
              <a:rPr lang="en-US" dirty="0"/>
              <a:t>. </a:t>
            </a:r>
            <a:r>
              <a:rPr lang="en-US" dirty="0" smtClean="0"/>
              <a:t>In such </a:t>
            </a:r>
            <a:r>
              <a:rPr lang="en-US" dirty="0"/>
              <a:t>a case, </a:t>
            </a:r>
            <a:r>
              <a:rPr lang="en-US" dirty="0" smtClean="0"/>
              <a:t>we </a:t>
            </a:r>
            <a:r>
              <a:rPr lang="en-US" dirty="0"/>
              <a:t>need to handle this exception.</a:t>
            </a:r>
          </a:p>
        </p:txBody>
      </p:sp>
    </p:spTree>
    <p:extLst>
      <p:ext uri="{BB962C8B-B14F-4D97-AF65-F5344CB8AC3E}">
        <p14:creationId xmlns:p14="http://schemas.microsoft.com/office/powerpoint/2010/main" val="3891477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 with File I/O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It handles abrupt termination of your program so it is necessary.</a:t>
            </a:r>
          </a:p>
          <a:p>
            <a:pPr>
              <a:buFontTx/>
              <a:buNone/>
            </a:pPr>
            <a:r>
              <a:rPr lang="en-US" altLang="en-US" sz="2000" u="sng" dirty="0" smtClean="0"/>
              <a:t>Catching </a:t>
            </a:r>
            <a:r>
              <a:rPr lang="en-US" altLang="en-US" sz="2000" u="sng" dirty="0" err="1"/>
              <a:t>IOExceptions</a:t>
            </a:r>
            <a:endParaRPr lang="en-US" altLang="en-US" sz="2000" u="sng" dirty="0"/>
          </a:p>
          <a:p>
            <a:r>
              <a:rPr lang="en-US" altLang="en-US" sz="2000" dirty="0" err="1">
                <a:latin typeface="Courier New" pitchFamily="49" charset="0"/>
              </a:rPr>
              <a:t>IOException</a:t>
            </a:r>
            <a:r>
              <a:rPr lang="en-US" altLang="en-US" sz="2000" dirty="0"/>
              <a:t> is a predefined class</a:t>
            </a:r>
          </a:p>
          <a:p>
            <a:r>
              <a:rPr lang="en-US" altLang="en-US" sz="2000" dirty="0"/>
              <a:t>File I/O might throw an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endParaRPr lang="en-US" altLang="en-US" sz="2000" dirty="0"/>
          </a:p>
          <a:p>
            <a:r>
              <a:rPr lang="en-US" altLang="en-US" sz="2000" dirty="0"/>
              <a:t>catch the exception in a catch block that at least prints an error message and ends the program</a:t>
            </a:r>
          </a:p>
          <a:p>
            <a:r>
              <a:rPr lang="en-US" altLang="en-US" sz="2000" dirty="0" err="1">
                <a:latin typeface="Courier New" pitchFamily="49" charset="0"/>
              </a:rPr>
              <a:t>FileNotFoundException</a:t>
            </a:r>
            <a:r>
              <a:rPr lang="en-US" altLang="en-US" sz="2000" dirty="0"/>
              <a:t> is derived from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endParaRPr lang="en-US" altLang="en-US" sz="2000" dirty="0">
              <a:latin typeface="Courier New" pitchFamily="49" charset="0"/>
            </a:endParaRPr>
          </a:p>
          <a:p>
            <a:pPr lvl="1"/>
            <a:r>
              <a:rPr lang="en-US" altLang="en-US" sz="2000" dirty="0" smtClean="0"/>
              <a:t>therefore </a:t>
            </a:r>
            <a:r>
              <a:rPr lang="en-US" altLang="en-US" sz="2000" dirty="0"/>
              <a:t>any catch block that catches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also catches </a:t>
            </a:r>
            <a:r>
              <a:rPr lang="en-US" altLang="en-US" sz="2000" dirty="0" err="1">
                <a:latin typeface="Courier New" pitchFamily="49" charset="0"/>
              </a:rPr>
              <a:t>FileNotFoundException</a:t>
            </a:r>
            <a:r>
              <a:rPr lang="en-US" altLang="en-US" sz="2000" dirty="0" err="1"/>
              <a:t>s</a:t>
            </a:r>
            <a:endParaRPr lang="en-US" altLang="en-US" sz="2000" dirty="0"/>
          </a:p>
          <a:p>
            <a:pPr lvl="1"/>
            <a:r>
              <a:rPr lang="en-US" altLang="en-US" sz="2000" dirty="0"/>
              <a:t>put the more specific one first (the derived one) so it catches specifically file-not-found exceptions</a:t>
            </a:r>
          </a:p>
          <a:p>
            <a:pPr lvl="1"/>
            <a:r>
              <a:rPr lang="en-US" altLang="en-US" sz="2000" dirty="0"/>
              <a:t>then you will know that an I/O error is something other than file-not-found</a:t>
            </a:r>
          </a:p>
        </p:txBody>
      </p:sp>
    </p:spTree>
    <p:extLst>
      <p:ext uri="{BB962C8B-B14F-4D97-AF65-F5344CB8AC3E}">
        <p14:creationId xmlns:p14="http://schemas.microsoft.com/office/powerpoint/2010/main" val="3726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895600" cy="1981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Example:</a:t>
            </a:r>
            <a:br>
              <a:rPr lang="en-US" altLang="en-US" sz="3200"/>
            </a:br>
            <a:r>
              <a:rPr lang="en-US" altLang="en-US" sz="3200"/>
              <a:t>Reading a File Name from the Keyboard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130550" y="500063"/>
          <a:ext cx="5638800" cy="603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4" imgW="5673064" imgH="5839563" progId="Word.Document.8">
                  <p:embed/>
                </p:oleObj>
              </mc:Choice>
              <mc:Fallback>
                <p:oleObj name="Document" r:id="rId4" imgW="5673064" imgH="5839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00063"/>
                        <a:ext cx="5638800" cy="603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92075" y="6515100"/>
            <a:ext cx="8048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itchFamily="34" charset="0"/>
              </a:rPr>
              <a:t>Chapter 10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 dirty="0">
                <a:latin typeface="Arial" pitchFamily="34" charset="0"/>
              </a:rPr>
              <a:t>Java: an Introduction to Computer Science &amp; Programming - Walter </a:t>
            </a:r>
            <a:r>
              <a:rPr lang="en-US" altLang="en-US" sz="1000" dirty="0" err="1">
                <a:latin typeface="Arial" pitchFamily="34" charset="0"/>
              </a:rPr>
              <a:t>Savitch</a:t>
            </a:r>
            <a:endParaRPr lang="en-US" altLang="en-US" sz="1000" dirty="0">
              <a:latin typeface="Arial" pitchFamily="34" charset="0"/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5509228-E104-4A5F-9CB8-BDFE0BBAF064}" type="slidenum">
              <a:rPr lang="en-US" altLang="en-US" sz="1400">
                <a:latin typeface="Arial" pitchFamily="34" charset="0"/>
              </a:rPr>
              <a:pPr algn="r"/>
              <a:t>57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346120" name="AutoShape 8"/>
          <p:cNvSpPr>
            <a:spLocks/>
          </p:cNvSpPr>
          <p:nvPr/>
        </p:nvSpPr>
        <p:spPr bwMode="auto">
          <a:xfrm>
            <a:off x="228600" y="2332038"/>
            <a:ext cx="2362200" cy="714375"/>
          </a:xfrm>
          <a:prstGeom prst="borderCallout1">
            <a:avLst>
              <a:gd name="adj1" fmla="val 16000"/>
              <a:gd name="adj2" fmla="val 103227"/>
              <a:gd name="adj3" fmla="val -34889"/>
              <a:gd name="adj4" fmla="val 1411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reading a file name from the keyboard</a:t>
            </a:r>
          </a:p>
        </p:txBody>
      </p:sp>
      <p:sp>
        <p:nvSpPr>
          <p:cNvPr id="346121" name="AutoShape 9"/>
          <p:cNvSpPr>
            <a:spLocks/>
          </p:cNvSpPr>
          <p:nvPr/>
        </p:nvSpPr>
        <p:spPr bwMode="auto">
          <a:xfrm>
            <a:off x="6553200" y="4038600"/>
            <a:ext cx="1806575" cy="409575"/>
          </a:xfrm>
          <a:prstGeom prst="borderCallout1">
            <a:avLst>
              <a:gd name="adj1" fmla="val 27907"/>
              <a:gd name="adj2" fmla="val -4218"/>
              <a:gd name="adj3" fmla="val 2713"/>
              <a:gd name="adj4" fmla="val -74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closing the file</a:t>
            </a:r>
          </a:p>
        </p:txBody>
      </p:sp>
      <p:sp>
        <p:nvSpPr>
          <p:cNvPr id="346122" name="AutoShape 10"/>
          <p:cNvSpPr>
            <a:spLocks/>
          </p:cNvSpPr>
          <p:nvPr/>
        </p:nvSpPr>
        <p:spPr bwMode="auto">
          <a:xfrm>
            <a:off x="304800" y="3276600"/>
            <a:ext cx="2362200" cy="1019175"/>
          </a:xfrm>
          <a:prstGeom prst="borderCallout1">
            <a:avLst>
              <a:gd name="adj1" fmla="val 11213"/>
              <a:gd name="adj2" fmla="val 103227"/>
              <a:gd name="adj3" fmla="val -84111"/>
              <a:gd name="adj4" fmla="val 1348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using the file name read from the keyboard</a:t>
            </a:r>
          </a:p>
        </p:txBody>
      </p:sp>
      <p:sp>
        <p:nvSpPr>
          <p:cNvPr id="346123" name="AutoShape 11"/>
          <p:cNvSpPr>
            <a:spLocks/>
          </p:cNvSpPr>
          <p:nvPr/>
        </p:nvSpPr>
        <p:spPr bwMode="auto">
          <a:xfrm>
            <a:off x="3505200" y="2209800"/>
            <a:ext cx="76200" cy="381000"/>
          </a:xfrm>
          <a:prstGeom prst="leftBracket">
            <a:avLst>
              <a:gd name="adj" fmla="val 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4" name="AutoShape 12"/>
          <p:cNvSpPr>
            <a:spLocks/>
          </p:cNvSpPr>
          <p:nvPr/>
        </p:nvSpPr>
        <p:spPr bwMode="auto">
          <a:xfrm>
            <a:off x="762000" y="4572000"/>
            <a:ext cx="1752600" cy="714375"/>
          </a:xfrm>
          <a:prstGeom prst="borderCallout1">
            <a:avLst>
              <a:gd name="adj1" fmla="val 16000"/>
              <a:gd name="adj2" fmla="val 104347"/>
              <a:gd name="adj3" fmla="val -216444"/>
              <a:gd name="adj4" fmla="val 1593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reading data from the file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3048000" y="304800"/>
            <a:ext cx="5754688" cy="6184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0" grpId="0" animBg="1"/>
      <p:bldP spid="346121" grpId="0" animBg="1"/>
      <p:bldP spid="346122" grpId="0" animBg="1"/>
      <p:bldP spid="3461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 - </a:t>
            </a:r>
            <a:r>
              <a:rPr lang="en-US" altLang="en-US" dirty="0" err="1" smtClean="0"/>
              <a:t>getMessage</a:t>
            </a:r>
            <a:r>
              <a:rPr lang="en-US" altLang="en-US" dirty="0"/>
              <a:t>()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catch (</a:t>
            </a:r>
            <a:r>
              <a:rPr lang="en-US" altLang="en-US" sz="2000" dirty="0" err="1">
                <a:latin typeface="Courier New" pitchFamily="49" charset="0"/>
              </a:rPr>
              <a:t>FileNotFoundException</a:t>
            </a:r>
            <a:r>
              <a:rPr lang="en-US" altLang="en-US" sz="2000" dirty="0">
                <a:latin typeface="Courier New" pitchFamily="49" charset="0"/>
              </a:rPr>
              <a:t>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(filename + “ not found”);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(“Exception: “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       </a:t>
            </a:r>
            <a:r>
              <a:rPr lang="en-US" altLang="en-US" sz="2000" dirty="0" err="1">
                <a:latin typeface="Courier New" pitchFamily="49" charset="0"/>
              </a:rPr>
              <a:t>e.getMessage</a:t>
            </a:r>
            <a:r>
              <a:rPr lang="en-US" altLang="en-US" sz="2000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</a:t>
            </a:r>
            <a:r>
              <a:rPr lang="en-US" altLang="en-US" sz="2000" dirty="0" err="1">
                <a:latin typeface="Courier New" pitchFamily="49" charset="0"/>
              </a:rPr>
              <a:t>System.exit</a:t>
            </a:r>
            <a:r>
              <a:rPr lang="en-US" altLang="en-US" sz="2000" dirty="0">
                <a:latin typeface="Courier New" pitchFamily="49" charset="0"/>
              </a:rPr>
              <a:t>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0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(IV) </a:t>
            </a:r>
            <a:r>
              <a:rPr lang="en-US" dirty="0" smtClean="0"/>
              <a:t>Using </a:t>
            </a:r>
            <a:r>
              <a:rPr lang="en-US" dirty="0"/>
              <a:t>Scanner class, </a:t>
            </a:r>
            <a:r>
              <a:rPr lang="en-US" dirty="0" err="1" smtClean="0"/>
              <a:t>PrintStream</a:t>
            </a:r>
            <a:r>
              <a:rPr lang="en-US" dirty="0" smtClean="0"/>
              <a:t> and Buffering</a:t>
            </a:r>
            <a:br>
              <a:rPr lang="en-US" dirty="0" smtClean="0"/>
            </a:br>
            <a:r>
              <a:rPr lang="en-US" dirty="0" smtClean="0"/>
              <a:t>(V) </a:t>
            </a:r>
            <a:r>
              <a:rPr lang="en-US" dirty="0" smtClean="0"/>
              <a:t>Serialization and Using Object Stream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(VI) </a:t>
            </a:r>
            <a:r>
              <a:rPr lang="en-US" dirty="0" smtClean="0"/>
              <a:t>Sample </a:t>
            </a:r>
            <a:r>
              <a:rPr lang="en-US" dirty="0" smtClean="0"/>
              <a:t>code: Student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/>
              <a:t>Java: Text Versus Binary Files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Text files are more readable by humans</a:t>
            </a:r>
          </a:p>
          <a:p>
            <a:r>
              <a:rPr lang="en-US" altLang="en-US" sz="2000" dirty="0"/>
              <a:t>Binary files are more efficient</a:t>
            </a:r>
          </a:p>
          <a:p>
            <a:pPr lvl="1"/>
            <a:r>
              <a:rPr lang="en-US" altLang="en-US" sz="2000" dirty="0"/>
              <a:t>computers read and write binary files more easily than </a:t>
            </a:r>
            <a:r>
              <a:rPr lang="en-US" altLang="en-US" sz="2000" dirty="0" smtClean="0"/>
              <a:t>text</a:t>
            </a:r>
          </a:p>
          <a:p>
            <a:pPr lvl="1"/>
            <a:r>
              <a:rPr lang="en-US" altLang="en-US" sz="2000" dirty="0" smtClean="0"/>
              <a:t>Binary files created by C, C++ are not portable(.</a:t>
            </a:r>
            <a:r>
              <a:rPr lang="en-US" altLang="en-US" sz="2000" dirty="0" err="1" smtClean="0"/>
              <a:t>obj</a:t>
            </a:r>
            <a:r>
              <a:rPr lang="en-US" altLang="en-US" sz="2000" dirty="0" smtClean="0"/>
              <a:t> are readable on specific architecture)</a:t>
            </a:r>
            <a:endParaRPr lang="en-US" altLang="en-US" sz="2000" dirty="0"/>
          </a:p>
          <a:p>
            <a:r>
              <a:rPr lang="en-US" altLang="en-US" sz="2000" dirty="0"/>
              <a:t>Java binary files are </a:t>
            </a:r>
            <a:r>
              <a:rPr lang="en-US" altLang="en-US" sz="2000" dirty="0" smtClean="0"/>
              <a:t>portable (.class  has byte codes and it works on any platform)</a:t>
            </a:r>
            <a:endParaRPr lang="en-US" altLang="en-US" sz="2000" dirty="0"/>
          </a:p>
          <a:p>
            <a:pPr lvl="1"/>
            <a:r>
              <a:rPr lang="en-US" altLang="en-US" sz="2000" dirty="0"/>
              <a:t>they can be used by Java on different machines</a:t>
            </a:r>
          </a:p>
          <a:p>
            <a:pPr lvl="1"/>
            <a:r>
              <a:rPr lang="en-US" altLang="en-US" sz="2000" dirty="0"/>
              <a:t>Reading and writing binary files is normally done by a program</a:t>
            </a:r>
          </a:p>
          <a:p>
            <a:pPr lvl="1"/>
            <a:r>
              <a:rPr lang="en-US" altLang="en-US" sz="2000" dirty="0"/>
              <a:t>text files are used only to communicate with humans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000100" y="4786322"/>
            <a:ext cx="335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u="sng" dirty="0"/>
              <a:t>Java Text Files</a:t>
            </a:r>
            <a:endParaRPr lang="en-US" altLang="en-US" sz="2000" dirty="0"/>
          </a:p>
          <a:p>
            <a:r>
              <a:rPr lang="en-US" altLang="en-US" sz="2000" dirty="0"/>
              <a:t>Source files</a:t>
            </a:r>
          </a:p>
          <a:p>
            <a:r>
              <a:rPr lang="en-US" altLang="en-US" sz="2000" dirty="0"/>
              <a:t>Occasionally input files</a:t>
            </a:r>
          </a:p>
          <a:p>
            <a:r>
              <a:rPr lang="en-US" altLang="en-US" sz="2000" dirty="0"/>
              <a:t>Occasionally output files</a:t>
            </a:r>
            <a:endParaRPr lang="en-US" altLang="en-US" sz="2000" u="sng" dirty="0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572000" y="4714884"/>
            <a:ext cx="3581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u="sng" dirty="0"/>
              <a:t>Java Binary Files</a:t>
            </a:r>
            <a:endParaRPr lang="en-US" altLang="en-US" sz="2000" dirty="0"/>
          </a:p>
          <a:p>
            <a:r>
              <a:rPr lang="en-US" altLang="en-US" sz="2000" dirty="0"/>
              <a:t>Executable files (created by compiling source files)</a:t>
            </a:r>
          </a:p>
          <a:p>
            <a:r>
              <a:rPr lang="en-US" altLang="en-US" sz="2000" dirty="0"/>
              <a:t>Usually input files</a:t>
            </a:r>
          </a:p>
          <a:p>
            <a:r>
              <a:rPr lang="en-US" altLang="en-US" sz="2000" dirty="0"/>
              <a:t>Usually output files</a:t>
            </a:r>
            <a:endParaRPr lang="en-US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428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Read </a:t>
            </a:r>
            <a:r>
              <a:rPr lang="en-US" sz="3000" dirty="0" smtClean="0"/>
              <a:t>and print out the contents of a File: Using the </a:t>
            </a:r>
            <a:r>
              <a:rPr lang="en-US" sz="3000" b="1" dirty="0" smtClean="0"/>
              <a:t>Scanner class </a:t>
            </a:r>
            <a:r>
              <a:rPr lang="en-US" sz="3000" dirty="0" smtClean="0"/>
              <a:t>to read the contents of the text file we created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java.io.File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java.io.FileNotFoundException</a:t>
            </a:r>
            <a:r>
              <a:rPr lang="en-US" dirty="0"/>
              <a:t>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/>
              <a:t>;  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ReadFile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File </a:t>
            </a:r>
            <a:r>
              <a:rPr lang="en-US" dirty="0" err="1"/>
              <a:t>firstfileObj</a:t>
            </a:r>
            <a:r>
              <a:rPr lang="en-US" dirty="0"/>
              <a:t> = new File("Ass3.txt");</a:t>
            </a:r>
          </a:p>
          <a:p>
            <a:pPr marL="0" indent="0">
              <a:buNone/>
            </a:pPr>
            <a:r>
              <a:rPr lang="en-US" dirty="0"/>
              <a:t>      Scanner </a:t>
            </a:r>
            <a:r>
              <a:rPr lang="en-US" dirty="0" err="1"/>
              <a:t>myReader</a:t>
            </a:r>
            <a:r>
              <a:rPr lang="en-US" dirty="0"/>
              <a:t> = new Scanner(</a:t>
            </a:r>
            <a:r>
              <a:rPr lang="en-US" dirty="0" err="1"/>
              <a:t>firstfileObj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while (</a:t>
            </a:r>
            <a:r>
              <a:rPr lang="en-US" dirty="0" err="1"/>
              <a:t>myReader.hasNextLine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String data = </a:t>
            </a:r>
            <a:r>
              <a:rPr lang="en-US" dirty="0" err="1"/>
              <a:t>myReader.nextLine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(data);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</a:t>
            </a: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’s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number;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while (inFile.hasInt())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number = inFile.nextInt();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}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lines of characters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String line;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while (inFile.hasNextLine())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line = inFile.nextLine();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}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while (inFile.hasNext())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name = inFile.next();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id = inFile.nextInt();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balance = inFile.nextFloat();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	 Scanner parseLine = new Scanner(line) // Scanner again!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name = parseLine.next();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id = parseLine.nextInt();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balance = parseLine.nextFloat();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163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	 Account account = new Account(line);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public Account(String line) 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Scanner accountLine = new Scanner(line);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_name = accountLine.next();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_id = accountLine.nextInt();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_balance = accountLine.nextFloat();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to use Files in JAVA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Scanner+PrintStream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39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import java.io.*;</a:t>
            </a:r>
          </a:p>
          <a:p>
            <a:pPr fontAlgn="base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class </a:t>
            </a:r>
            <a:r>
              <a:rPr lang="en-US" dirty="0" err="1"/>
              <a:t>studentDetails</a:t>
            </a:r>
            <a:r>
              <a:rPr lang="en-US" dirty="0"/>
              <a:t> {</a:t>
            </a:r>
          </a:p>
          <a:p>
            <a:pPr fontAlgn="base"/>
            <a:r>
              <a:rPr lang="en-US" dirty="0"/>
              <a:t>    public String </a:t>
            </a:r>
            <a:r>
              <a:rPr lang="en-US" b="1" dirty="0"/>
              <a:t>name[][] </a:t>
            </a:r>
            <a:r>
              <a:rPr lang="en-US" dirty="0"/>
              <a:t>= new String[10][10</a:t>
            </a:r>
            <a:r>
              <a:rPr lang="en-US" dirty="0" smtClean="0"/>
              <a:t>];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   void </a:t>
            </a:r>
            <a:r>
              <a:rPr lang="en-US" dirty="0" err="1"/>
              <a:t>getDetails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en-US" dirty="0"/>
              <a:t>     {</a:t>
            </a:r>
          </a:p>
          <a:p>
            <a:pPr fontAlgn="base"/>
            <a:r>
              <a:rPr lang="en-US" dirty="0"/>
              <a:t>        Scanner </a:t>
            </a:r>
            <a:r>
              <a:rPr lang="en-US" b="1" dirty="0"/>
              <a:t>get</a:t>
            </a:r>
            <a:r>
              <a:rPr lang="en-US" dirty="0"/>
              <a:t> = new Scanner(</a:t>
            </a:r>
            <a:r>
              <a:rPr lang="en-US" b="1" dirty="0"/>
              <a:t>System.in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limit</a:t>
            </a:r>
            <a:r>
              <a:rPr lang="en-US" dirty="0"/>
              <a:t>=n;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("Enter "+</a:t>
            </a:r>
            <a:r>
              <a:rPr lang="en-US" b="1" dirty="0"/>
              <a:t>limit</a:t>
            </a:r>
            <a:r>
              <a:rPr lang="en-US" dirty="0"/>
              <a:t>+" Student Details\n</a:t>
            </a:r>
            <a:r>
              <a:rPr lang="en-US" dirty="0" smtClean="0"/>
              <a:t>");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    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b="1" dirty="0" err="1"/>
              <a:t>limit</a:t>
            </a:r>
            <a:r>
              <a:rPr lang="en-US" dirty="0" err="1"/>
              <a:t>;i</a:t>
            </a:r>
            <a:r>
              <a:rPr lang="en-US" dirty="0" smtClean="0"/>
              <a:t>++)</a:t>
            </a:r>
            <a:r>
              <a:rPr lang="en-US" dirty="0"/>
              <a:t>        {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("Enter Student #"+(i+1)+" </a:t>
            </a:r>
            <a:r>
              <a:rPr lang="en-US" dirty="0" smtClean="0"/>
              <a:t>Name   </a:t>
            </a:r>
            <a:r>
              <a:rPr lang="en-US" dirty="0"/>
              <a:t>Roll Number </a:t>
            </a:r>
            <a:r>
              <a:rPr lang="en-US" dirty="0" smtClean="0"/>
              <a:t>   &amp;     Marks</a:t>
            </a:r>
            <a:r>
              <a:rPr lang="en-US" dirty="0"/>
              <a:t>:");</a:t>
            </a:r>
          </a:p>
          <a:p>
            <a:pPr fontAlgn="base"/>
            <a:r>
              <a:rPr lang="en-US" dirty="0"/>
              <a:t>            for(</a:t>
            </a:r>
            <a:r>
              <a:rPr lang="en-US" dirty="0" err="1"/>
              <a:t>int</a:t>
            </a:r>
            <a:r>
              <a:rPr lang="en-US" dirty="0"/>
              <a:t> j=0;j&lt;3;j</a:t>
            </a:r>
            <a:r>
              <a:rPr lang="en-US" dirty="0" smtClean="0"/>
              <a:t>++)</a:t>
            </a:r>
            <a:r>
              <a:rPr lang="en-US" dirty="0"/>
              <a:t>            {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b="1" dirty="0"/>
              <a:t>name[</a:t>
            </a:r>
            <a:r>
              <a:rPr lang="en-US" b="1" dirty="0" err="1"/>
              <a:t>i</a:t>
            </a:r>
            <a:r>
              <a:rPr lang="en-US" b="1" dirty="0"/>
              <a:t>][j] </a:t>
            </a:r>
            <a:r>
              <a:rPr lang="en-US" dirty="0"/>
              <a:t>= </a:t>
            </a:r>
            <a:r>
              <a:rPr lang="en-US" b="1" dirty="0" err="1"/>
              <a:t>get</a:t>
            </a:r>
            <a:r>
              <a:rPr lang="en-US" dirty="0" err="1"/>
              <a:t>.nextLine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smtClean="0"/>
              <a:t>}</a:t>
            </a:r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      display(</a:t>
            </a:r>
            <a:r>
              <a:rPr lang="en-US" b="1" dirty="0" smtClean="0"/>
              <a:t>limit</a:t>
            </a:r>
            <a:r>
              <a:rPr lang="en-US" dirty="0" smtClean="0"/>
              <a:t>);</a:t>
            </a:r>
            <a:r>
              <a:rPr lang="en-US" dirty="0"/>
              <a:t>    </a:t>
            </a:r>
            <a:endParaRPr lang="en-US" dirty="0" smtClean="0"/>
          </a:p>
          <a:p>
            <a:pPr fontAlgn="base"/>
            <a:r>
              <a:rPr lang="en-US" dirty="0" smtClean="0"/>
              <a:t>    }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   void display(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limit</a:t>
            </a:r>
            <a:r>
              <a:rPr lang="en-US" dirty="0" smtClean="0"/>
              <a:t>)</a:t>
            </a:r>
            <a:r>
              <a:rPr lang="en-US" dirty="0"/>
              <a:t>    {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("Student Name"+"\</a:t>
            </a:r>
            <a:r>
              <a:rPr lang="en-US" dirty="0" err="1"/>
              <a:t>t"+"Roll</a:t>
            </a:r>
            <a:r>
              <a:rPr lang="en-US" dirty="0"/>
              <a:t>"+"\t\</a:t>
            </a:r>
            <a:r>
              <a:rPr lang="en-US" dirty="0" err="1"/>
              <a:t>t"+"Marks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      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limit;i</a:t>
            </a:r>
            <a:r>
              <a:rPr lang="en-US" dirty="0" smtClean="0"/>
              <a:t>++)</a:t>
            </a:r>
            <a:r>
              <a:rPr lang="en-US" dirty="0"/>
              <a:t>        {</a:t>
            </a:r>
          </a:p>
          <a:p>
            <a:pPr fontAlgn="base"/>
            <a:r>
              <a:rPr lang="en-US" dirty="0"/>
              <a:t>            for(</a:t>
            </a:r>
            <a:r>
              <a:rPr lang="en-US" dirty="0" err="1"/>
              <a:t>int</a:t>
            </a:r>
            <a:r>
              <a:rPr lang="en-US" dirty="0"/>
              <a:t> j=0;j&lt;3;j</a:t>
            </a:r>
            <a:r>
              <a:rPr lang="en-US" dirty="0" smtClean="0"/>
              <a:t>++)</a:t>
            </a:r>
            <a:r>
              <a:rPr lang="en-US" dirty="0"/>
              <a:t>          {</a:t>
            </a:r>
          </a:p>
          <a:p>
            <a:pPr fontAlgn="base"/>
            <a:r>
              <a:rPr lang="en-US" dirty="0"/>
              <a:t>                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b="1" dirty="0"/>
              <a:t>name[</a:t>
            </a:r>
            <a:r>
              <a:rPr lang="en-US" b="1" dirty="0" err="1"/>
              <a:t>i</a:t>
            </a:r>
            <a:r>
              <a:rPr lang="en-US" b="1" dirty="0"/>
              <a:t>][j]</a:t>
            </a:r>
            <a:r>
              <a:rPr lang="en-US" dirty="0"/>
              <a:t>+"\t\t</a:t>
            </a:r>
            <a:r>
              <a:rPr lang="en-US" dirty="0" smtClean="0"/>
              <a:t>");</a:t>
            </a:r>
            <a:r>
              <a:rPr lang="en-US" dirty="0"/>
              <a:t>            }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smtClean="0"/>
              <a:t>}</a:t>
            </a:r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    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class </a:t>
            </a:r>
            <a:r>
              <a:rPr lang="en-US" dirty="0" err="1"/>
              <a:t>collegeOffice</a:t>
            </a:r>
            <a:r>
              <a:rPr lang="en-US" dirty="0"/>
              <a:t> {</a:t>
            </a:r>
          </a:p>
          <a:p>
            <a:pPr fontAlgn="base"/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b="1" dirty="0"/>
              <a:t>throws </a:t>
            </a:r>
            <a:r>
              <a:rPr lang="en-US" b="1" dirty="0" err="1"/>
              <a:t>IOException</a:t>
            </a:r>
            <a:endParaRPr lang="en-US" b="1" dirty="0"/>
          </a:p>
          <a:p>
            <a:pPr fontAlgn="base"/>
            <a:r>
              <a:rPr lang="en-US" dirty="0"/>
              <a:t>    {   </a:t>
            </a:r>
          </a:p>
          <a:p>
            <a:pPr fontAlgn="base"/>
            <a:r>
              <a:rPr lang="en-US" dirty="0"/>
              <a:t>        Scanner </a:t>
            </a:r>
            <a:r>
              <a:rPr lang="en-US" b="1" dirty="0"/>
              <a:t>in </a:t>
            </a:r>
            <a:r>
              <a:rPr lang="en-US" dirty="0"/>
              <a:t> =  new Scanner(</a:t>
            </a:r>
            <a:r>
              <a:rPr lang="en-US" b="1" dirty="0"/>
              <a:t>System.in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</a:t>
            </a:r>
            <a:r>
              <a:rPr lang="en-US" dirty="0"/>
              <a:t>("Enter Number of Students:");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b="1" dirty="0" err="1"/>
              <a:t>in.nextInt</a:t>
            </a:r>
            <a:r>
              <a:rPr lang="en-US" b="1" dirty="0"/>
              <a:t>();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studentDetails</a:t>
            </a:r>
            <a:r>
              <a:rPr lang="en-US" dirty="0"/>
              <a:t> </a:t>
            </a:r>
            <a:r>
              <a:rPr lang="en-US" b="1" dirty="0" smtClean="0"/>
              <a:t>stud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studentDetails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</a:t>
            </a:r>
            <a:r>
              <a:rPr lang="en-US" b="1" dirty="0" err="1" smtClean="0"/>
              <a:t>stud</a:t>
            </a:r>
            <a:r>
              <a:rPr lang="en-US" dirty="0" err="1" smtClean="0"/>
              <a:t>.getDetails</a:t>
            </a:r>
            <a:r>
              <a:rPr lang="en-US" dirty="0" smtClean="0"/>
              <a:t>(n);</a:t>
            </a:r>
            <a:endParaRPr lang="en-US" dirty="0"/>
          </a:p>
          <a:p>
            <a:pPr fontAlgn="base"/>
            <a:r>
              <a:rPr lang="en-US" dirty="0"/>
              <a:t>        </a:t>
            </a:r>
            <a:r>
              <a:rPr lang="en-US" dirty="0" err="1" smtClean="0"/>
              <a:t>PrintStream</a:t>
            </a:r>
            <a:r>
              <a:rPr lang="en-US" dirty="0" smtClean="0"/>
              <a:t> </a:t>
            </a:r>
            <a:r>
              <a:rPr lang="en-US" b="1" dirty="0"/>
              <a:t>output</a:t>
            </a:r>
            <a:r>
              <a:rPr lang="en-US" dirty="0"/>
              <a:t> = new </a:t>
            </a:r>
            <a:r>
              <a:rPr lang="en-US" dirty="0" err="1"/>
              <a:t>PrintStream</a:t>
            </a:r>
            <a:r>
              <a:rPr lang="en-US" dirty="0"/>
              <a:t>(new File("StudentDetails.txt"));</a:t>
            </a:r>
          </a:p>
          <a:p>
            <a:pPr fontAlgn="base"/>
            <a:r>
              <a:rPr lang="en-US" dirty="0"/>
              <a:t>          </a:t>
            </a:r>
            <a:r>
              <a:rPr lang="en-US" dirty="0" err="1" smtClean="0"/>
              <a:t>output.println</a:t>
            </a:r>
            <a:r>
              <a:rPr lang="en-US" dirty="0"/>
              <a:t>("Student Name"+"\</a:t>
            </a:r>
            <a:r>
              <a:rPr lang="en-US" dirty="0" err="1"/>
              <a:t>t"+"Roll</a:t>
            </a:r>
            <a:r>
              <a:rPr lang="en-US" dirty="0"/>
              <a:t>"+"\t\</a:t>
            </a:r>
            <a:r>
              <a:rPr lang="en-US" dirty="0" err="1"/>
              <a:t>t"+"Marks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         </a:t>
            </a:r>
            <a:r>
              <a:rPr lang="en-US" dirty="0" err="1" smtClean="0"/>
              <a:t>output.println</a:t>
            </a:r>
            <a:r>
              <a:rPr lang="en-US" dirty="0"/>
              <a:t>("======================================");</a:t>
            </a:r>
          </a:p>
          <a:p>
            <a:pPr fontAlgn="base"/>
            <a:r>
              <a:rPr lang="en-US" dirty="0"/>
              <a:t>            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 smtClean="0"/>
              <a:t>++)</a:t>
            </a:r>
            <a:r>
              <a:rPr lang="en-US" dirty="0"/>
              <a:t>            {</a:t>
            </a:r>
          </a:p>
          <a:p>
            <a:pPr fontAlgn="base"/>
            <a:r>
              <a:rPr lang="en-US" dirty="0"/>
              <a:t>                for(</a:t>
            </a:r>
            <a:r>
              <a:rPr lang="en-US" dirty="0" err="1"/>
              <a:t>int</a:t>
            </a:r>
            <a:r>
              <a:rPr lang="en-US" dirty="0"/>
              <a:t> j=0;j&lt;3;j</a:t>
            </a:r>
            <a:r>
              <a:rPr lang="en-US" dirty="0" smtClean="0"/>
              <a:t>++)</a:t>
            </a:r>
            <a:r>
              <a:rPr lang="en-US" dirty="0"/>
              <a:t>                {</a:t>
            </a:r>
          </a:p>
          <a:p>
            <a:pPr fontAlgn="base"/>
            <a:r>
              <a:rPr lang="en-US" dirty="0"/>
              <a:t>                    </a:t>
            </a:r>
            <a:r>
              <a:rPr lang="en-US" dirty="0" err="1" smtClean="0"/>
              <a:t>output.print</a:t>
            </a:r>
            <a:r>
              <a:rPr lang="en-US" dirty="0" smtClean="0"/>
              <a:t>(</a:t>
            </a:r>
            <a:r>
              <a:rPr lang="en-US" b="1" dirty="0" smtClean="0"/>
              <a:t>stud.name[</a:t>
            </a:r>
            <a:r>
              <a:rPr lang="en-US" b="1" dirty="0" err="1" smtClean="0"/>
              <a:t>i</a:t>
            </a:r>
            <a:r>
              <a:rPr lang="en-US" b="1" dirty="0"/>
              <a:t>][j]</a:t>
            </a:r>
            <a:r>
              <a:rPr lang="en-US" dirty="0"/>
              <a:t>+"\t\t");</a:t>
            </a:r>
          </a:p>
          <a:p>
            <a:pPr fontAlgn="base"/>
            <a:r>
              <a:rPr lang="en-US" dirty="0"/>
              <a:t>                }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output.println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output.println</a:t>
            </a:r>
            <a:r>
              <a:rPr lang="en-US" dirty="0"/>
              <a:t>("======================================");</a:t>
            </a:r>
          </a:p>
          <a:p>
            <a:pPr fontAlgn="base"/>
            <a:r>
              <a:rPr lang="en-US" dirty="0"/>
              <a:t>            }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output.close</a:t>
            </a:r>
            <a:r>
              <a:rPr lang="en-US" dirty="0" smtClean="0"/>
              <a:t>();}}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Not buffered</a:t>
            </a:r>
            <a:r>
              <a:rPr lang="en-US" alt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Buffered</a:t>
            </a:r>
            <a:r>
              <a:rPr lang="en-US" alt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2047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572000"/>
          </a:xfrm>
        </p:spPr>
        <p:txBody>
          <a:bodyPr/>
          <a:lstStyle/>
          <a:p>
            <a:r>
              <a:rPr lang="en-US" altLang="en-US" sz="2000" dirty="0"/>
              <a:t>To open a text file for input: </a:t>
            </a:r>
            <a:r>
              <a:rPr lang="en-US" altLang="en-US" sz="2000" b="1" dirty="0"/>
              <a:t>connect a text file to a stream </a:t>
            </a:r>
            <a:r>
              <a:rPr lang="en-US" altLang="en-US" sz="2000" dirty="0"/>
              <a:t>for reading</a:t>
            </a:r>
          </a:p>
          <a:p>
            <a:pPr lvl="1"/>
            <a:r>
              <a:rPr lang="en-US" altLang="en-US" sz="2000" dirty="0"/>
              <a:t>Goal: a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/>
              <a:t> object, </a:t>
            </a:r>
          </a:p>
          <a:p>
            <a:pPr lvl="2"/>
            <a:r>
              <a:rPr lang="en-US" altLang="en-US" sz="2000" dirty="0"/>
              <a:t>which uses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/>
              <a:t> to open a text file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>
                <a:latin typeface="Courier New" pitchFamily="49" charset="0"/>
              </a:rPr>
              <a:t> “</a:t>
            </a:r>
            <a:r>
              <a:rPr lang="en-US" altLang="en-US" sz="2000" dirty="0"/>
              <a:t>connects”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/>
              <a:t>to the text file</a:t>
            </a:r>
          </a:p>
          <a:p>
            <a:r>
              <a:rPr lang="en-US" altLang="en-US" sz="2000" dirty="0"/>
              <a:t>For example: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smileyInStream</a:t>
            </a:r>
            <a:r>
              <a:rPr lang="en-US" altLang="en-US" sz="2000" dirty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new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 smtClean="0">
                <a:latin typeface="Courier New" pitchFamily="49" charset="0"/>
              </a:rPr>
              <a:t>(“Ass3.txt</a:t>
            </a:r>
            <a:r>
              <a:rPr lang="en-US" altLang="en-US" sz="2000" dirty="0">
                <a:latin typeface="Courier New" pitchFamily="49" charset="0"/>
              </a:rPr>
              <a:t>"));</a:t>
            </a:r>
          </a:p>
          <a:p>
            <a:r>
              <a:rPr lang="en-US" altLang="en-US" sz="2000" dirty="0"/>
              <a:t>Similarly, the long way</a:t>
            </a:r>
            <a:r>
              <a:rPr lang="en-US" altLang="en-US" sz="2000" dirty="0">
                <a:latin typeface="Courier New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>
                <a:latin typeface="Courier New" pitchFamily="49" charset="0"/>
              </a:rPr>
              <a:t> s = new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 smtClean="0">
                <a:latin typeface="Courier New" pitchFamily="49" charset="0"/>
              </a:rPr>
              <a:t>(“Ass3.txt</a:t>
            </a:r>
            <a:r>
              <a:rPr lang="en-US" altLang="en-US" sz="2000" dirty="0">
                <a:latin typeface="Courier New" pitchFamily="49" charset="0"/>
              </a:rPr>
              <a:t>");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InStream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</a:rPr>
              <a:t>= new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(s);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Files vs. Binary Files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Memory Requirement-</a:t>
            </a:r>
          </a:p>
          <a:p>
            <a:r>
              <a:rPr lang="en-US" altLang="en-US" sz="2000" dirty="0" smtClean="0"/>
              <a:t>Number</a:t>
            </a:r>
            <a:r>
              <a:rPr lang="en-US" altLang="en-US" sz="2000" dirty="0"/>
              <a:t>: 127 (decimal)</a:t>
            </a:r>
          </a:p>
          <a:p>
            <a:pPr lvl="1"/>
            <a:r>
              <a:rPr lang="en-US" altLang="en-US" sz="2000" dirty="0">
                <a:solidFill>
                  <a:srgbClr val="FF3300"/>
                </a:solidFill>
              </a:rPr>
              <a:t>Text file</a:t>
            </a:r>
          </a:p>
          <a:p>
            <a:pPr lvl="2"/>
            <a:r>
              <a:rPr lang="en-US" altLang="en-US" sz="2000" dirty="0"/>
              <a:t>Three </a:t>
            </a:r>
            <a:r>
              <a:rPr lang="en-US" altLang="en-US" sz="2000" dirty="0" smtClean="0"/>
              <a:t>bytes(character): </a:t>
            </a:r>
            <a:r>
              <a:rPr lang="en-US" altLang="en-US" sz="2000" dirty="0"/>
              <a:t>“1”, “2”, “7”</a:t>
            </a:r>
          </a:p>
          <a:p>
            <a:pPr lvl="2"/>
            <a:r>
              <a:rPr lang="en-US" altLang="en-US" sz="2000" dirty="0"/>
              <a:t>ASCII (decimal): 49, 50, 55</a:t>
            </a:r>
          </a:p>
          <a:p>
            <a:pPr lvl="2"/>
            <a:r>
              <a:rPr lang="en-US" altLang="en-US" sz="2000" dirty="0"/>
              <a:t>ASCII (octal): 61, 62, 67</a:t>
            </a:r>
          </a:p>
          <a:p>
            <a:pPr lvl="2"/>
            <a:r>
              <a:rPr lang="en-US" altLang="en-US" sz="2000" dirty="0"/>
              <a:t>ASCII (binary): 00110001, 00110010, 00110111</a:t>
            </a:r>
          </a:p>
          <a:p>
            <a:pPr lvl="1"/>
            <a:r>
              <a:rPr lang="en-US" altLang="en-US" sz="2000" dirty="0">
                <a:solidFill>
                  <a:srgbClr val="FF3300"/>
                </a:solidFill>
              </a:rPr>
              <a:t>Binary file</a:t>
            </a:r>
            <a:r>
              <a:rPr lang="en-US" altLang="en-US" sz="2000" dirty="0"/>
              <a:t>: </a:t>
            </a:r>
          </a:p>
          <a:p>
            <a:pPr lvl="2"/>
            <a:r>
              <a:rPr lang="en-US" altLang="en-US" sz="2000" dirty="0"/>
              <a:t>One byte (</a:t>
            </a:r>
            <a:r>
              <a:rPr lang="en-US" altLang="en-US" sz="2000" dirty="0">
                <a:latin typeface="Courier New" pitchFamily="49" charset="0"/>
              </a:rPr>
              <a:t>byte</a:t>
            </a:r>
            <a:r>
              <a:rPr lang="en-US" altLang="en-US" sz="2000" dirty="0"/>
              <a:t>)</a:t>
            </a:r>
            <a:r>
              <a:rPr lang="en-US" altLang="en-US" sz="2000" b="1" dirty="0"/>
              <a:t>:</a:t>
            </a:r>
            <a:r>
              <a:rPr lang="en-US" altLang="en-US" sz="2000" dirty="0"/>
              <a:t> 01111110 </a:t>
            </a:r>
          </a:p>
          <a:p>
            <a:pPr lvl="2"/>
            <a:r>
              <a:rPr lang="en-US" altLang="en-US" sz="2000" dirty="0"/>
              <a:t>Two bytes (</a:t>
            </a:r>
            <a:r>
              <a:rPr lang="en-US" altLang="en-US" sz="2000" dirty="0">
                <a:latin typeface="Courier New" pitchFamily="49" charset="0"/>
              </a:rPr>
              <a:t>short</a:t>
            </a:r>
            <a:r>
              <a:rPr lang="en-US" altLang="en-US" sz="2000" dirty="0"/>
              <a:t>): 00000000 01111110</a:t>
            </a:r>
          </a:p>
          <a:p>
            <a:pPr lvl="2"/>
            <a:r>
              <a:rPr lang="en-US" altLang="en-US" sz="2000" dirty="0"/>
              <a:t>Four bytes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/>
              <a:t>): 00000000 00000000 00000000 01111110</a:t>
            </a:r>
          </a:p>
        </p:txBody>
      </p:sp>
    </p:spTree>
    <p:extLst>
      <p:ext uri="{BB962C8B-B14F-4D97-AF65-F5344CB8AC3E}">
        <p14:creationId xmlns:p14="http://schemas.microsoft.com/office/powerpoint/2010/main" val="36804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File Streams</a:t>
            </a:r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 flipH="1"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 flipH="1"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7" name="AutoShape 9"/>
          <p:cNvSpPr>
            <a:spLocks noChangeArrowheads="1"/>
          </p:cNvSpPr>
          <p:nvPr/>
        </p:nvSpPr>
        <p:spPr bwMode="auto">
          <a:xfrm flipH="1"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55825" y="3105150"/>
            <a:ext cx="2270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BufferedReader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260975" y="3094038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FileReader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Disk</a:t>
            </a:r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Memory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908904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I</a:t>
            </a:r>
            <a:r>
              <a:rPr lang="en-US" altLang="en-US" sz="1400" dirty="0" err="1" smtClean="0">
                <a:latin typeface="Arial" pitchFamily="34" charset="0"/>
              </a:rPr>
              <a:t>nStream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820739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smtClean="0">
                <a:latin typeface="Arial" pitchFamily="34" charset="0"/>
              </a:rPr>
              <a:t>Ass3.txt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1131888" y="5426075"/>
            <a:ext cx="7064307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BufferedReader</a:t>
            </a:r>
            <a:r>
              <a:rPr lang="en-US" altLang="en-US" sz="1400" dirty="0">
                <a:latin typeface="Arial" pitchFamily="34" charset="0"/>
              </a:rPr>
              <a:t> </a:t>
            </a:r>
            <a:r>
              <a:rPr lang="en-US" altLang="en-US" sz="1400" dirty="0" err="1">
                <a:latin typeface="Arial" pitchFamily="34" charset="0"/>
              </a:rPr>
              <a:t>smileyInStream</a:t>
            </a:r>
            <a:r>
              <a:rPr lang="en-US" altLang="en-US" sz="1400" dirty="0">
                <a:latin typeface="Arial" pitchFamily="34" charset="0"/>
              </a:rPr>
              <a:t> = new </a:t>
            </a:r>
            <a:r>
              <a:rPr lang="en-US" altLang="en-US" sz="1400" dirty="0" err="1">
                <a:latin typeface="Arial" pitchFamily="34" charset="0"/>
              </a:rPr>
              <a:t>BufferedReader</a:t>
            </a:r>
            <a:r>
              <a:rPr lang="en-US" altLang="en-US" sz="1400" dirty="0">
                <a:latin typeface="Arial" pitchFamily="34" charset="0"/>
              </a:rPr>
              <a:t>( new </a:t>
            </a:r>
            <a:r>
              <a:rPr lang="en-US" altLang="en-US" sz="1400" dirty="0" err="1">
                <a:latin typeface="Arial" pitchFamily="34" charset="0"/>
              </a:rPr>
              <a:t>FileReader</a:t>
            </a:r>
            <a:r>
              <a:rPr lang="en-US" altLang="en-US" sz="1400" dirty="0" smtClean="0">
                <a:latin typeface="Arial" pitchFamily="34" charset="0"/>
              </a:rPr>
              <a:t>(“Ass3.txt</a:t>
            </a:r>
            <a:r>
              <a:rPr lang="en-US" altLang="en-US" sz="1400" dirty="0">
                <a:latin typeface="Arial" pitchFamily="34" charset="0"/>
              </a:rPr>
              <a:t>”) );</a:t>
            </a:r>
          </a:p>
        </p:txBody>
      </p:sp>
    </p:spTree>
    <p:extLst>
      <p:ext uri="{BB962C8B-B14F-4D97-AF65-F5344CB8AC3E}">
        <p14:creationId xmlns:p14="http://schemas.microsoft.com/office/powerpoint/2010/main" val="3548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Output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r>
              <a:rPr lang="en-US" altLang="en-US" sz="2000" dirty="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Courier New" pitchFamily="49" charset="0"/>
              </a:rPr>
              <a:t> =</a:t>
            </a:r>
            <a:br>
              <a:rPr lang="en-US" altLang="en-US" sz="20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("out.txt"));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/>
              <a:t>Similar to the long way</a:t>
            </a:r>
            <a:r>
              <a:rPr lang="en-US" altLang="en-US" sz="2000" dirty="0" smtClean="0"/>
              <a:t>: (Works from Right to Left Ex. C=5;)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 s = 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("out.txt");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(s);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/>
              <a:t>Goal: create a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/>
              <a:t> object</a:t>
            </a:r>
          </a:p>
          <a:p>
            <a:pPr lvl="1"/>
            <a:r>
              <a:rPr lang="en-US" altLang="en-US" sz="2000" dirty="0"/>
              <a:t> which uses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 to open a text file</a:t>
            </a:r>
          </a:p>
          <a:p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 “</a:t>
            </a:r>
            <a:r>
              <a:rPr lang="en-US" altLang="en-US" sz="2000" dirty="0"/>
              <a:t>connects”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/>
              <a:t>to a text file.</a:t>
            </a:r>
          </a:p>
          <a:p>
            <a:endParaRPr lang="en-US" altLang="en-US" sz="20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17513" y="2200275"/>
            <a:ext cx="80772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File Streams</a:t>
            </a:r>
          </a:p>
        </p:txBody>
      </p:sp>
      <p:sp>
        <p:nvSpPr>
          <p:cNvPr id="321539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2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3" name="AutoShape 7"/>
          <p:cNvSpPr>
            <a:spLocks noChangeArrowheads="1"/>
          </p:cNvSpPr>
          <p:nvPr/>
        </p:nvSpPr>
        <p:spPr bwMode="auto">
          <a:xfrm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5" name="AutoShape 9"/>
          <p:cNvSpPr>
            <a:spLocks noChangeArrowheads="1"/>
          </p:cNvSpPr>
          <p:nvPr/>
        </p:nvSpPr>
        <p:spPr bwMode="auto">
          <a:xfrm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2341563" y="3170238"/>
            <a:ext cx="20843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PrintWriter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4983163" y="3173413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FileOutputStream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Disk</a:t>
            </a: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Memory</a:t>
            </a: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1048365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 smtClean="0">
                <a:latin typeface="Arial" pitchFamily="34" charset="0"/>
              </a:rPr>
              <a:t>OutStream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67005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smtClean="0">
                <a:latin typeface="Arial" pitchFamily="34" charset="0"/>
              </a:rPr>
              <a:t>out.txt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1250950" y="5451475"/>
            <a:ext cx="664752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PrintWriter</a:t>
            </a:r>
            <a:r>
              <a:rPr lang="en-US" altLang="en-US" sz="1400" dirty="0">
                <a:latin typeface="Arial" pitchFamily="34" charset="0"/>
              </a:rPr>
              <a:t> </a:t>
            </a:r>
            <a:r>
              <a:rPr lang="en-US" altLang="en-US" sz="1400" dirty="0" err="1">
                <a:latin typeface="Arial" pitchFamily="34" charset="0"/>
              </a:rPr>
              <a:t>smileyOutStream</a:t>
            </a:r>
            <a:r>
              <a:rPr lang="en-US" altLang="en-US" sz="1400" dirty="0">
                <a:latin typeface="Arial" pitchFamily="34" charset="0"/>
              </a:rPr>
              <a:t> = new </a:t>
            </a:r>
            <a:r>
              <a:rPr lang="en-US" altLang="en-US" sz="1400" dirty="0" err="1">
                <a:latin typeface="Arial" pitchFamily="34" charset="0"/>
              </a:rPr>
              <a:t>PrintWriter</a:t>
            </a:r>
            <a:r>
              <a:rPr lang="en-US" altLang="en-US" sz="1400" dirty="0">
                <a:latin typeface="Arial" pitchFamily="34" charset="0"/>
              </a:rPr>
              <a:t>( new </a:t>
            </a:r>
            <a:r>
              <a:rPr lang="en-US" altLang="en-US" sz="1400" dirty="0" err="1">
                <a:latin typeface="Arial" pitchFamily="34" charset="0"/>
              </a:rPr>
              <a:t>FileOutputStream</a:t>
            </a:r>
            <a:r>
              <a:rPr lang="en-US" altLang="en-US" sz="1400" smtClean="0">
                <a:latin typeface="Arial" pitchFamily="34" charset="0"/>
              </a:rPr>
              <a:t>(“out.txt</a:t>
            </a:r>
            <a:r>
              <a:rPr lang="en-US" altLang="en-US" sz="1400" dirty="0">
                <a:latin typeface="Arial" pitchFamily="34" charset="0"/>
              </a:rPr>
              <a:t>”) );</a:t>
            </a:r>
          </a:p>
        </p:txBody>
      </p:sp>
    </p:spTree>
    <p:extLst>
      <p:ext uri="{BB962C8B-B14F-4D97-AF65-F5344CB8AC3E}">
        <p14:creationId xmlns:p14="http://schemas.microsoft.com/office/powerpoint/2010/main" val="8714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</a:t>
            </a:r>
            <a:r>
              <a:rPr lang="en-US" altLang="en-US">
                <a:latin typeface="Courier New" pitchFamily="49" charset="0"/>
              </a:rPr>
              <a:t> BufferedReader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readLine</a:t>
            </a:r>
            <a:r>
              <a:rPr lang="en-US" altLang="en-US" dirty="0"/>
              <a:t>: read a line into a </a:t>
            </a:r>
            <a:r>
              <a:rPr lang="en-US" altLang="en-US" dirty="0">
                <a:latin typeface="Courier New" pitchFamily="49" charset="0"/>
              </a:rPr>
              <a:t>String</a:t>
            </a:r>
            <a:endParaRPr lang="en-US" altLang="en-US" dirty="0"/>
          </a:p>
          <a:p>
            <a:r>
              <a:rPr lang="en-US" altLang="en-US" dirty="0"/>
              <a:t>no methods to read numbers directly, so read numbers as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s and then convert them (</a:t>
            </a:r>
            <a:r>
              <a:rPr lang="en-US" altLang="en-US" dirty="0" err="1">
                <a:latin typeface="Courier New" pitchFamily="49" charset="0"/>
              </a:rPr>
              <a:t>StringTokenizer</a:t>
            </a:r>
            <a:r>
              <a:rPr lang="en-US" altLang="en-US" dirty="0"/>
              <a:t> later)</a:t>
            </a:r>
          </a:p>
          <a:p>
            <a:r>
              <a:rPr lang="en-US" altLang="en-US" dirty="0">
                <a:latin typeface="Courier New" pitchFamily="49" charset="0"/>
              </a:rPr>
              <a:t>read</a:t>
            </a:r>
            <a:r>
              <a:rPr lang="en-US" altLang="en-US" dirty="0"/>
              <a:t>: read a </a:t>
            </a:r>
            <a:r>
              <a:rPr lang="en-US" altLang="en-US" dirty="0">
                <a:latin typeface="Courier New" pitchFamily="49" charset="0"/>
              </a:rPr>
              <a:t>char</a:t>
            </a:r>
            <a:r>
              <a:rPr lang="en-US" altLang="en-US" dirty="0"/>
              <a:t> at a time</a:t>
            </a:r>
          </a:p>
          <a:p>
            <a:r>
              <a:rPr lang="en-US" altLang="en-US" dirty="0">
                <a:latin typeface="Courier New" pitchFamily="49" charset="0"/>
              </a:rPr>
              <a:t>close</a:t>
            </a:r>
            <a:r>
              <a:rPr lang="en-US" altLang="en-US" dirty="0"/>
              <a:t>: close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BufferedReader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756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Alternative (to </a:t>
            </a:r>
            <a:r>
              <a:rPr lang="en-US" altLang="en-US" sz="2200" dirty="0" err="1">
                <a:latin typeface="Courier New" pitchFamily="49" charset="0"/>
              </a:rPr>
              <a:t>BufferedReader</a:t>
            </a:r>
            <a:r>
              <a:rPr lang="en-US" altLang="en-US" sz="2200" dirty="0">
                <a:latin typeface="Arial" pitchFamily="34" charset="0"/>
              </a:rPr>
              <a:t> with </a:t>
            </a:r>
            <a:r>
              <a:rPr lang="en-US" altLang="en-US" sz="2200" dirty="0" err="1">
                <a:latin typeface="Courier New" pitchFamily="49" charset="0"/>
              </a:rPr>
              <a:t>FileReader</a:t>
            </a:r>
            <a:r>
              <a:rPr lang="en-US" altLang="en-US" sz="2200" dirty="0">
                <a:latin typeface="Courier New" pitchFamily="49" charset="0"/>
              </a:rPr>
              <a:t>, </a:t>
            </a:r>
            <a:r>
              <a:rPr lang="en-US" altLang="en-US" sz="2200" dirty="0">
                <a:latin typeface="Arial" pitchFamily="34" charset="0"/>
              </a:rPr>
              <a:t>then</a:t>
            </a:r>
            <a:r>
              <a:rPr lang="en-US" altLang="en-US" sz="2200" dirty="0">
                <a:latin typeface="Courier New" pitchFamily="49" charset="0"/>
              </a:rPr>
              <a:t> </a:t>
            </a:r>
            <a:r>
              <a:rPr lang="en-US" altLang="en-US" sz="2200" dirty="0" err="1" smtClean="0">
                <a:latin typeface="Courier New" pitchFamily="49" charset="0"/>
              </a:rPr>
              <a:t>StringTokenizer</a:t>
            </a:r>
            <a:r>
              <a:rPr lang="en-US" altLang="en-US" sz="2200" dirty="0" smtClean="0">
                <a:latin typeface="Courier New" pitchFamily="49" charset="0"/>
              </a:rPr>
              <a:t>)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with Scanner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Instead of </a:t>
            </a:r>
            <a:r>
              <a:rPr lang="en-US" altLang="en-US">
                <a:latin typeface="Courier New" pitchFamily="49" charset="0"/>
              </a:rPr>
              <a:t>BufferedReader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FileReader, </a:t>
            </a:r>
            <a:r>
              <a:rPr lang="en-US" altLang="en-US">
                <a:latin typeface="Arial" pitchFamily="34" charset="0"/>
              </a:rPr>
              <a:t>then</a:t>
            </a:r>
            <a:r>
              <a:rPr lang="en-US" altLang="en-US">
                <a:latin typeface="Courier New" pitchFamily="49" charset="0"/>
              </a:rPr>
              <a:t> StringTokenizer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Use </a:t>
            </a:r>
            <a:r>
              <a:rPr lang="en-US" altLang="en-US">
                <a:latin typeface="Courier New" pitchFamily="49" charset="0"/>
              </a:rPr>
              <a:t>Scanner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File</a:t>
            </a:r>
            <a:r>
              <a:rPr lang="en-US" altLang="en-US">
                <a:latin typeface="Arial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Scanner inFile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 new Scanner(new File(“in.txt”));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Similar to </a:t>
            </a:r>
            <a:r>
              <a:rPr lang="en-US" altLang="en-US">
                <a:latin typeface="Courier New" pitchFamily="49" charset="0"/>
              </a:rPr>
              <a:t>Scanner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System.in</a:t>
            </a:r>
            <a:r>
              <a:rPr lang="en-US" altLang="en-US">
                <a:latin typeface="Arial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Scanner keyboard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 new Scanner(System.in);</a:t>
            </a:r>
            <a:endParaRPr lang="en-US" altLang="en-US" sz="2800">
              <a:latin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6" y="762000"/>
            <a:ext cx="8894934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>
                <a:latin typeface="Courier New" pitchFamily="49" charset="0"/>
              </a:rPr>
              <a:t>BufferedReader</a:t>
            </a:r>
            <a:r>
              <a:rPr lang="en-US" altLang="en-US" sz="4000"/>
              <a:t> vs </a:t>
            </a:r>
            <a:r>
              <a:rPr lang="en-US" altLang="en-US" sz="4000">
                <a:latin typeface="Courier New" pitchFamily="49" charset="0"/>
              </a:rPr>
              <a:t>Scanner</a:t>
            </a:r>
            <a:br>
              <a:rPr lang="en-US" altLang="en-US" sz="4000">
                <a:latin typeface="Courier New" pitchFamily="49" charset="0"/>
              </a:rPr>
            </a:br>
            <a:r>
              <a:rPr lang="en-US" altLang="en-US" sz="4000">
                <a:latin typeface="Arial" pitchFamily="34" charset="0"/>
              </a:rPr>
              <a:t>(parsing primitive types)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Scanner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nextInt(), nextFloat(),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… for parsing types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BufferedReader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read(), readLine(), … </a:t>
            </a:r>
            <a:r>
              <a:rPr lang="en-US" altLang="en-US">
                <a:latin typeface="Arial" pitchFamily="34" charset="0"/>
              </a:rPr>
              <a:t>none for parsing types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needs </a:t>
            </a:r>
            <a:r>
              <a:rPr lang="en-US" altLang="en-US">
                <a:latin typeface="Courier New" pitchFamily="49" charset="0"/>
              </a:rPr>
              <a:t>StringTokenizer</a:t>
            </a:r>
            <a:r>
              <a:rPr lang="en-US" altLang="en-US">
                <a:latin typeface="Arial" pitchFamily="34" charset="0"/>
              </a:rPr>
              <a:t> then wrapper class methods like </a:t>
            </a:r>
            <a:r>
              <a:rPr lang="en-US" altLang="en-US">
                <a:latin typeface="Courier New" pitchFamily="49" charset="0"/>
              </a:rPr>
              <a:t>Integer.parseInt(token</a:t>
            </a:r>
            <a:r>
              <a:rPr lang="en-US" altLang="en-US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4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Courier New" pitchFamily="49" charset="0"/>
              </a:rPr>
              <a:t>BufferedReader</a:t>
            </a:r>
            <a:r>
              <a:rPr lang="en-US" altLang="en-US" sz="3200"/>
              <a:t> vs </a:t>
            </a:r>
            <a:r>
              <a:rPr lang="en-US" altLang="en-US" sz="3200">
                <a:latin typeface="Courier New" pitchFamily="49" charset="0"/>
              </a:rPr>
              <a:t>Scanner</a:t>
            </a:r>
            <a:br>
              <a:rPr lang="en-US" altLang="en-US" sz="3200">
                <a:latin typeface="Courier New" pitchFamily="49" charset="0"/>
              </a:rPr>
            </a:br>
            <a:r>
              <a:rPr lang="en-US" altLang="en-US" sz="3200">
                <a:latin typeface="Arial" pitchFamily="34" charset="0"/>
              </a:rPr>
              <a:t>(Checking End of File/Stream (EOF))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BufferedReader</a:t>
            </a:r>
          </a:p>
          <a:p>
            <a:pPr lvl="1"/>
            <a:r>
              <a:rPr lang="en-US" altLang="en-US">
                <a:latin typeface="Courier New" pitchFamily="49" charset="0"/>
              </a:rPr>
              <a:t>readLine()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returns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</a:rPr>
              <a:t>null</a:t>
            </a:r>
          </a:p>
          <a:p>
            <a:pPr lvl="1"/>
            <a:r>
              <a:rPr lang="en-US" altLang="en-US">
                <a:latin typeface="Courier New" pitchFamily="49" charset="0"/>
              </a:rPr>
              <a:t>read()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returns</a:t>
            </a:r>
            <a:r>
              <a:rPr lang="en-US" altLang="en-US"/>
              <a:t> -1 </a:t>
            </a:r>
          </a:p>
          <a:p>
            <a:r>
              <a:rPr lang="en-US" altLang="en-US">
                <a:latin typeface="Courier New" pitchFamily="49" charset="0"/>
              </a:rPr>
              <a:t>Scanner</a:t>
            </a:r>
          </a:p>
          <a:p>
            <a:pPr lvl="1"/>
            <a:r>
              <a:rPr lang="en-US" altLang="en-US">
                <a:latin typeface="Courier New" pitchFamily="49" charset="0"/>
              </a:rPr>
              <a:t>nextLine() </a:t>
            </a:r>
            <a:r>
              <a:rPr lang="en-US" altLang="en-US">
                <a:latin typeface="Arial" pitchFamily="34" charset="0"/>
              </a:rPr>
              <a:t>throws exception</a:t>
            </a:r>
          </a:p>
          <a:p>
            <a:pPr lvl="1"/>
            <a:r>
              <a:rPr lang="en-US" altLang="en-US">
                <a:latin typeface="Arial" pitchFamily="34" charset="0"/>
              </a:rPr>
              <a:t>needs</a:t>
            </a:r>
            <a:r>
              <a:rPr lang="en-US" altLang="en-US">
                <a:latin typeface="Courier New" pitchFamily="49" charset="0"/>
              </a:rPr>
              <a:t> hasNextLine() </a:t>
            </a:r>
            <a:r>
              <a:rPr lang="en-US" altLang="en-US">
                <a:latin typeface="Arial" pitchFamily="34" charset="0"/>
              </a:rPr>
              <a:t>to check first</a:t>
            </a:r>
          </a:p>
          <a:p>
            <a:pPr lvl="1"/>
            <a:r>
              <a:rPr lang="en-US" altLang="en-US">
                <a:latin typeface="Courier New" pitchFamily="49" charset="0"/>
              </a:rPr>
              <a:t>nextInt(), hasNextInt(),</a:t>
            </a:r>
            <a:r>
              <a:rPr lang="en-US" altLang="en-US">
                <a:latin typeface="Arial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578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Scanner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0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((line = inFile.readline())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Text file: an example 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127     smiley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faces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0000000 061 062 067 011 163 155 151 154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1   2   7  \t   s   m  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  l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0000010 145 171 012 146 141 143 145 163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e   y  \n   f   a   c   e   s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0000020 012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\n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suggestion</a:t>
            </a:r>
            <a:endParaRPr lang="en-US" alt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Scanner</a:t>
            </a:r>
            <a:r>
              <a:rPr lang="en-US" altLang="en-US" dirty="0"/>
              <a:t> </a:t>
            </a:r>
            <a:r>
              <a:rPr lang="en-US" altLang="en-US" dirty="0">
                <a:latin typeface="Arial" pitchFamily="34" charset="0"/>
              </a:rPr>
              <a:t>with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new Scanner(new File(“in.txt”))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hasNext</a:t>
            </a:r>
            <a:r>
              <a:rPr lang="en-US" altLang="en-US" dirty="0">
                <a:latin typeface="Courier New" pitchFamily="49" charset="0"/>
              </a:rPr>
              <a:t>…() </a:t>
            </a:r>
            <a:r>
              <a:rPr lang="en-US" altLang="en-US" dirty="0">
                <a:latin typeface="Arial" pitchFamily="34" charset="0"/>
              </a:rPr>
              <a:t>to check for EOF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while (</a:t>
            </a:r>
            <a:r>
              <a:rPr lang="en-US" altLang="en-US" dirty="0" err="1">
                <a:latin typeface="Courier New" pitchFamily="49" charset="0"/>
              </a:rPr>
              <a:t>inFile.hasNext</a:t>
            </a:r>
            <a:r>
              <a:rPr lang="en-US" altLang="en-US" dirty="0">
                <a:latin typeface="Courier New" pitchFamily="49" charset="0"/>
              </a:rPr>
              <a:t>…())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 </a:t>
            </a:r>
            <a:r>
              <a:rPr lang="en-US" altLang="en-US" dirty="0">
                <a:latin typeface="Courier New" pitchFamily="49" charset="0"/>
              </a:rPr>
              <a:t>next…()</a:t>
            </a:r>
            <a:r>
              <a:rPr lang="en-US" altLang="en-US" dirty="0">
                <a:latin typeface="Arial" pitchFamily="34" charset="0"/>
              </a:rPr>
              <a:t> to read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ourier New" pitchFamily="49" charset="0"/>
              </a:rPr>
              <a:t>inFile.next</a:t>
            </a:r>
            <a:r>
              <a:rPr lang="en-US" altLang="en-US" dirty="0">
                <a:latin typeface="Courier New" pitchFamily="49" charset="0"/>
              </a:rPr>
              <a:t>…()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Simpler and you are familiar with methods for</a:t>
            </a:r>
            <a:r>
              <a:rPr lang="en-US" altLang="en-US" dirty="0">
                <a:latin typeface="Courier New" pitchFamily="49" charset="0"/>
              </a:rPr>
              <a:t> Scanner</a:t>
            </a:r>
          </a:p>
        </p:txBody>
      </p:sp>
    </p:spTree>
    <p:extLst>
      <p:ext uri="{BB962C8B-B14F-4D97-AF65-F5344CB8AC3E}">
        <p14:creationId xmlns:p14="http://schemas.microsoft.com/office/powerpoint/2010/main" val="965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suggestion </a:t>
            </a:r>
            <a:r>
              <a:rPr lang="en-US" altLang="en-US" dirty="0" err="1"/>
              <a:t>cont</a:t>
            </a:r>
            <a:r>
              <a:rPr lang="en-US" altLang="en-US" dirty="0"/>
              <a:t>…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r>
              <a:rPr lang="en-US" altLang="en-US" dirty="0"/>
              <a:t>File input</a:t>
            </a:r>
          </a:p>
          <a:p>
            <a:pPr lvl="1"/>
            <a:r>
              <a:rPr lang="en-US" altLang="en-US" sz="2400" dirty="0">
                <a:latin typeface="Courier New" pitchFamily="49" charset="0"/>
              </a:rPr>
              <a:t>Scanner </a:t>
            </a:r>
            <a:r>
              <a:rPr lang="en-US" altLang="en-US" sz="2400" dirty="0" err="1">
                <a:latin typeface="Courier New" pitchFamily="49" charset="0"/>
              </a:rPr>
              <a:t>inFile</a:t>
            </a:r>
            <a:r>
              <a:rPr lang="en-US" altLang="en-US" sz="2400" dirty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new Scanner(new File(“in.txt”));</a:t>
            </a:r>
          </a:p>
          <a:p>
            <a:r>
              <a:rPr lang="en-US" altLang="en-US" dirty="0"/>
              <a:t>File output</a:t>
            </a:r>
          </a:p>
          <a:p>
            <a:pPr lvl="1"/>
            <a:r>
              <a:rPr lang="en-US" altLang="en-US" sz="2400" dirty="0" err="1">
                <a:latin typeface="Courier New" pitchFamily="49" charset="0"/>
              </a:rPr>
              <a:t>PrintWriter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outFile</a:t>
            </a:r>
            <a:r>
              <a:rPr lang="en-US" altLang="en-US" sz="2400" dirty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new </a:t>
            </a:r>
            <a:r>
              <a:rPr lang="en-US" altLang="en-US" sz="2400" dirty="0" err="1">
                <a:latin typeface="Courier New" pitchFamily="49" charset="0"/>
              </a:rPr>
              <a:t>PrintWriter</a:t>
            </a:r>
            <a:r>
              <a:rPr lang="en-US" altLang="en-US" sz="2400" dirty="0">
                <a:latin typeface="Courier New" pitchFamily="49" charset="0"/>
              </a:rPr>
              <a:t>(new File(“out.txt”));</a:t>
            </a:r>
          </a:p>
          <a:p>
            <a:pPr lvl="1"/>
            <a:r>
              <a:rPr lang="en-US" altLang="en-US" dirty="0" err="1">
                <a:latin typeface="Courier New" pitchFamily="49" charset="0"/>
              </a:rPr>
              <a:t>outFile.print</a:t>
            </a:r>
            <a:r>
              <a:rPr lang="en-US" altLang="en-US" dirty="0">
                <a:latin typeface="Courier New" pitchFamily="49" charset="0"/>
              </a:rPr>
              <a:t>(), </a:t>
            </a:r>
            <a:r>
              <a:rPr lang="en-US" altLang="en-US" dirty="0" err="1">
                <a:latin typeface="Courier New" pitchFamily="49" charset="0"/>
              </a:rPr>
              <a:t>println</a:t>
            </a:r>
            <a:r>
              <a:rPr lang="en-US" altLang="en-US" dirty="0">
                <a:latin typeface="Courier New" pitchFamily="49" charset="0"/>
              </a:rPr>
              <a:t>(), format(), flush(), close(), …</a:t>
            </a:r>
          </a:p>
          <a:p>
            <a:r>
              <a:rPr lang="en-US" altLang="en-US" sz="2000" dirty="0"/>
              <a:t>http://www.cs.fit.edu/~pkc/classes/cse1001/FileIO/FileIONew.java</a:t>
            </a:r>
          </a:p>
        </p:txBody>
      </p:sp>
    </p:spTree>
    <p:extLst>
      <p:ext uri="{BB962C8B-B14F-4D97-AF65-F5344CB8AC3E}">
        <p14:creationId xmlns:p14="http://schemas.microsoft.com/office/powerpoint/2010/main" val="15953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(V) </a:t>
            </a:r>
            <a:r>
              <a:rPr lang="en-US" dirty="0" smtClean="0"/>
              <a:t>Serialization and Using Object Stream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0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ObjectInputStream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File I/O: </a:t>
            </a:r>
            <a:r>
              <a:rPr lang="en-US" altLang="en-US" dirty="0" smtClean="0"/>
              <a:t>Object Stream </a:t>
            </a:r>
            <a:r>
              <a:rPr lang="en-US" altLang="en-US" dirty="0"/>
              <a:t>Classes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:</a:t>
            </a:r>
          </a:p>
          <a:p>
            <a:pPr lvl="1"/>
            <a:r>
              <a:rPr lang="en-US" altLang="en-US" sz="2000"/>
              <a:t>have methods to either read or write data one byte at a time</a:t>
            </a:r>
          </a:p>
          <a:p>
            <a:pPr lvl="1"/>
            <a:r>
              <a:rPr lang="en-US" altLang="en-US" sz="2000"/>
              <a:t>automatically convert numbers and characters into binary</a:t>
            </a:r>
          </a:p>
          <a:p>
            <a:pPr lvl="2"/>
            <a:r>
              <a:rPr lang="en-US" altLang="en-US" sz="2000"/>
              <a:t>binary-encoded numeric files (files with numbers) are not readable by a text editor, but store data more efficiently</a:t>
            </a:r>
          </a:p>
          <a:p>
            <a:r>
              <a:rPr lang="en-US" altLang="en-US" sz="2000"/>
              <a:t>Remember:</a:t>
            </a:r>
          </a:p>
          <a:p>
            <a:pPr lvl="1"/>
            <a:r>
              <a:rPr lang="en-US" altLang="en-US" sz="2000" i="1"/>
              <a:t>input</a:t>
            </a:r>
            <a:r>
              <a:rPr lang="en-US" altLang="en-US" sz="2000"/>
              <a:t> means data into a </a:t>
            </a:r>
            <a:r>
              <a:rPr lang="en-US" altLang="en-US" sz="2000" u="sng"/>
              <a:t>program</a:t>
            </a:r>
            <a:r>
              <a:rPr lang="en-US" altLang="en-US" sz="2000"/>
              <a:t>, not the file</a:t>
            </a:r>
          </a:p>
          <a:p>
            <a:pPr lvl="1"/>
            <a:r>
              <a:rPr lang="en-US" altLang="en-US" sz="2000"/>
              <a:t>similarly, </a:t>
            </a:r>
            <a:r>
              <a:rPr lang="en-US" altLang="en-US" sz="2000" i="1"/>
              <a:t>output</a:t>
            </a:r>
            <a:r>
              <a:rPr lang="en-US" altLang="en-US" sz="2000"/>
              <a:t> means data out of a program, not the file</a:t>
            </a:r>
          </a:p>
        </p:txBody>
      </p:sp>
    </p:spTree>
    <p:extLst>
      <p:ext uri="{BB962C8B-B14F-4D97-AF65-F5344CB8AC3E}">
        <p14:creationId xmlns:p14="http://schemas.microsoft.com/office/powerpoint/2010/main" val="24791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Output File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marL="381000" indent="-381000"/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itchFamily="49" charset="0"/>
              </a:rPr>
              <a:t>String</a:t>
            </a:r>
          </a:p>
          <a:p>
            <a:pPr marL="838200" lvl="1" indent="-381000"/>
            <a:r>
              <a:rPr lang="en-US" altLang="en-US" sz="2000"/>
              <a:t>file name rules are determined by your operating system</a:t>
            </a:r>
          </a:p>
          <a:p>
            <a:pPr marL="838200" lvl="1" indent="-381000"/>
            <a:endParaRPr lang="en-US" altLang="en-US" sz="2000"/>
          </a:p>
          <a:p>
            <a:pPr marL="381000" indent="-381000"/>
            <a:r>
              <a:rPr lang="en-US" altLang="en-US" sz="2000"/>
              <a:t>Opening an output file takes two steps</a:t>
            </a:r>
          </a:p>
          <a:p>
            <a:pPr marL="838200" lvl="1" indent="-381000">
              <a:buFontTx/>
              <a:buNone/>
            </a:pPr>
            <a:r>
              <a:rPr lang="en-US" altLang="en-US" sz="2000"/>
              <a:t>1.  Create a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itchFamily="49" charset="0"/>
              </a:rPr>
              <a:t>String</a:t>
            </a:r>
            <a:endParaRPr lang="en-US" altLang="en-US" sz="2000"/>
          </a:p>
          <a:p>
            <a:pPr marL="838200" lvl="1" indent="-381000">
              <a:buFontTx/>
              <a:buAutoNum type="arabicPeriod" startAt="2"/>
            </a:pPr>
            <a:r>
              <a:rPr lang="en-US" altLang="en-US" sz="2000"/>
              <a:t>Connect the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itchFamily="49" charset="0"/>
            </a:endParaRPr>
          </a:p>
          <a:p>
            <a:pPr marL="838200" lvl="1" indent="-381000">
              <a:buFontTx/>
              <a:buNone/>
            </a:pPr>
            <a:r>
              <a:rPr lang="en-US" altLang="en-US" sz="2000"/>
              <a:t>This can be done in one line of code</a:t>
            </a:r>
          </a:p>
        </p:txBody>
      </p:sp>
    </p:spTree>
    <p:extLst>
      <p:ext uri="{BB962C8B-B14F-4D97-AF65-F5344CB8AC3E}">
        <p14:creationId xmlns:p14="http://schemas.microsoft.com/office/powerpoint/2010/main" val="792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Opening an Output File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To open a file named </a:t>
            </a:r>
            <a:r>
              <a:rPr lang="en-US" altLang="en-US" sz="2000">
                <a:latin typeface="Courier New" pitchFamily="49" charset="0"/>
              </a:rPr>
              <a:t>numbers.dat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ObjectOutputStream outputStream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new ObjectOutputStream(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new FileOutputStream("numbers.dat"));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argument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 is the output file name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following two statements are equivalent to the single statement above: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FileOutputStream middleman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FileOutputStream("numbers.dat");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ObjectOutputStream outputStream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ObjectOutputSteam(middleman);</a:t>
            </a:r>
            <a:endParaRPr lang="en-US" altLang="en-US" sz="2000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838200" y="4724400"/>
            <a:ext cx="6934200" cy="12954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762000" y="1828800"/>
            <a:ext cx="6934200" cy="990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When Using </a:t>
            </a:r>
            <a:r>
              <a:rPr lang="en-US" altLang="en-US" sz="3600" b="1">
                <a:latin typeface="Courier New" pitchFamily="49" charset="0"/>
              </a:rPr>
              <a:t>ObjectOutputStream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>to Output Data to Files:</a:t>
            </a:r>
            <a:endParaRPr lang="en-US" altLang="en-US" sz="3600">
              <a:latin typeface="Courier New" pitchFamily="49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2000"/>
              <a:t>The output files are binary and can store any of the primitive data types (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created can be read by other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by including the line:</a:t>
            </a:r>
            <a:br>
              <a:rPr lang="en-US" altLang="en-US" sz="2000"/>
            </a:br>
            <a:r>
              <a:rPr lang="en-US" altLang="en-US" sz="2000">
                <a:latin typeface="Courier New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might be thrown</a:t>
            </a:r>
          </a:p>
          <a:p>
            <a:endParaRPr lang="en-US" altLang="en-US" sz="20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Some </a:t>
            </a:r>
            <a:r>
              <a:rPr lang="en-US" altLang="en-US" sz="4000" b="1">
                <a:latin typeface="Courier New" pitchFamily="49" charset="0"/>
              </a:rPr>
              <a:t>ObjectOutputStream</a:t>
            </a:r>
            <a:r>
              <a:rPr lang="en-US" altLang="en-US" sz="4000"/>
              <a:t> Methods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You can write data to an output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methods defined in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writeInt(int n)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writeDouble(double x)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writeBoolean(boolean b)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Note that each write method throws </a:t>
            </a:r>
            <a:r>
              <a:rPr lang="en-US" altLang="en-US" sz="2000">
                <a:latin typeface="Courier New" pitchFamily="49" charset="0"/>
              </a:rPr>
              <a:t>IOException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eventually we will have to write a catch block for it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Also note that each write method includes the modifier </a:t>
            </a:r>
            <a:r>
              <a:rPr lang="en-US" altLang="en-US" sz="2000">
                <a:latin typeface="Courier New" pitchFamily="49" charset="0"/>
              </a:rPr>
              <a:t>final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final</a:t>
            </a:r>
            <a:r>
              <a:rPr lang="en-US" altLang="en-US" sz="2000"/>
              <a:t> methods cannot be redefined in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5697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An Output file should be closed when you are done writing to it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itchFamily="49" charset="0"/>
              </a:rPr>
              <a:t>close</a:t>
            </a:r>
            <a:r>
              <a:rPr lang="en-US" altLang="en-US" sz="2400"/>
              <a:t> method of the class </a:t>
            </a:r>
            <a:r>
              <a:rPr lang="en-US" altLang="en-US" sz="2400">
                <a:latin typeface="Courier New" pitchFamily="49" charset="0"/>
              </a:rPr>
              <a:t>ObjectOutputStream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outputStream.close();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a program ends normally it will close any files that are open  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143000" y="4724400"/>
            <a:ext cx="7010400" cy="457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file: an example </a:t>
            </a:r>
            <a:r>
              <a:rPr lang="en-US" altLang="en-US" sz="2400"/>
              <a:t>[a .class file]</a:t>
            </a:r>
            <a:endParaRPr lang="en-US" alt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0000000 312 376 272 276 000 000 000 061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312 376 272 276  \0  \0  \0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0000010 000 164 012 000 051 000 062 007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t  \n  \0   )  \0   2  \a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0000020 000 063 007 000 064 010 000 065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3  \a  \0   4  \b  \0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0000030 012 000 003 000 066 012 000 002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\n  \0 003  \0   6  \n  \0 002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0000630 000 145 000 146 001 000 027 152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e  \0   f 001  \0 027  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0000640 141 166 141 057 154 141 156 147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a   v   a   /   l   a   n   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0000650 057 123 164 162 151 156 147 102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/   S   t   r   i   n   g  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0000660 165 151 154 144 145 162 014 000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u   i   l   d   e   r  \f  \0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9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Writing a Character to a File:</a:t>
            </a:r>
            <a:br>
              <a:rPr lang="en-US" altLang="en-US"/>
            </a:br>
            <a:r>
              <a:rPr lang="en-US" altLang="en-US"/>
              <a:t>an Unexpected Little Complexity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 sz="2000"/>
              <a:t>The method </a:t>
            </a:r>
            <a:r>
              <a:rPr lang="en-US" altLang="en-US" sz="2000">
                <a:latin typeface="Courier New" pitchFamily="49" charset="0"/>
              </a:rPr>
              <a:t>writeChar</a:t>
            </a:r>
            <a:r>
              <a:rPr lang="en-US" altLang="en-US" sz="2000"/>
              <a:t> has an annoying property:</a:t>
            </a:r>
          </a:p>
          <a:p>
            <a:pPr lvl="1"/>
            <a:r>
              <a:rPr lang="en-US" altLang="en-US" sz="2000"/>
              <a:t>it takes an 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not a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argument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But it is easy to fix:</a:t>
            </a:r>
          </a:p>
          <a:p>
            <a:pPr lvl="1"/>
            <a:r>
              <a:rPr lang="en-US" altLang="en-US" sz="2000"/>
              <a:t>just cast the character to an int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For example, to write the character 'A' to the file opened previously: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outputStream.writeChar((int) 'A');</a:t>
            </a:r>
          </a:p>
          <a:p>
            <a:pPr lvl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r>
              <a:rPr lang="en-US" altLang="en-US" sz="2000"/>
              <a:t>Or, just use the automatic conversion from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 to </a:t>
            </a:r>
            <a:r>
              <a:rPr lang="en-US" altLang="en-US" sz="2000">
                <a:latin typeface="Courier New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756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</a:t>
            </a:r>
            <a:r>
              <a:rPr lang="en-US" altLang="en-US" b="1">
                <a:latin typeface="Courier New" pitchFamily="49" charset="0"/>
              </a:rPr>
              <a:t>boolean</a:t>
            </a:r>
            <a:r>
              <a:rPr lang="en-US" altLang="en-US"/>
              <a:t> Value to a File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values can be either of two values, </a:t>
            </a:r>
            <a:r>
              <a:rPr lang="en-US" altLang="en-US" sz="2400">
                <a:latin typeface="Courier New" pitchFamily="49" charset="0"/>
              </a:rPr>
              <a:t>true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itchFamily="49" charset="0"/>
              </a:rPr>
              <a:t>false</a:t>
            </a:r>
          </a:p>
          <a:p>
            <a:endParaRPr lang="en-US" altLang="en-US" sz="2400">
              <a:latin typeface="Courier New" pitchFamily="49" charset="0"/>
            </a:endParaRPr>
          </a:p>
          <a:p>
            <a:r>
              <a:rPr lang="en-US" altLang="en-US" sz="2400">
                <a:latin typeface="Courier New" pitchFamily="49" charset="0"/>
              </a:rPr>
              <a:t>true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itchFamily="49" charset="0"/>
              </a:rPr>
              <a:t>false</a:t>
            </a:r>
            <a:r>
              <a:rPr lang="en-US" altLang="en-US" sz="2400"/>
              <a:t> are not just names for the values, they actually are of type </a:t>
            </a:r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</a:t>
            </a:r>
          </a:p>
          <a:p>
            <a:endParaRPr lang="en-US" altLang="en-US" sz="2400"/>
          </a:p>
          <a:p>
            <a:r>
              <a:rPr lang="en-US" altLang="en-US" sz="2400"/>
              <a:t>For example, to write the </a:t>
            </a:r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value </a:t>
            </a:r>
            <a:r>
              <a:rPr lang="en-US" altLang="en-US" sz="2400">
                <a:latin typeface="Courier New" pitchFamily="49" charset="0"/>
              </a:rPr>
              <a:t>false</a:t>
            </a:r>
            <a:r>
              <a:rPr lang="en-US" altLang="en-US" sz="2400"/>
              <a:t> to the output file:</a:t>
            </a:r>
          </a:p>
          <a:p>
            <a:pPr lvl="1" algn="ctr">
              <a:buFontTx/>
              <a:buNone/>
            </a:pPr>
            <a:r>
              <a:rPr lang="en-US" altLang="en-US" sz="2400">
                <a:latin typeface="Courier New" pitchFamily="49" charset="0"/>
              </a:rPr>
              <a:t>outputStream.writeBoolean(false);</a:t>
            </a:r>
          </a:p>
        </p:txBody>
      </p:sp>
    </p:spTree>
    <p:extLst>
      <p:ext uri="{BB962C8B-B14F-4D97-AF65-F5344CB8AC3E}">
        <p14:creationId xmlns:p14="http://schemas.microsoft.com/office/powerpoint/2010/main" val="19246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Writing Strings to a File:</a:t>
            </a:r>
            <a:br>
              <a:rPr lang="en-US" altLang="en-US" sz="3600"/>
            </a:br>
            <a:r>
              <a:rPr lang="en-US" altLang="en-US" sz="3600"/>
              <a:t>Another Little Unexpected Complexity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Use the </a:t>
            </a:r>
            <a:r>
              <a:rPr lang="en-US" altLang="en-US" sz="2000" dirty="0" err="1">
                <a:latin typeface="Courier New" pitchFamily="49" charset="0"/>
              </a:rPr>
              <a:t>writeUTF</a:t>
            </a:r>
            <a:r>
              <a:rPr lang="en-US" altLang="en-US" sz="2000" dirty="0"/>
              <a:t> method to output a value of type </a:t>
            </a:r>
            <a:r>
              <a:rPr lang="en-US" altLang="en-US" sz="2000" dirty="0">
                <a:latin typeface="Courier New" pitchFamily="49" charset="0"/>
              </a:rPr>
              <a:t>String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is no </a:t>
            </a:r>
            <a:r>
              <a:rPr lang="en-US" altLang="en-US" sz="2000" dirty="0" err="1">
                <a:latin typeface="Courier New" pitchFamily="49" charset="0"/>
              </a:rPr>
              <a:t>writeString</a:t>
            </a:r>
            <a:r>
              <a:rPr lang="en-US" altLang="en-US" sz="2000" dirty="0"/>
              <a:t> method</a:t>
            </a: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UTF stands for Unicode Text Format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special version of Unicode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Unicode: a text (printable) code that uses 2 bytes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designed to accommodate languages with a different alphabet or no alphabet (such as Chinese and Japanese)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ASCII: also a text (printable) code, but it uses just 1 byte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most common code for English and languages with a similar alphabet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UTF is a modification of Unicode that uses just one byte for ASCII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allows other languages without sacrificing efficiency for ASCII files</a:t>
            </a:r>
          </a:p>
        </p:txBody>
      </p:sp>
    </p:spTree>
    <p:extLst>
      <p:ext uri="{BB962C8B-B14F-4D97-AF65-F5344CB8AC3E}">
        <p14:creationId xmlns:p14="http://schemas.microsoft.com/office/powerpoint/2010/main" val="40945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When Using </a:t>
            </a:r>
            <a:r>
              <a:rPr lang="en-US" altLang="en-US" sz="3600">
                <a:latin typeface="Courier New" pitchFamily="49" charset="0"/>
              </a:rPr>
              <a:t>ObjectInputStream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600"/>
              <a:t>to Read Data from Files: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Input files are binary and contain any of the primitive data types (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can be read by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including the line:</a:t>
            </a:r>
            <a:br>
              <a:rPr lang="en-US" altLang="en-US" sz="2000"/>
            </a:br>
            <a:r>
              <a:rPr lang="en-US" altLang="en-US" sz="2000">
                <a:latin typeface="Courier New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might be thrown</a:t>
            </a:r>
          </a:p>
        </p:txBody>
      </p:sp>
    </p:spTree>
    <p:extLst>
      <p:ext uri="{BB962C8B-B14F-4D97-AF65-F5344CB8AC3E}">
        <p14:creationId xmlns:p14="http://schemas.microsoft.com/office/powerpoint/2010/main" val="2489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Input File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495800"/>
          </a:xfrm>
        </p:spPr>
        <p:txBody>
          <a:bodyPr/>
          <a:lstStyle/>
          <a:p>
            <a:r>
              <a:rPr lang="en-US" altLang="en-US" sz="2000"/>
              <a:t>Similar to opening an output file, but replace "output" with "input"</a:t>
            </a:r>
          </a:p>
          <a:p>
            <a:endParaRPr lang="en-US" altLang="en-US" sz="2000"/>
          </a:p>
          <a:p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itchFamily="49" charset="0"/>
              </a:rPr>
              <a:t>String</a:t>
            </a:r>
          </a:p>
          <a:p>
            <a:pPr lvl="1"/>
            <a:r>
              <a:rPr lang="en-US" altLang="en-US" sz="2000"/>
              <a:t>file name rules are determined by your operating system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Opening a file takes two steps</a:t>
            </a:r>
          </a:p>
          <a:p>
            <a:pPr lvl="1">
              <a:buFontTx/>
              <a:buNone/>
            </a:pPr>
            <a:r>
              <a:rPr lang="en-US" altLang="en-US" sz="2000"/>
              <a:t>1.  Creating a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itchFamily="49" charset="0"/>
              </a:rPr>
              <a:t>String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2.  Connecting the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r>
              <a:rPr lang="en-US" altLang="en-US" sz="2000"/>
              <a:t>This can be done in one line of code</a:t>
            </a:r>
          </a:p>
        </p:txBody>
      </p:sp>
    </p:spTree>
    <p:extLst>
      <p:ext uri="{BB962C8B-B14F-4D97-AF65-F5344CB8AC3E}">
        <p14:creationId xmlns:p14="http://schemas.microsoft.com/office/powerpoint/2010/main" val="33020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Opening an Input File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813"/>
            <a:ext cx="8458200" cy="49101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To open a file named </a:t>
            </a:r>
            <a:r>
              <a:rPr lang="en-US" altLang="en-US" sz="2000">
                <a:latin typeface="Courier New" pitchFamily="49" charset="0"/>
              </a:rPr>
              <a:t>numbers.dat</a:t>
            </a:r>
            <a:r>
              <a:rPr lang="en-US" altLang="en-US" sz="2000"/>
              <a:t>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ObjectInputStream inStream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ObjectInputStream (new FileInputStream("numbers.dat"));</a:t>
            </a:r>
            <a:endParaRPr lang="en-US" altLang="en-US" sz="2000"/>
          </a:p>
          <a:p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argument</a:t>
            </a:r>
          </a:p>
          <a:p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 is the input file name</a:t>
            </a:r>
          </a:p>
          <a:p>
            <a:r>
              <a:rPr lang="en-US" altLang="en-US" sz="2000"/>
              <a:t>The following two statements are equivalent to the statement at the top of this slide: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FileInputStream middleman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FileInputStream("numbers.dat");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ObjectInputStream inputStream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ObjectInputStream (middleman);</a:t>
            </a:r>
          </a:p>
        </p:txBody>
      </p:sp>
    </p:spTree>
    <p:extLst>
      <p:ext uri="{BB962C8B-B14F-4D97-AF65-F5344CB8AC3E}">
        <p14:creationId xmlns:p14="http://schemas.microsoft.com/office/powerpoint/2010/main" val="3486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Some </a:t>
            </a:r>
            <a:r>
              <a:rPr lang="en-US" altLang="en-US" sz="4000" b="1">
                <a:latin typeface="Courier New" pitchFamily="49" charset="0"/>
              </a:rPr>
              <a:t>ObjectInputStream</a:t>
            </a:r>
            <a:r>
              <a:rPr lang="en-US" altLang="en-US" sz="4000"/>
              <a:t> Methods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For every output file method there is a corresponding input file method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You can read data from an input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methods defined in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readInt()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readDouble()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readBoolean()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Note that each write method throws </a:t>
            </a:r>
            <a:r>
              <a:rPr lang="en-US" altLang="en-US" sz="2000">
                <a:latin typeface="Courier New" pitchFamily="49" charset="0"/>
              </a:rPr>
              <a:t>IOException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Also note that each write method includes the modifier </a:t>
            </a:r>
            <a:r>
              <a:rPr lang="en-US" altLang="en-US" sz="2000">
                <a:latin typeface="Courier New" pitchFamily="49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0838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File Exceptions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267200"/>
          </a:xfrm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>
                <a:latin typeface="Courier New" pitchFamily="49" charset="0"/>
              </a:rPr>
              <a:t>FileNotFoundException</a:t>
            </a:r>
            <a:r>
              <a:rPr lang="en-US" altLang="en-US" sz="2400"/>
              <a:t> is thrown if the file is not found when an attempt is made to open a file</a:t>
            </a:r>
          </a:p>
          <a:p>
            <a:endParaRPr lang="en-US" altLang="en-US" sz="2400"/>
          </a:p>
          <a:p>
            <a:r>
              <a:rPr lang="en-US" altLang="en-US" sz="2400"/>
              <a:t>Each read method throws </a:t>
            </a:r>
            <a:r>
              <a:rPr lang="en-US" altLang="en-US" sz="2400">
                <a:latin typeface="Courier New" pitchFamily="49" charset="0"/>
              </a:rPr>
              <a:t>IOException</a:t>
            </a:r>
          </a:p>
          <a:p>
            <a:pPr lvl="1"/>
            <a:r>
              <a:rPr lang="en-US" altLang="en-US" sz="2400"/>
              <a:t>we still have to write a catch block for it</a:t>
            </a:r>
          </a:p>
          <a:p>
            <a:pPr lvl="1"/>
            <a:endParaRPr lang="en-US" altLang="en-US" sz="2400"/>
          </a:p>
          <a:p>
            <a:r>
              <a:rPr lang="en-US" altLang="en-US" sz="2400"/>
              <a:t>If a read goes beyond the end of the file an </a:t>
            </a:r>
            <a:r>
              <a:rPr lang="en-US" altLang="en-US" sz="2400">
                <a:latin typeface="Courier New" pitchFamily="49" charset="0"/>
              </a:rPr>
              <a:t>EOFException</a:t>
            </a:r>
            <a:r>
              <a:rPr lang="en-US" altLang="en-US" sz="2400"/>
              <a:t> is thrown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239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Avoiding Common </a:t>
            </a:r>
            <a:r>
              <a:rPr lang="en-US" altLang="en-US" sz="3200" b="1">
                <a:latin typeface="Courier New" pitchFamily="49" charset="0"/>
              </a:rPr>
              <a:t>ObjectInputStream</a:t>
            </a:r>
            <a:r>
              <a:rPr lang="en-US" altLang="en-US" sz="3200"/>
              <a:t> File Errors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/>
              <a:t>There is no error message (or exception)</a:t>
            </a:r>
          </a:p>
          <a:p>
            <a:pPr algn="ctr">
              <a:buFontTx/>
              <a:buNone/>
            </a:pPr>
            <a:r>
              <a:rPr lang="en-US" altLang="en-US" sz="2400"/>
              <a:t>if you read the wrong data type!</a:t>
            </a:r>
          </a:p>
          <a:p>
            <a:endParaRPr lang="en-US" altLang="en-US" sz="2400" i="1"/>
          </a:p>
          <a:p>
            <a:r>
              <a:rPr lang="en-US" altLang="en-US" sz="2400"/>
              <a:t>Input files can contain a mix of data types</a:t>
            </a:r>
          </a:p>
          <a:p>
            <a:pPr lvl="1"/>
            <a:r>
              <a:rPr lang="en-US" altLang="en-US" sz="2400"/>
              <a:t>it is up to the programmer to know their order and use the correct read method</a:t>
            </a:r>
            <a:endParaRPr lang="en-US" altLang="en-US" sz="2000"/>
          </a:p>
          <a:p>
            <a:r>
              <a:rPr lang="en-US" altLang="en-US" sz="2400">
                <a:latin typeface="Courier New" pitchFamily="49" charset="0"/>
              </a:rPr>
              <a:t>ObjectInputStream</a:t>
            </a:r>
            <a:r>
              <a:rPr lang="en-US" altLang="en-US" sz="2400"/>
              <a:t> works with binary, not text files</a:t>
            </a:r>
          </a:p>
          <a:p>
            <a:r>
              <a:rPr lang="en-US" altLang="en-US" sz="2400"/>
              <a:t>As with an output file, close the input file when you are done with it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2133600" y="1905000"/>
            <a:ext cx="51816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Common Methods</a:t>
            </a:r>
            <a:br>
              <a:rPr lang="en-US" altLang="en-US" sz="3200"/>
            </a:br>
            <a:r>
              <a:rPr lang="en-US" altLang="en-US" sz="3200"/>
              <a:t>to Test for the End of an Input File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common programming situation is to read data from an input file but not know how much data the file contains</a:t>
            </a:r>
          </a:p>
          <a:p>
            <a:endParaRPr lang="en-US" altLang="en-US" sz="2400"/>
          </a:p>
          <a:p>
            <a:r>
              <a:rPr lang="en-US" altLang="en-US" sz="2400"/>
              <a:t>In these situations you need to check for the end of the file</a:t>
            </a:r>
          </a:p>
          <a:p>
            <a:endParaRPr lang="en-US" altLang="en-US" sz="2400"/>
          </a:p>
          <a:p>
            <a:r>
              <a:rPr lang="en-US" altLang="en-US" sz="2400"/>
              <a:t>There are three common ways to test for the end of a file:</a:t>
            </a:r>
          </a:p>
          <a:p>
            <a:pPr lvl="1">
              <a:buFontTx/>
              <a:buNone/>
            </a:pPr>
            <a:r>
              <a:rPr lang="en-US" altLang="en-US" sz="2400"/>
              <a:t>1.  Put a sentinel value at the end of the file and test for it.</a:t>
            </a:r>
          </a:p>
          <a:p>
            <a:pPr lvl="1">
              <a:buFontTx/>
              <a:buNone/>
            </a:pPr>
            <a:r>
              <a:rPr lang="en-US" altLang="en-US" sz="2400"/>
              <a:t>2.  Throw and catch an end-of-file exception.</a:t>
            </a:r>
          </a:p>
          <a:p>
            <a:pPr lvl="1">
              <a:buFontTx/>
              <a:buNone/>
            </a:pPr>
            <a:r>
              <a:rPr lang="en-US" altLang="en-US" sz="2400"/>
              <a:t>3.  Test for a special character that signals the end of the file (text files often have such a character).</a:t>
            </a:r>
          </a:p>
        </p:txBody>
      </p:sp>
    </p:spTree>
    <p:extLst>
      <p:ext uri="{BB962C8B-B14F-4D97-AF65-F5344CB8AC3E}">
        <p14:creationId xmlns:p14="http://schemas.microsoft.com/office/powerpoint/2010/main" val="35883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5331</Words>
  <Application>Microsoft Office PowerPoint</Application>
  <PresentationFormat>On-screen Show (4:3)</PresentationFormat>
  <Paragraphs>1187</Paragraphs>
  <Slides>113</Slides>
  <Notes>45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5" baseType="lpstr">
      <vt:lpstr>Office Theme</vt:lpstr>
      <vt:lpstr>Document</vt:lpstr>
      <vt:lpstr>UNIT 5 (File Organization)</vt:lpstr>
      <vt:lpstr>Contents</vt:lpstr>
      <vt:lpstr>Unit V : Topic List</vt:lpstr>
      <vt:lpstr>File Types: Binary Files, Text Files</vt:lpstr>
      <vt:lpstr>Binary Versus Text Files</vt:lpstr>
      <vt:lpstr>Java: Text Versus Binary Files</vt:lpstr>
      <vt:lpstr>Text Files vs. Binary Files</vt:lpstr>
      <vt:lpstr>Text file: an example   </vt:lpstr>
      <vt:lpstr>Binary file: an example [a .class file]</vt:lpstr>
      <vt:lpstr>Text Vs. Binary Files</vt:lpstr>
      <vt:lpstr>Text File I/O</vt:lpstr>
      <vt:lpstr>Unit VI : Topics</vt:lpstr>
      <vt:lpstr>Using Files in Java</vt:lpstr>
      <vt:lpstr>Java API for Reading and Writing Files</vt:lpstr>
      <vt:lpstr>Methods for Handling Files in JAVA</vt:lpstr>
      <vt:lpstr>(I) File class (in java.io package) object used to handle a file </vt:lpstr>
      <vt:lpstr>File Class in Java</vt:lpstr>
      <vt:lpstr>Package and File Class</vt:lpstr>
      <vt:lpstr>Using Path Names</vt:lpstr>
      <vt:lpstr>File Class [java.io]</vt:lpstr>
      <vt:lpstr>File Class Methods</vt:lpstr>
      <vt:lpstr>File Class Methods</vt:lpstr>
      <vt:lpstr>Create a File, Using File Class</vt:lpstr>
      <vt:lpstr>Create a File </vt:lpstr>
      <vt:lpstr>PowerPoint Presentation</vt:lpstr>
      <vt:lpstr>PowerPoint Presentation</vt:lpstr>
      <vt:lpstr>Get Information about a File</vt:lpstr>
      <vt:lpstr>Delete a File</vt:lpstr>
      <vt:lpstr>Read and print out the contents of a File: Using the Scanner class to read the contents of the text file we created  </vt:lpstr>
      <vt:lpstr>WRITE to a file, and READ from file</vt:lpstr>
      <vt:lpstr>File class methods</vt:lpstr>
      <vt:lpstr>(II) Using File Streams</vt:lpstr>
      <vt:lpstr>Byte Streams</vt:lpstr>
      <vt:lpstr>Reading and Writing Files (Byte Stream)</vt:lpstr>
      <vt:lpstr>Basic Binary File I/O</vt:lpstr>
      <vt:lpstr>Reading and Writing Files (Byte Stream)</vt:lpstr>
      <vt:lpstr>(EXAMPLE in next slide) Every Text File Has Two Essential Things</vt:lpstr>
      <vt:lpstr>Handling IOException</vt:lpstr>
      <vt:lpstr>PowerPoint Presentation</vt:lpstr>
      <vt:lpstr>“File” Objects and Filenames</vt:lpstr>
      <vt:lpstr>Java API for Reading and Writing Files</vt:lpstr>
      <vt:lpstr>Character Streams</vt:lpstr>
      <vt:lpstr>WRITE to a file, and READ from file</vt:lpstr>
      <vt:lpstr>FileWriter Class, write(), close() methods</vt:lpstr>
      <vt:lpstr>PowerPoint Presentation</vt:lpstr>
      <vt:lpstr>PowerPoint Presentation</vt:lpstr>
      <vt:lpstr>PowerPoint Presentation</vt:lpstr>
      <vt:lpstr>PowerPoint Presentation</vt:lpstr>
      <vt:lpstr>Testing for End of File in a Text File</vt:lpstr>
      <vt:lpstr>Example: Using Null to Test for End-of-File in a Text File</vt:lpstr>
      <vt:lpstr>Using PrintWriter</vt:lpstr>
      <vt:lpstr>TextFileOutputDemo Part 1</vt:lpstr>
      <vt:lpstr>TextFileOutputDemo Part 2</vt:lpstr>
      <vt:lpstr>(III) Exception Handling</vt:lpstr>
      <vt:lpstr>I/O Exceptions </vt:lpstr>
      <vt:lpstr>Exception Handling with File I/O</vt:lpstr>
      <vt:lpstr>Example: Reading a File Name from the Keyboard</vt:lpstr>
      <vt:lpstr>Exception - getMessage()</vt:lpstr>
      <vt:lpstr>(IV) Using Scanner class, PrintStream and Buffering (V) Serialization and Using Object Stream,  (VI) Sample code: Student Database </vt:lpstr>
      <vt:lpstr>Read and print out the contents of a File: Using the Scanner class to read the contents of the text file we created  </vt:lpstr>
      <vt:lpstr>Reading in int’s</vt:lpstr>
      <vt:lpstr>Reading in lines of characters</vt:lpstr>
      <vt:lpstr>Multiple types on one line</vt:lpstr>
      <vt:lpstr>Multiple types on one line</vt:lpstr>
      <vt:lpstr>Program to use Files in JAVA</vt:lpstr>
      <vt:lpstr>PowerPoint Presentation</vt:lpstr>
      <vt:lpstr>PowerPoint Presentation</vt:lpstr>
      <vt:lpstr>Buffering</vt:lpstr>
      <vt:lpstr>Text File Input</vt:lpstr>
      <vt:lpstr>Input File Streams</vt:lpstr>
      <vt:lpstr>Text File Output</vt:lpstr>
      <vt:lpstr>Output File Streams</vt:lpstr>
      <vt:lpstr>Methods for BufferedReader</vt:lpstr>
      <vt:lpstr>Alternative (to BufferedReader with FileReader, then StringTokenizer) with Scanner</vt:lpstr>
      <vt:lpstr>PowerPoint Presentation</vt:lpstr>
      <vt:lpstr>BufferedReader vs Scanner (parsing primitive types)</vt:lpstr>
      <vt:lpstr>BufferedReader vs Scanner (Checking End of File/Stream (EOF))</vt:lpstr>
      <vt:lpstr>PowerPoint Presentation</vt:lpstr>
      <vt:lpstr>PowerPoint Presentation</vt:lpstr>
      <vt:lpstr>suggestion</vt:lpstr>
      <vt:lpstr>suggestion cont…</vt:lpstr>
      <vt:lpstr> (V) Serialization and Using Object Stream  </vt:lpstr>
      <vt:lpstr>Using ObjectInputStream</vt:lpstr>
      <vt:lpstr>Java File I/O: Object Stream Classes</vt:lpstr>
      <vt:lpstr>Opening a New Output File</vt:lpstr>
      <vt:lpstr>Example: Opening an Output File</vt:lpstr>
      <vt:lpstr>When Using ObjectOutputStream to Output Data to Files:</vt:lpstr>
      <vt:lpstr>Some ObjectOutputStream Methods</vt:lpstr>
      <vt:lpstr>Closing a File</vt:lpstr>
      <vt:lpstr>Writing a Character to a File: an Unexpected Little Complexity</vt:lpstr>
      <vt:lpstr>Writing a boolean Value to a File</vt:lpstr>
      <vt:lpstr>Writing Strings to a File: Another Little Unexpected Complexity</vt:lpstr>
      <vt:lpstr>When Using ObjectInputStream  to Read Data from Files:</vt:lpstr>
      <vt:lpstr>Opening a New Input File</vt:lpstr>
      <vt:lpstr>Example: Opening an Input File</vt:lpstr>
      <vt:lpstr>Some ObjectInputStream Methods</vt:lpstr>
      <vt:lpstr>Input File Exceptions</vt:lpstr>
      <vt:lpstr>Avoiding Common ObjectInputStream File Errors</vt:lpstr>
      <vt:lpstr>Common Methods to Test for the End of an Input File</vt:lpstr>
      <vt:lpstr>The EOFException Class</vt:lpstr>
      <vt:lpstr>Using EOFException</vt:lpstr>
      <vt:lpstr>PowerPoint Presentation</vt:lpstr>
      <vt:lpstr>PowerPoint Presentation</vt:lpstr>
      <vt:lpstr>Binary I/O of Class Objects</vt:lpstr>
      <vt:lpstr>PowerPoint Presentation</vt:lpstr>
      <vt:lpstr>The Serializable Interface</vt:lpstr>
      <vt:lpstr>(VI) Sample code: Student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Files in Java</dc:title>
  <dc:creator>Administrator</dc:creator>
  <cp:lastModifiedBy>Administrator</cp:lastModifiedBy>
  <cp:revision>174</cp:revision>
  <dcterms:created xsi:type="dcterms:W3CDTF">2022-04-04T03:45:23Z</dcterms:created>
  <dcterms:modified xsi:type="dcterms:W3CDTF">2022-05-08T09:12:24Z</dcterms:modified>
</cp:coreProperties>
</file>