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2" r:id="rId2"/>
    <p:sldId id="293" r:id="rId3"/>
    <p:sldId id="274" r:id="rId4"/>
    <p:sldId id="367" r:id="rId5"/>
    <p:sldId id="384" r:id="rId6"/>
    <p:sldId id="369" r:id="rId7"/>
    <p:sldId id="275" r:id="rId8"/>
    <p:sldId id="286" r:id="rId9"/>
    <p:sldId id="276" r:id="rId10"/>
    <p:sldId id="277" r:id="rId11"/>
    <p:sldId id="280" r:id="rId12"/>
    <p:sldId id="370" r:id="rId13"/>
    <p:sldId id="281" r:id="rId14"/>
    <p:sldId id="376" r:id="rId15"/>
    <p:sldId id="377" r:id="rId16"/>
    <p:sldId id="282" r:id="rId17"/>
    <p:sldId id="283" r:id="rId18"/>
    <p:sldId id="284" r:id="rId19"/>
    <p:sldId id="285" r:id="rId20"/>
    <p:sldId id="287" r:id="rId21"/>
    <p:sldId id="372" r:id="rId22"/>
    <p:sldId id="373" r:id="rId23"/>
    <p:sldId id="374" r:id="rId24"/>
    <p:sldId id="375" r:id="rId25"/>
    <p:sldId id="288" r:id="rId26"/>
    <p:sldId id="289" r:id="rId27"/>
    <p:sldId id="371" r:id="rId28"/>
    <p:sldId id="378" r:id="rId29"/>
    <p:sldId id="379" r:id="rId30"/>
    <p:sldId id="380" r:id="rId31"/>
    <p:sldId id="381" r:id="rId32"/>
    <p:sldId id="382" r:id="rId33"/>
    <p:sldId id="383" r:id="rId34"/>
    <p:sldId id="3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9D9E-7458-4237-8FD2-4F9CB198A5EA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E912A-389D-4B19-B12B-809988BB7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C519A-904B-404C-A10F-5F146C1CFB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76885-FD38-432E-A054-172CC11DC45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62BCF-8514-422B-85E8-DA33F31888E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9D1C-794F-416C-B907-040582AFB82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82D6-6EEE-4113-9537-D6AF64C4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3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 (File Organization)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Java I/O  Classes and </a:t>
            </a:r>
            <a:r>
              <a:rPr lang="en-IN" dirty="0" smtClean="0"/>
              <a:t>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6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I/O stream, is a </a:t>
            </a:r>
            <a:r>
              <a:rPr lang="en-US" b="1" dirty="0" smtClean="0"/>
              <a:t>logical entity </a:t>
            </a:r>
            <a:r>
              <a:rPr lang="en-US" dirty="0" smtClean="0"/>
              <a:t>that either produces or consumes information. </a:t>
            </a:r>
          </a:p>
          <a:p>
            <a:endParaRPr lang="en-US" dirty="0" smtClean="0"/>
          </a:p>
          <a:p>
            <a:r>
              <a:rPr lang="en-US" dirty="0" smtClean="0"/>
              <a:t>An I/O stream is </a:t>
            </a:r>
            <a:r>
              <a:rPr lang="en-US" b="1" dirty="0" smtClean="0"/>
              <a:t>linked to a physical device </a:t>
            </a:r>
            <a:r>
              <a:rPr lang="en-US" dirty="0" smtClean="0"/>
              <a:t>by the Java I/O system. </a:t>
            </a:r>
          </a:p>
          <a:p>
            <a:endParaRPr lang="en-US" dirty="0" smtClean="0"/>
          </a:p>
          <a:p>
            <a:r>
              <a:rPr lang="en-US" dirty="0" smtClean="0"/>
              <a:t>All I/O streams </a:t>
            </a:r>
            <a:r>
              <a:rPr lang="en-US" b="1" dirty="0" smtClean="0"/>
              <a:t>behave in the same manner</a:t>
            </a:r>
            <a:r>
              <a:rPr lang="en-US" dirty="0" smtClean="0"/>
              <a:t>, even if the actual physical devices they are linked to differ.</a:t>
            </a:r>
          </a:p>
          <a:p>
            <a:endParaRPr lang="en-US" dirty="0" smtClean="0"/>
          </a:p>
          <a:p>
            <a:r>
              <a:rPr lang="en-US" dirty="0" smtClean="0"/>
              <a:t>Thus, the same I/O classes and methods can be applied to different types of devices.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…contd.. Java I/O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means that an input stream can abstract many different kinds of input: from a disk file, a keyboard, or a network socket.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Likewise, an output stream may refer to the console, a disk file, or a network connection. </a:t>
            </a:r>
          </a:p>
          <a:p>
            <a:endParaRPr lang="en-US" dirty="0"/>
          </a:p>
          <a:p>
            <a:r>
              <a:rPr lang="en-US" dirty="0"/>
              <a:t>Streams are a clean way to deal with </a:t>
            </a:r>
            <a:r>
              <a:rPr lang="en-US" dirty="0" smtClean="0"/>
              <a:t>input/output </a:t>
            </a:r>
            <a:r>
              <a:rPr lang="en-US" dirty="0"/>
              <a:t>without having every part of your code understand the difference between a keyboard and a network, for example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Java implements streams within class hierarchies defined in the </a:t>
            </a:r>
            <a:r>
              <a:rPr lang="en-US" b="1" dirty="0"/>
              <a:t>java.io </a:t>
            </a:r>
            <a:r>
              <a:rPr lang="en-US" dirty="0"/>
              <a:t>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000" b="1" i="1" dirty="0"/>
              <a:t>Stream</a:t>
            </a:r>
            <a:r>
              <a:rPr lang="en-US" altLang="en-US" sz="2000" dirty="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altLang="en-US" sz="2000" dirty="0"/>
              <a:t>it acts as a buffer between the data source and </a:t>
            </a:r>
            <a:r>
              <a:rPr lang="en-US" altLang="en-US" sz="2000" dirty="0" smtClean="0"/>
              <a:t>destination</a:t>
            </a:r>
          </a:p>
          <a:p>
            <a:pPr lvl="1"/>
            <a:r>
              <a:rPr lang="en-US" altLang="en-US" sz="2000" dirty="0" smtClean="0"/>
              <a:t>INPUT (Source) -</a:t>
            </a:r>
            <a:r>
              <a:rPr lang="en-US" altLang="en-US" sz="2000" dirty="0" smtClean="0">
                <a:sym typeface="Wingdings" pitchFamily="2" charset="2"/>
              </a:rPr>
              <a:t> WRAP INTO STREAM OBJECT- OUTPUT (Destination)</a:t>
            </a:r>
            <a:endParaRPr lang="en-US" altLang="en-US" sz="2000" dirty="0"/>
          </a:p>
          <a:p>
            <a:r>
              <a:rPr lang="en-US" altLang="en-US" sz="2000" b="1" i="1" dirty="0"/>
              <a:t>Input stream</a:t>
            </a:r>
            <a:r>
              <a:rPr lang="en-US" altLang="en-US" sz="2000" dirty="0"/>
              <a:t>: a stream that provides input to a program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System.in</a:t>
            </a:r>
            <a:r>
              <a:rPr lang="en-US" altLang="en-US" sz="2000" dirty="0"/>
              <a:t> is an input </a:t>
            </a:r>
            <a:r>
              <a:rPr lang="en-US" altLang="en-US" sz="2000" dirty="0" smtClean="0"/>
              <a:t>stream (Ex. </a:t>
            </a:r>
            <a:r>
              <a:rPr lang="en-US" altLang="en-US" sz="2000" dirty="0" err="1" smtClean="0"/>
              <a:t>scanf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cin</a:t>
            </a:r>
            <a:r>
              <a:rPr lang="en-US" altLang="en-US" sz="2000" dirty="0" smtClean="0"/>
              <a:t> )</a:t>
            </a:r>
          </a:p>
          <a:p>
            <a:pPr lvl="1"/>
            <a:r>
              <a:rPr lang="en-US" altLang="en-US" sz="2000" dirty="0" smtClean="0"/>
              <a:t>Object- Converts Human readable code to machine code </a:t>
            </a:r>
            <a:endParaRPr lang="en-US" altLang="en-US" sz="2000" dirty="0"/>
          </a:p>
          <a:p>
            <a:r>
              <a:rPr lang="en-US" altLang="en-US" sz="2000" b="1" i="1" dirty="0"/>
              <a:t>Output stream</a:t>
            </a:r>
            <a:r>
              <a:rPr lang="en-US" altLang="en-US" sz="2000" dirty="0"/>
              <a:t>: a stream that accepts output from a </a:t>
            </a:r>
            <a:r>
              <a:rPr lang="en-US" altLang="en-US" sz="2000" dirty="0" smtClean="0"/>
              <a:t>program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System.out</a:t>
            </a:r>
            <a:r>
              <a:rPr lang="en-US" altLang="en-US" sz="2000" dirty="0"/>
              <a:t> is an output </a:t>
            </a:r>
            <a:r>
              <a:rPr lang="en-US" altLang="en-US" sz="2000" dirty="0" smtClean="0"/>
              <a:t>stream (Ex.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 smtClean="0"/>
              <a:t>A </a:t>
            </a:r>
            <a:r>
              <a:rPr lang="en-US" altLang="en-US" sz="2000" dirty="0"/>
              <a:t>stream connects a program to an I/O </a:t>
            </a:r>
            <a:r>
              <a:rPr lang="en-US" altLang="en-US" sz="2000" dirty="0" smtClean="0"/>
              <a:t>object (Program –HLL and I/O Object-Machine Level Language) 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System.out</a:t>
            </a:r>
            <a:r>
              <a:rPr lang="en-US" altLang="en-US" sz="2000" dirty="0"/>
              <a:t> connects a program to the </a:t>
            </a:r>
            <a:r>
              <a:rPr lang="en-US" altLang="en-US" sz="2000" dirty="0" smtClean="0"/>
              <a:t>screen (Ex. </a:t>
            </a:r>
            <a:r>
              <a:rPr lang="en-US" altLang="en-US" sz="2000" dirty="0" err="1" smtClean="0"/>
              <a:t>System.out.println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System.in</a:t>
            </a:r>
            <a:r>
              <a:rPr lang="en-US" altLang="en-US" sz="2000" dirty="0"/>
              <a:t> connects a program to the keyboard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11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</a:t>
            </a:r>
            <a:r>
              <a:rPr lang="en-US" dirty="0"/>
              <a:t>types of streams: byte and </a:t>
            </a:r>
            <a:r>
              <a:rPr lang="en-US" dirty="0" smtClean="0"/>
              <a:t>character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Byte Streams and Character Streams</a:t>
            </a:r>
            <a:endParaRPr lang="en-US" dirty="0"/>
          </a:p>
          <a:p>
            <a:r>
              <a:rPr lang="en-US" i="1" dirty="0"/>
              <a:t>Byte streams </a:t>
            </a:r>
            <a:r>
              <a:rPr lang="en-US" dirty="0"/>
              <a:t>provide a convenient means for handling input and output of bytes. </a:t>
            </a:r>
          </a:p>
          <a:p>
            <a:r>
              <a:rPr lang="en-US" dirty="0"/>
              <a:t>Byte streams are used, for example, when reading or writing binary data.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i="1" dirty="0"/>
              <a:t>Character streams </a:t>
            </a:r>
            <a:r>
              <a:rPr lang="en-US" dirty="0"/>
              <a:t>provide a convenient means for </a:t>
            </a:r>
            <a:r>
              <a:rPr lang="en-US" dirty="0" smtClean="0"/>
              <a:t>handling input </a:t>
            </a:r>
            <a:r>
              <a:rPr lang="en-US" dirty="0"/>
              <a:t>and output of characters. They use Unicode and, therefore, can be internationalized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in some cases, character streams are more efficient than byte streams.</a:t>
            </a:r>
          </a:p>
          <a:p>
            <a:r>
              <a:rPr lang="en-US" dirty="0"/>
              <a:t>But at the lowest level, all I/O is still byte-oriented. </a:t>
            </a:r>
            <a:r>
              <a:rPr lang="en-US" dirty="0" smtClean="0"/>
              <a:t>The </a:t>
            </a:r>
            <a:r>
              <a:rPr lang="en-US" dirty="0"/>
              <a:t>character-based streams simply provide a convenient and efficient means for handling characters.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2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12280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8018" y="304800"/>
            <a:ext cx="5936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The </a:t>
            </a:r>
            <a:r>
              <a:rPr lang="en-US" sz="3000" b="1" dirty="0" smtClean="0"/>
              <a:t>byte</a:t>
            </a:r>
            <a:r>
              <a:rPr lang="en-US" sz="3000" dirty="0" smtClean="0"/>
              <a:t> stream i/o classes in </a:t>
            </a:r>
            <a:r>
              <a:rPr lang="en-US" sz="3000" b="1" dirty="0" smtClean="0"/>
              <a:t>java.io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4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9" y="1257300"/>
            <a:ext cx="8286621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2700"/>
            <a:ext cx="671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The </a:t>
            </a:r>
            <a:r>
              <a:rPr lang="en-US" sz="3000" b="1" dirty="0" smtClean="0"/>
              <a:t>character</a:t>
            </a:r>
            <a:r>
              <a:rPr lang="en-US" sz="3000" dirty="0" smtClean="0"/>
              <a:t> stream i/o classes in </a:t>
            </a:r>
            <a:r>
              <a:rPr lang="en-US" sz="3000" b="1" dirty="0" smtClean="0"/>
              <a:t>java.io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Byte Stream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Byte streams are defined by using two class hierarchies. </a:t>
            </a:r>
            <a:r>
              <a:rPr lang="en-US" dirty="0" smtClean="0"/>
              <a:t> At </a:t>
            </a:r>
            <a:r>
              <a:rPr lang="en-US" dirty="0"/>
              <a:t>the top are two abstract classes: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InputStream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dirty="0"/>
              <a:t>. </a:t>
            </a:r>
          </a:p>
          <a:p>
            <a:r>
              <a:rPr lang="en-US" dirty="0"/>
              <a:t>Each of these abstract classes has several </a:t>
            </a:r>
            <a:r>
              <a:rPr lang="en-US" dirty="0" smtClean="0"/>
              <a:t>concrete subclasses </a:t>
            </a:r>
            <a:r>
              <a:rPr lang="en-US" dirty="0"/>
              <a:t>that handle the differences among various devices, such as disk files, network connections, and even memory buffers. </a:t>
            </a:r>
          </a:p>
          <a:p>
            <a:endParaRPr lang="en-US" dirty="0"/>
          </a:p>
          <a:p>
            <a:r>
              <a:rPr lang="en-US" dirty="0"/>
              <a:t>The byte stream </a:t>
            </a:r>
            <a:r>
              <a:rPr lang="en-US" dirty="0" smtClean="0"/>
              <a:t>i/o classes </a:t>
            </a:r>
            <a:r>
              <a:rPr lang="en-US" dirty="0"/>
              <a:t>in </a:t>
            </a:r>
            <a:r>
              <a:rPr lang="en-US" b="1" dirty="0"/>
              <a:t>java.io </a:t>
            </a:r>
            <a:r>
              <a:rPr lang="en-US" dirty="0"/>
              <a:t>are shown </a:t>
            </a:r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6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12280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04800"/>
            <a:ext cx="5916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The byte stream i/o classes in </a:t>
            </a:r>
            <a:r>
              <a:rPr lang="en-US" sz="3000" b="1" dirty="0" smtClean="0"/>
              <a:t>java.io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1169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Abstract Classes 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classes </a:t>
            </a:r>
            <a:r>
              <a:rPr lang="en-US" b="1" dirty="0" err="1"/>
              <a:t>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OutputStream</a:t>
            </a:r>
            <a:r>
              <a:rPr lang="en-US" b="1" dirty="0"/>
              <a:t> </a:t>
            </a:r>
            <a:r>
              <a:rPr lang="en-US" dirty="0"/>
              <a:t>define several key methods </a:t>
            </a:r>
            <a:r>
              <a:rPr lang="en-US" dirty="0" smtClean="0"/>
              <a:t>that the </a:t>
            </a:r>
            <a:r>
              <a:rPr lang="en-US" dirty="0"/>
              <a:t>other stream classes implement.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of the most important are </a:t>
            </a:r>
            <a:r>
              <a:rPr lang="en-US" b="1" dirty="0"/>
              <a:t>read( ) </a:t>
            </a:r>
            <a:r>
              <a:rPr lang="en-US" dirty="0"/>
              <a:t>and </a:t>
            </a:r>
            <a:r>
              <a:rPr lang="en-US" b="1" dirty="0"/>
              <a:t>write( </a:t>
            </a:r>
            <a:r>
              <a:rPr lang="en-US" b="1" dirty="0" smtClean="0"/>
              <a:t>)</a:t>
            </a:r>
            <a:r>
              <a:rPr lang="en-US" dirty="0" smtClean="0"/>
              <a:t>, which</a:t>
            </a:r>
            <a:r>
              <a:rPr lang="en-US" dirty="0"/>
              <a:t>, respectively, read and write bytes of data.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has a form that is abstract and </a:t>
            </a:r>
            <a:r>
              <a:rPr lang="en-US" dirty="0" smtClean="0"/>
              <a:t>must be </a:t>
            </a:r>
            <a:r>
              <a:rPr lang="en-US" dirty="0"/>
              <a:t>overridden by derived stream classes.</a:t>
            </a:r>
          </a:p>
        </p:txBody>
      </p:sp>
    </p:spTree>
    <p:extLst>
      <p:ext uri="{BB962C8B-B14F-4D97-AF65-F5344CB8AC3E}">
        <p14:creationId xmlns:p14="http://schemas.microsoft.com/office/powerpoint/2010/main" val="89877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Character 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 </a:t>
            </a:r>
            <a:r>
              <a:rPr lang="en-US" dirty="0"/>
              <a:t>streams are defined by using two class hierarchies.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top are two </a:t>
            </a:r>
            <a:r>
              <a:rPr lang="en-US" dirty="0" smtClean="0"/>
              <a:t>abstract classes</a:t>
            </a:r>
            <a:r>
              <a:rPr lang="en-US" dirty="0"/>
              <a:t>: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abstract classes handle Unicode character streams. </a:t>
            </a:r>
            <a:r>
              <a:rPr lang="en-US" dirty="0" smtClean="0"/>
              <a:t>Java has </a:t>
            </a:r>
            <a:r>
              <a:rPr lang="en-US" dirty="0"/>
              <a:t>several concrete subclasses of each of these.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character stream </a:t>
            </a:r>
            <a:r>
              <a:rPr lang="en-US" dirty="0" smtClean="0"/>
              <a:t>i/o classes </a:t>
            </a:r>
            <a:r>
              <a:rPr lang="en-US" dirty="0"/>
              <a:t>in </a:t>
            </a:r>
            <a:r>
              <a:rPr lang="en-US" b="1" dirty="0"/>
              <a:t>java.io </a:t>
            </a:r>
            <a:r>
              <a:rPr lang="en-US" dirty="0" smtClean="0"/>
              <a:t>are shown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VI :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and Organization in </a:t>
            </a:r>
            <a:r>
              <a:rPr lang="en-US" dirty="0" smtClean="0"/>
              <a:t>Java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Java </a:t>
            </a:r>
            <a:r>
              <a:rPr lang="en-IN" b="1" dirty="0">
                <a:solidFill>
                  <a:srgbClr val="00B0F0"/>
                </a:solidFill>
              </a:rPr>
              <a:t>I/O  Classes and </a:t>
            </a:r>
            <a:r>
              <a:rPr lang="en-IN" b="1" dirty="0" smtClean="0">
                <a:solidFill>
                  <a:srgbClr val="00B0F0"/>
                </a:solidFill>
              </a:rPr>
              <a:t>interfaces</a:t>
            </a:r>
          </a:p>
          <a:p>
            <a:r>
              <a:rPr lang="en-IN" dirty="0" smtClean="0"/>
              <a:t>Files </a:t>
            </a:r>
            <a:r>
              <a:rPr lang="en-IN" dirty="0"/>
              <a:t>in </a:t>
            </a:r>
            <a:r>
              <a:rPr lang="en-IN" dirty="0" smtClean="0"/>
              <a:t>Java  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Stream</a:t>
            </a:r>
            <a:r>
              <a:rPr lang="en-IN" b="1" dirty="0">
                <a:solidFill>
                  <a:srgbClr val="00B0F0"/>
                </a:solidFill>
              </a:rPr>
              <a:t>: Byte Stream, Character </a:t>
            </a:r>
            <a:r>
              <a:rPr lang="en-IN" b="1" dirty="0" smtClean="0">
                <a:solidFill>
                  <a:srgbClr val="00B0F0"/>
                </a:solidFill>
              </a:rPr>
              <a:t>Stream</a:t>
            </a:r>
          </a:p>
          <a:p>
            <a:r>
              <a:rPr lang="en-IN" dirty="0" err="1" smtClean="0"/>
              <a:t>Util</a:t>
            </a:r>
            <a:r>
              <a:rPr lang="en-IN" dirty="0" smtClean="0"/>
              <a:t> </a:t>
            </a:r>
            <a:r>
              <a:rPr lang="en-IN" dirty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9" y="1257300"/>
            <a:ext cx="8286621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2167" y="304800"/>
            <a:ext cx="409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character stream i/o classes in </a:t>
            </a:r>
            <a:r>
              <a:rPr lang="en-US" b="1" dirty="0" smtClean="0"/>
              <a:t>java.io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6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 Streams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001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CharArrayWriter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5831"/>
            <a:ext cx="8448675" cy="231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9" y="2895600"/>
            <a:ext cx="8286750" cy="36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34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PrintWriter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57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used to print the formatted representation of objects to the text-output stream.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43000"/>
            <a:ext cx="82867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0" y="5219700"/>
            <a:ext cx="8305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482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Writer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399"/>
            <a:ext cx="8439150" cy="252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39391"/>
            <a:ext cx="84201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01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Predefined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Java programs automatically import the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dirty="0"/>
              <a:t>package, which defines a class called </a:t>
            </a:r>
            <a:r>
              <a:rPr lang="en-US" b="1" dirty="0"/>
              <a:t>System</a:t>
            </a:r>
            <a:r>
              <a:rPr lang="en-US" dirty="0"/>
              <a:t>, which encapsulates several aspects of the run-time environment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Example, using some of  its methods, you can obtain the current time and the settings of various properties associated with the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System </a:t>
            </a:r>
            <a:r>
              <a:rPr lang="en-US" dirty="0"/>
              <a:t>also contains three predefined stream variables: </a:t>
            </a:r>
            <a:r>
              <a:rPr lang="en-US" b="1" dirty="0"/>
              <a:t>in</a:t>
            </a:r>
            <a:r>
              <a:rPr lang="en-US" dirty="0"/>
              <a:t>, </a:t>
            </a:r>
            <a:r>
              <a:rPr lang="en-US" b="1" dirty="0"/>
              <a:t>out</a:t>
            </a:r>
            <a:r>
              <a:rPr lang="en-US" dirty="0"/>
              <a:t>, and </a:t>
            </a:r>
            <a:r>
              <a:rPr lang="en-US" b="1" dirty="0"/>
              <a:t>err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fields are declared as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 </a:t>
            </a:r>
            <a:r>
              <a:rPr lang="en-US" dirty="0"/>
              <a:t>within </a:t>
            </a:r>
            <a:r>
              <a:rPr lang="en-US" b="1" dirty="0"/>
              <a:t>System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means that they can be used by any other part of your program and without reference to a specific </a:t>
            </a:r>
            <a:r>
              <a:rPr lang="en-US" b="1" dirty="0"/>
              <a:t>System </a:t>
            </a:r>
            <a:r>
              <a:rPr lang="en-US" dirty="0"/>
              <a:t>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refers to the standard output stream. By default, this is the console. </a:t>
            </a:r>
          </a:p>
          <a:p>
            <a:r>
              <a:rPr lang="en-US" b="1" dirty="0"/>
              <a:t>System.in </a:t>
            </a:r>
            <a:r>
              <a:rPr lang="en-US" dirty="0"/>
              <a:t>refers to standard input, which is the keyboard by default. </a:t>
            </a:r>
          </a:p>
          <a:p>
            <a:r>
              <a:rPr lang="en-US" b="1" dirty="0" err="1"/>
              <a:t>System.err</a:t>
            </a:r>
            <a:r>
              <a:rPr lang="en-US" b="1" dirty="0"/>
              <a:t> </a:t>
            </a:r>
            <a:r>
              <a:rPr lang="en-US" dirty="0"/>
              <a:t>refers to the standard error stream, which also is the console by default.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these streams may be redirected to any compatible I/O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r>
              <a:rPr lang="en-US" dirty="0" smtClean="0"/>
              <a:t>… </a:t>
            </a:r>
            <a:r>
              <a:rPr lang="en-US" b="1" dirty="0" smtClean="0"/>
              <a:t>The Predefined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System.in </a:t>
            </a:r>
            <a:r>
              <a:rPr lang="en-US" dirty="0"/>
              <a:t>is an object of type </a:t>
            </a:r>
            <a:r>
              <a:rPr lang="en-US" b="1" dirty="0" err="1" smtClean="0"/>
              <a:t>InputStream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System.out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System.err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 smtClean="0"/>
              <a:t>objects of </a:t>
            </a:r>
            <a:r>
              <a:rPr lang="en-US" dirty="0"/>
              <a:t>type </a:t>
            </a:r>
            <a:r>
              <a:rPr lang="en-US" b="1" dirty="0" err="1" smtClean="0"/>
              <a:t>PrintStream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byte streams, even though they are typically used to </a:t>
            </a:r>
            <a:r>
              <a:rPr lang="en-US" dirty="0" smtClean="0"/>
              <a:t>read and </a:t>
            </a:r>
            <a:r>
              <a:rPr lang="en-US" dirty="0"/>
              <a:t>write characters from and to the console.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wrap these </a:t>
            </a:r>
            <a:r>
              <a:rPr lang="en-US" dirty="0" smtClean="0"/>
              <a:t>within character-based </a:t>
            </a:r>
            <a:r>
              <a:rPr lang="en-US" dirty="0"/>
              <a:t>streams, if desired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Java I/O Classes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9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Not buffered</a:t>
            </a:r>
            <a:r>
              <a:rPr lang="en-US" altLang="en-US" sz="2000"/>
              <a:t>: 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“little” 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byte---higher overhead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Buffered</a:t>
            </a:r>
            <a:r>
              <a:rPr lang="en-US" altLang="en-US" sz="2000"/>
              <a:t>: reading/writing in “chunks”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disk operation per a buffer of bytes---lower overhead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67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 Console </a:t>
            </a:r>
            <a:r>
              <a:rPr lang="en-US" b="1" dirty="0" smtClean="0"/>
              <a:t>Input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I/O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6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324"/>
            <a:ext cx="6858000" cy="635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800100"/>
            <a:ext cx="7370581" cy="35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401961" cy="62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194" y="4800600"/>
            <a:ext cx="3352800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4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PrintWriter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realworld</a:t>
            </a:r>
            <a:r>
              <a:rPr lang="en-US" dirty="0" smtClean="0"/>
              <a:t> programs</a:t>
            </a:r>
            <a:r>
              <a:rPr lang="en-US" dirty="0"/>
              <a:t>, the recommended method of writing to the console when using Java </a:t>
            </a:r>
            <a:r>
              <a:rPr lang="en-US" dirty="0" smtClean="0"/>
              <a:t>is through </a:t>
            </a:r>
            <a:r>
              <a:rPr lang="en-US" dirty="0"/>
              <a:t>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stream.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err="1" smtClean="0"/>
              <a:t>PrintWriter</a:t>
            </a:r>
            <a:r>
              <a:rPr lang="en-US" b="1" dirty="0" smtClean="0"/>
              <a:t> </a:t>
            </a:r>
            <a:r>
              <a:rPr lang="en-US" dirty="0"/>
              <a:t>is one of the character-based classes. </a:t>
            </a:r>
            <a:endParaRPr lang="en-US" dirty="0" smtClean="0"/>
          </a:p>
          <a:p>
            <a:r>
              <a:rPr lang="en-US" dirty="0" smtClean="0"/>
              <a:t>Using a character-based </a:t>
            </a:r>
            <a:r>
              <a:rPr lang="en-US" dirty="0"/>
              <a:t>class for console output makes </a:t>
            </a:r>
            <a:r>
              <a:rPr lang="en-US" b="1" dirty="0"/>
              <a:t>internationalizing</a:t>
            </a:r>
            <a:r>
              <a:rPr lang="en-US" dirty="0"/>
              <a:t> your program easier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defines several constructors. </a:t>
            </a:r>
            <a:r>
              <a:rPr lang="en-US" dirty="0" smtClean="0"/>
              <a:t>One of them is:</a:t>
            </a:r>
          </a:p>
          <a:p>
            <a:endParaRPr lang="en-US" dirty="0"/>
          </a:p>
          <a:p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i="1" dirty="0" err="1"/>
              <a:t>outputStream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 err="1"/>
              <a:t>flushingOn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257800"/>
            <a:ext cx="837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outputStream</a:t>
            </a:r>
            <a:r>
              <a:rPr lang="en-US" i="1" dirty="0"/>
              <a:t> </a:t>
            </a:r>
            <a:r>
              <a:rPr lang="en-US" dirty="0"/>
              <a:t>is an object of type </a:t>
            </a:r>
            <a:r>
              <a:rPr lang="en-US" b="1" dirty="0" err="1"/>
              <a:t>OutputStream</a:t>
            </a:r>
            <a:r>
              <a:rPr lang="en-US" dirty="0"/>
              <a:t>, and </a:t>
            </a:r>
            <a:r>
              <a:rPr lang="en-US" i="1" dirty="0" err="1"/>
              <a:t>flushingOn</a:t>
            </a:r>
            <a:r>
              <a:rPr lang="en-US" i="1" dirty="0"/>
              <a:t> </a:t>
            </a:r>
            <a:r>
              <a:rPr lang="en-US" dirty="0"/>
              <a:t>controls whether Java</a:t>
            </a:r>
          </a:p>
          <a:p>
            <a:r>
              <a:rPr lang="en-US" dirty="0"/>
              <a:t>flushes the output stream every time a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method (among others) is called. If</a:t>
            </a:r>
          </a:p>
          <a:p>
            <a:r>
              <a:rPr lang="en-US" i="1" dirty="0" err="1"/>
              <a:t>flushingOn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true</a:t>
            </a:r>
            <a:r>
              <a:rPr lang="en-US" dirty="0"/>
              <a:t>, flushing automatically takes place. If </a:t>
            </a:r>
            <a:r>
              <a:rPr lang="en-US" b="1" dirty="0"/>
              <a:t>false</a:t>
            </a:r>
            <a:r>
              <a:rPr lang="en-US" dirty="0"/>
              <a:t>, flushing is not automatic.</a:t>
            </a:r>
          </a:p>
        </p:txBody>
      </p:sp>
    </p:spTree>
    <p:extLst>
      <p:ext uri="{BB962C8B-B14F-4D97-AF65-F5344CB8AC3E}">
        <p14:creationId xmlns:p14="http://schemas.microsoft.com/office/powerpoint/2010/main" val="30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" y="609600"/>
            <a:ext cx="848591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Console I-O (</a:t>
            </a:r>
            <a:r>
              <a:rPr lang="en-US" dirty="0" err="1" smtClean="0"/>
              <a:t>Int</a:t>
            </a:r>
            <a:r>
              <a:rPr lang="en-US" dirty="0" smtClean="0"/>
              <a:t>, double, string, </a:t>
            </a:r>
            <a:r>
              <a:rPr lang="en-US" dirty="0" err="1" smtClean="0"/>
              <a:t>etc</a:t>
            </a:r>
            <a:r>
              <a:rPr lang="en-US" dirty="0" smtClean="0"/>
              <a:t>) using JAVA I/O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(Java 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real </a:t>
            </a:r>
            <a:r>
              <a:rPr lang="en-US" dirty="0" smtClean="0"/>
              <a:t>applications of </a:t>
            </a:r>
            <a:r>
              <a:rPr lang="en-US" dirty="0"/>
              <a:t>Java are not text-based, console programs. </a:t>
            </a:r>
            <a:endParaRPr lang="en-US" dirty="0" smtClean="0"/>
          </a:p>
          <a:p>
            <a:pPr lvl="1"/>
            <a:r>
              <a:rPr lang="en-US" dirty="0" smtClean="0"/>
              <a:t>Graphically oriented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GUI) frameworks, </a:t>
            </a:r>
            <a:r>
              <a:rPr lang="en-US" dirty="0" smtClean="0"/>
              <a:t>Swing</a:t>
            </a:r>
            <a:r>
              <a:rPr lang="en-US" dirty="0"/>
              <a:t>, the AWT, </a:t>
            </a:r>
            <a:r>
              <a:rPr lang="en-US" dirty="0" smtClean="0"/>
              <a:t> </a:t>
            </a:r>
            <a:r>
              <a:rPr lang="en-US" dirty="0" err="1" smtClean="0"/>
              <a:t>JavaFX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for user interaction, or 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applications. </a:t>
            </a:r>
            <a:endParaRPr lang="en-US" dirty="0" smtClean="0"/>
          </a:p>
          <a:p>
            <a:r>
              <a:rPr lang="en-US" dirty="0" smtClean="0"/>
              <a:t>Text-based</a:t>
            </a:r>
            <a:r>
              <a:rPr lang="en-US" dirty="0"/>
              <a:t>, console programs are excellent as </a:t>
            </a:r>
            <a:r>
              <a:rPr lang="en-US" dirty="0" smtClean="0"/>
              <a:t>LEARNING </a:t>
            </a:r>
            <a:r>
              <a:rPr lang="en-US" dirty="0"/>
              <a:t>examples, they do not constitute </a:t>
            </a:r>
            <a:r>
              <a:rPr lang="en-US" dirty="0" smtClean="0"/>
              <a:t>an important </a:t>
            </a:r>
            <a:r>
              <a:rPr lang="en-US" dirty="0"/>
              <a:t>use for Java in the real world. </a:t>
            </a:r>
            <a:endParaRPr lang="en-US" dirty="0" smtClean="0"/>
          </a:p>
          <a:p>
            <a:pPr lvl="1"/>
            <a:r>
              <a:rPr lang="en-US" dirty="0" smtClean="0"/>
              <a:t>Java’s </a:t>
            </a:r>
            <a:r>
              <a:rPr lang="en-US" dirty="0"/>
              <a:t>support for console I/O is limited </a:t>
            </a:r>
            <a:r>
              <a:rPr lang="en-US" dirty="0" smtClean="0"/>
              <a:t>and somewhat </a:t>
            </a:r>
            <a:r>
              <a:rPr lang="en-US" dirty="0"/>
              <a:t>awkward to use—even in </a:t>
            </a:r>
            <a:r>
              <a:rPr lang="en-US" dirty="0" smtClean="0"/>
              <a:t>simple </a:t>
            </a:r>
            <a:r>
              <a:rPr lang="en-US" dirty="0"/>
              <a:t>programs. </a:t>
            </a:r>
            <a:endParaRPr lang="en-US" dirty="0" smtClean="0"/>
          </a:p>
          <a:p>
            <a:pPr lvl="1"/>
            <a:r>
              <a:rPr lang="en-US" dirty="0" smtClean="0"/>
              <a:t>Text-based </a:t>
            </a:r>
            <a:r>
              <a:rPr lang="en-US" dirty="0"/>
              <a:t>console I/O </a:t>
            </a:r>
            <a:r>
              <a:rPr lang="en-US" dirty="0" smtClean="0"/>
              <a:t>is just </a:t>
            </a:r>
            <a:r>
              <a:rPr lang="en-US" dirty="0"/>
              <a:t>not that useful in real-world Java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547"/>
            <a:ext cx="7958447" cy="637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1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I/O Overview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 sz="2000" i="1" dirty="0">
                <a:latin typeface="Arial" pitchFamily="34" charset="0"/>
              </a:rPr>
              <a:t>I/O</a:t>
            </a:r>
            <a:r>
              <a:rPr lang="en-US" altLang="en-US" sz="2000" dirty="0">
                <a:latin typeface="Arial" pitchFamily="34" charset="0"/>
              </a:rPr>
              <a:t> = </a:t>
            </a:r>
            <a:r>
              <a:rPr lang="en-US" altLang="en-US" sz="2000" dirty="0" err="1">
                <a:latin typeface="Arial" pitchFamily="34" charset="0"/>
              </a:rPr>
              <a:t>Input/Output</a:t>
            </a:r>
            <a:endParaRPr lang="en-US" altLang="en-US" sz="2000" dirty="0">
              <a:latin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</a:rPr>
              <a:t>In this context it is input to and output from programs</a:t>
            </a:r>
          </a:p>
          <a:p>
            <a:r>
              <a:rPr lang="en-US" altLang="en-US" sz="2000" dirty="0">
                <a:latin typeface="Arial" pitchFamily="34" charset="0"/>
              </a:rPr>
              <a:t>Input can be from </a:t>
            </a:r>
            <a:r>
              <a:rPr lang="en-US" altLang="en-US" sz="2000" b="1" dirty="0">
                <a:latin typeface="Arial" pitchFamily="34" charset="0"/>
              </a:rPr>
              <a:t>keyboard</a:t>
            </a:r>
            <a:r>
              <a:rPr lang="en-US" altLang="en-US" sz="2000" dirty="0">
                <a:latin typeface="Arial" pitchFamily="34" charset="0"/>
              </a:rPr>
              <a:t> or a </a:t>
            </a:r>
            <a:r>
              <a:rPr lang="en-US" altLang="en-US" sz="2000" b="1" dirty="0">
                <a:latin typeface="Arial" pitchFamily="34" charset="0"/>
              </a:rPr>
              <a:t>file</a:t>
            </a:r>
          </a:p>
          <a:p>
            <a:r>
              <a:rPr lang="en-US" altLang="en-US" sz="2000" dirty="0">
                <a:latin typeface="Arial" pitchFamily="34" charset="0"/>
              </a:rPr>
              <a:t>Output can be to </a:t>
            </a:r>
            <a:r>
              <a:rPr lang="en-US" altLang="en-US" sz="2000" dirty="0" smtClean="0">
                <a:latin typeface="Arial" pitchFamily="34" charset="0"/>
              </a:rPr>
              <a:t>a </a:t>
            </a:r>
            <a:r>
              <a:rPr lang="en-US" altLang="en-US" sz="2000" b="1" dirty="0" smtClean="0">
                <a:latin typeface="Arial" pitchFamily="34" charset="0"/>
              </a:rPr>
              <a:t>display </a:t>
            </a:r>
            <a:r>
              <a:rPr lang="en-US" altLang="en-US" sz="2000" b="1" dirty="0">
                <a:latin typeface="Arial" pitchFamily="34" charset="0"/>
              </a:rPr>
              <a:t>(screen) </a:t>
            </a:r>
            <a:r>
              <a:rPr lang="en-US" altLang="en-US" sz="2000" dirty="0">
                <a:latin typeface="Arial" pitchFamily="34" charset="0"/>
              </a:rPr>
              <a:t>or </a:t>
            </a:r>
            <a:r>
              <a:rPr lang="en-US" altLang="en-US" sz="2000" dirty="0" smtClean="0">
                <a:latin typeface="Arial" pitchFamily="34" charset="0"/>
              </a:rPr>
              <a:t>to a </a:t>
            </a:r>
            <a:r>
              <a:rPr lang="en-US" altLang="en-US" sz="2000" b="1" dirty="0">
                <a:latin typeface="Arial" pitchFamily="34" charset="0"/>
              </a:rPr>
              <a:t>file</a:t>
            </a:r>
          </a:p>
          <a:p>
            <a:r>
              <a:rPr lang="en-US" altLang="en-US" sz="2000" dirty="0">
                <a:latin typeface="Arial" pitchFamily="34" charset="0"/>
              </a:rPr>
              <a:t>Advantages of </a:t>
            </a:r>
            <a:r>
              <a:rPr lang="en-US" altLang="en-US" sz="2000" b="1" dirty="0">
                <a:latin typeface="Arial" pitchFamily="34" charset="0"/>
              </a:rPr>
              <a:t>F</a:t>
            </a:r>
            <a:r>
              <a:rPr lang="en-US" altLang="en-US" sz="2000" b="1" dirty="0" smtClean="0">
                <a:latin typeface="Arial" pitchFamily="34" charset="0"/>
              </a:rPr>
              <a:t>ile I/O</a:t>
            </a:r>
          </a:p>
          <a:p>
            <a:pPr lvl="1"/>
            <a:r>
              <a:rPr lang="en-US" altLang="en-US" sz="2000" dirty="0" smtClean="0">
                <a:latin typeface="Arial" pitchFamily="34" charset="0"/>
              </a:rPr>
              <a:t>permanent copy (Preserves copy of your data)</a:t>
            </a:r>
          </a:p>
          <a:p>
            <a:r>
              <a:rPr lang="en-US" altLang="en-US" sz="2000" dirty="0" smtClean="0">
                <a:latin typeface="Arial" pitchFamily="34" charset="0"/>
              </a:rPr>
              <a:t>Significance of File I/O:</a:t>
            </a:r>
            <a:endParaRPr lang="en-US" altLang="en-US" sz="2000" dirty="0">
              <a:latin typeface="Arial" pitchFamily="34" charset="0"/>
            </a:endParaRPr>
          </a:p>
          <a:p>
            <a:pPr lvl="1"/>
            <a:r>
              <a:rPr lang="en-US" altLang="en-US" sz="2000" dirty="0" smtClean="0">
                <a:latin typeface="Arial" pitchFamily="34" charset="0"/>
              </a:rPr>
              <a:t>output </a:t>
            </a:r>
            <a:r>
              <a:rPr lang="en-US" altLang="en-US" sz="2000" dirty="0">
                <a:latin typeface="Arial" pitchFamily="34" charset="0"/>
              </a:rPr>
              <a:t>from one program can be input to another</a:t>
            </a:r>
          </a:p>
          <a:p>
            <a:pPr lvl="1"/>
            <a:r>
              <a:rPr lang="en-US" altLang="en-US" sz="2000" dirty="0">
                <a:latin typeface="Arial" pitchFamily="34" charset="0"/>
              </a:rPr>
              <a:t>input can be automated (rather than entered  manually)</a:t>
            </a:r>
          </a:p>
          <a:p>
            <a:pPr lvl="1"/>
            <a:endParaRPr lang="en-US" alt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strong, flexible </a:t>
            </a:r>
            <a:r>
              <a:rPr lang="en-US" dirty="0" smtClean="0"/>
              <a:t>support for </a:t>
            </a:r>
            <a:r>
              <a:rPr lang="en-US" dirty="0"/>
              <a:t>I/O as it relates to </a:t>
            </a:r>
            <a:r>
              <a:rPr lang="en-US" b="1" dirty="0"/>
              <a:t>files </a:t>
            </a:r>
            <a:r>
              <a:rPr lang="en-US"/>
              <a:t>and </a:t>
            </a:r>
            <a:r>
              <a:rPr lang="en-US" b="1" smtClean="0"/>
              <a:t>networks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Java’s </a:t>
            </a:r>
            <a:r>
              <a:rPr lang="en-US" dirty="0"/>
              <a:t>I/O system is cohesive and </a:t>
            </a:r>
            <a:r>
              <a:rPr lang="en-US" dirty="0" smtClean="0"/>
              <a:t>consistent, and once you understand </a:t>
            </a:r>
            <a:r>
              <a:rPr lang="en-US" dirty="0"/>
              <a:t>its fundamentals, the rest of the I/O system is easy to master</a:t>
            </a:r>
          </a:p>
        </p:txBody>
      </p:sp>
    </p:spTree>
    <p:extLst>
      <p:ext uri="{BB962C8B-B14F-4D97-AF65-F5344CB8AC3E}">
        <p14:creationId xmlns:p14="http://schemas.microsoft.com/office/powerpoint/2010/main" val="321042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I/O for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 Data </a:t>
            </a:r>
            <a:r>
              <a:rPr lang="en-US" dirty="0"/>
              <a:t>is retrieved from an </a:t>
            </a:r>
            <a:r>
              <a:rPr lang="en-US" b="1" i="1" dirty="0"/>
              <a:t>input</a:t>
            </a:r>
            <a:r>
              <a:rPr lang="en-US" i="1" dirty="0"/>
              <a:t>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Program Results are sent </a:t>
            </a:r>
            <a:r>
              <a:rPr lang="en-US" dirty="0"/>
              <a:t>to an </a:t>
            </a:r>
            <a:r>
              <a:rPr lang="en-US" b="1" i="1" dirty="0"/>
              <a:t>output</a:t>
            </a:r>
            <a:r>
              <a:rPr lang="en-US" i="1" dirty="0"/>
              <a:t> </a:t>
            </a:r>
            <a:r>
              <a:rPr lang="en-US" dirty="0" smtClean="0"/>
              <a:t>destination</a:t>
            </a:r>
          </a:p>
          <a:p>
            <a:endParaRPr lang="en-US" dirty="0"/>
          </a:p>
          <a:p>
            <a:r>
              <a:rPr lang="en-US" dirty="0" smtClean="0"/>
              <a:t>Java sources / destinations </a:t>
            </a:r>
            <a:r>
              <a:rPr lang="en-US" dirty="0"/>
              <a:t>are </a:t>
            </a:r>
            <a:r>
              <a:rPr lang="en-US" dirty="0" smtClean="0"/>
              <a:t>defined very broadly</a:t>
            </a:r>
          </a:p>
          <a:p>
            <a:pPr lvl="1"/>
            <a:r>
              <a:rPr lang="en-US" dirty="0" smtClean="0"/>
              <a:t>E.g. N/w Connection, Memory Buffer, Disk File … all can be manipulated by Java </a:t>
            </a:r>
            <a:r>
              <a:rPr lang="en-US" dirty="0"/>
              <a:t>I/O </a:t>
            </a:r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Physically different devices are handled in Java  by </a:t>
            </a:r>
            <a:r>
              <a:rPr lang="en-US" dirty="0"/>
              <a:t>the </a:t>
            </a:r>
            <a:r>
              <a:rPr lang="en-US" b="1" dirty="0"/>
              <a:t>same abstraction: the </a:t>
            </a:r>
            <a:r>
              <a:rPr lang="en-US" b="1" i="1" dirty="0"/>
              <a:t>stream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dirty="0"/>
              <a:t>programs </a:t>
            </a:r>
            <a:r>
              <a:rPr lang="en-US" dirty="0"/>
              <a:t>perform </a:t>
            </a:r>
            <a:r>
              <a:rPr lang="en-US" b="1" dirty="0"/>
              <a:t>I/O</a:t>
            </a:r>
            <a:r>
              <a:rPr lang="en-US" dirty="0"/>
              <a:t> through </a:t>
            </a:r>
            <a:r>
              <a:rPr lang="en-US" b="1" dirty="0" smtClean="0"/>
              <a:t>STREAMS 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stream </a:t>
            </a:r>
            <a:r>
              <a:rPr lang="en-US" dirty="0"/>
              <a:t>is an abstraction that either </a:t>
            </a:r>
            <a:r>
              <a:rPr lang="en-US" dirty="0" smtClean="0"/>
              <a:t>produces or </a:t>
            </a:r>
            <a:r>
              <a:rPr lang="en-US" dirty="0"/>
              <a:t>consumes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326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1351</Words>
  <Application>Microsoft Office PowerPoint</Application>
  <PresentationFormat>On-screen Show (4:3)</PresentationFormat>
  <Paragraphs>153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UNIT 5 (File Organization)</vt:lpstr>
      <vt:lpstr>Unit VI : Topics</vt:lpstr>
      <vt:lpstr>Java I/O Basics</vt:lpstr>
      <vt:lpstr>Background (Java I/O)</vt:lpstr>
      <vt:lpstr>PowerPoint Presentation</vt:lpstr>
      <vt:lpstr>I/O Overview</vt:lpstr>
      <vt:lpstr>Java I/O Intro</vt:lpstr>
      <vt:lpstr>JAVA I/O for a Program</vt:lpstr>
      <vt:lpstr>Streams</vt:lpstr>
      <vt:lpstr>Java I/O Stream</vt:lpstr>
      <vt:lpstr>…contd.. Java I/O Stream</vt:lpstr>
      <vt:lpstr>Streams</vt:lpstr>
      <vt:lpstr>Two types of streams: byte and character </vt:lpstr>
      <vt:lpstr>PowerPoint Presentation</vt:lpstr>
      <vt:lpstr>PowerPoint Presentation</vt:lpstr>
      <vt:lpstr>The Byte Stream Classes</vt:lpstr>
      <vt:lpstr>PowerPoint Presentation</vt:lpstr>
      <vt:lpstr>Methods Of Abstract Classes InputStream, OutputStream</vt:lpstr>
      <vt:lpstr>The Character Stream Classes</vt:lpstr>
      <vt:lpstr>PowerPoint Presentation</vt:lpstr>
      <vt:lpstr>Character Streams</vt:lpstr>
      <vt:lpstr>CharArrayWriter</vt:lpstr>
      <vt:lpstr>PrintWriter </vt:lpstr>
      <vt:lpstr>File Writer</vt:lpstr>
      <vt:lpstr>The Predefined Streams</vt:lpstr>
      <vt:lpstr>…contd… The Predefined Streams</vt:lpstr>
      <vt:lpstr>Using the Java I/O Classes</vt:lpstr>
      <vt:lpstr>Buffering</vt:lpstr>
      <vt:lpstr>Reading Console Input</vt:lpstr>
      <vt:lpstr>PowerPoint Presentation</vt:lpstr>
      <vt:lpstr>PowerPoint Presentation</vt:lpstr>
      <vt:lpstr>PowerPoint Presentation</vt:lpstr>
      <vt:lpstr>PowerPoint Presentation</vt:lpstr>
      <vt:lpstr>PRACTICE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Files in Java</dc:title>
  <dc:creator>Administrator</dc:creator>
  <cp:lastModifiedBy>Administrator</cp:lastModifiedBy>
  <cp:revision>142</cp:revision>
  <dcterms:created xsi:type="dcterms:W3CDTF">2022-04-04T03:45:23Z</dcterms:created>
  <dcterms:modified xsi:type="dcterms:W3CDTF">2022-05-08T09:14:44Z</dcterms:modified>
</cp:coreProperties>
</file>