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71" r:id="rId5"/>
    <p:sldId id="272" r:id="rId6"/>
    <p:sldId id="273" r:id="rId7"/>
    <p:sldId id="265" r:id="rId8"/>
    <p:sldId id="269" r:id="rId9"/>
    <p:sldId id="270" r:id="rId10"/>
    <p:sldId id="268" r:id="rId11"/>
    <p:sldId id="267" r:id="rId12"/>
    <p:sldId id="260" r:id="rId13"/>
    <p:sldId id="278" r:id="rId14"/>
    <p:sldId id="276" r:id="rId15"/>
    <p:sldId id="277" r:id="rId16"/>
    <p:sldId id="259" r:id="rId17"/>
    <p:sldId id="266" r:id="rId18"/>
    <p:sldId id="261"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2C2F7E-F32B-4781-8E27-E1C4A848B910}"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427CCAC2-4CFA-4DCC-9794-16D6AE1E5536}">
      <dgm:prSet/>
      <dgm:spPr/>
      <dgm:t>
        <a:bodyPr/>
        <a:lstStyle/>
        <a:p>
          <a:pPr rtl="0"/>
          <a:r>
            <a:rPr lang="en-US" smtClean="0"/>
            <a:t>Heap data structure can be used to implement a priority queue. </a:t>
          </a:r>
          <a:endParaRPr lang="en-US"/>
        </a:p>
      </dgm:t>
    </dgm:pt>
    <dgm:pt modelId="{5A4CBCFE-F179-4594-98BC-763F763FB68E}" type="parTrans" cxnId="{055E8D28-DD5D-4FE5-93DA-64B861970A47}">
      <dgm:prSet/>
      <dgm:spPr/>
      <dgm:t>
        <a:bodyPr/>
        <a:lstStyle/>
        <a:p>
          <a:endParaRPr lang="en-US"/>
        </a:p>
      </dgm:t>
    </dgm:pt>
    <dgm:pt modelId="{A29F2369-7057-44C2-B26C-C6C77D96B282}" type="sibTrans" cxnId="{055E8D28-DD5D-4FE5-93DA-64B861970A47}">
      <dgm:prSet/>
      <dgm:spPr/>
      <dgm:t>
        <a:bodyPr/>
        <a:lstStyle/>
        <a:p>
          <a:endParaRPr lang="en-US"/>
        </a:p>
      </dgm:t>
    </dgm:pt>
    <dgm:pt modelId="{3D3DD52F-B034-4051-9CC8-15C554393CF4}">
      <dgm:prSet/>
      <dgm:spPr/>
      <dgm:t>
        <a:bodyPr/>
        <a:lstStyle/>
        <a:p>
          <a:pPr rtl="0"/>
          <a:r>
            <a:rPr lang="en-US" i="1" smtClean="0"/>
            <a:t>A heap data structure should not be confused with the heap, a pool of memory used for dynamic memory allocation.</a:t>
          </a:r>
          <a:r>
            <a:rPr lang="en-US" smtClean="0"/>
            <a:t> </a:t>
          </a:r>
          <a:endParaRPr lang="en-US"/>
        </a:p>
      </dgm:t>
    </dgm:pt>
    <dgm:pt modelId="{E411F1F6-3CEC-457F-90D3-F4EE51BCECEC}" type="parTrans" cxnId="{09CF49A8-1B10-4B7D-B982-ADFBB83D1C45}">
      <dgm:prSet/>
      <dgm:spPr/>
      <dgm:t>
        <a:bodyPr/>
        <a:lstStyle/>
        <a:p>
          <a:endParaRPr lang="en-US"/>
        </a:p>
      </dgm:t>
    </dgm:pt>
    <dgm:pt modelId="{C8746789-C7D9-4A77-8F49-DDF20F03DFDF}" type="sibTrans" cxnId="{09CF49A8-1B10-4B7D-B982-ADFBB83D1C45}">
      <dgm:prSet/>
      <dgm:spPr/>
      <dgm:t>
        <a:bodyPr/>
        <a:lstStyle/>
        <a:p>
          <a:endParaRPr lang="en-US"/>
        </a:p>
      </dgm:t>
    </dgm:pt>
    <dgm:pt modelId="{F50C9800-7840-4BBC-9719-E5A158CAFFE0}">
      <dgm:prSet/>
      <dgm:spPr/>
      <dgm:t>
        <a:bodyPr/>
        <a:lstStyle/>
        <a:p>
          <a:pPr rtl="0"/>
          <a:r>
            <a:rPr lang="en-US" smtClean="0"/>
            <a:t>A common implementation of a heap is the binary heap, which is defined as a binary tree with two additional properties:</a:t>
          </a:r>
          <a:endParaRPr lang="en-US"/>
        </a:p>
      </dgm:t>
    </dgm:pt>
    <dgm:pt modelId="{B30F11F6-7E36-405D-99D8-DA4BE128A148}" type="parTrans" cxnId="{EADE2171-DD50-49F2-8FD4-2B7BBCF69E08}">
      <dgm:prSet/>
      <dgm:spPr/>
      <dgm:t>
        <a:bodyPr/>
        <a:lstStyle/>
        <a:p>
          <a:endParaRPr lang="en-US"/>
        </a:p>
      </dgm:t>
    </dgm:pt>
    <dgm:pt modelId="{E7E9E0DD-F2F4-4126-B3D1-B3EB6EDD5E27}" type="sibTrans" cxnId="{EADE2171-DD50-49F2-8FD4-2B7BBCF69E08}">
      <dgm:prSet/>
      <dgm:spPr/>
      <dgm:t>
        <a:bodyPr/>
        <a:lstStyle/>
        <a:p>
          <a:endParaRPr lang="en-US"/>
        </a:p>
      </dgm:t>
    </dgm:pt>
    <dgm:pt modelId="{380E9C0A-610C-46B3-9B78-223A414EDB85}">
      <dgm:prSet/>
      <dgm:spPr/>
      <dgm:t>
        <a:bodyPr/>
        <a:lstStyle/>
        <a:p>
          <a:pPr rtl="0"/>
          <a:r>
            <a:rPr lang="en-US" smtClean="0"/>
            <a:t>Structural property: A binary heap is a complete binary tree, i.e., </a:t>
          </a:r>
          <a:r>
            <a:rPr lang="en-US" i="1" smtClean="0"/>
            <a:t>all levels of the tree, except possibly the last one (deepest) are fully filled, and, if the last level of the tree is not complete, the nodes of that level are filled from left to right.</a:t>
          </a:r>
          <a:endParaRPr lang="en-US"/>
        </a:p>
      </dgm:t>
    </dgm:pt>
    <dgm:pt modelId="{DC0AFBB7-0FD9-4FBC-9D29-6EB5F2D66D51}" type="parTrans" cxnId="{93AF25D4-B875-42C6-8FE6-F7B94995FB16}">
      <dgm:prSet/>
      <dgm:spPr/>
      <dgm:t>
        <a:bodyPr/>
        <a:lstStyle/>
        <a:p>
          <a:endParaRPr lang="en-US"/>
        </a:p>
      </dgm:t>
    </dgm:pt>
    <dgm:pt modelId="{AC3F5D26-4FC2-403C-8880-780BBE8E4781}" type="sibTrans" cxnId="{93AF25D4-B875-42C6-8FE6-F7B94995FB16}">
      <dgm:prSet/>
      <dgm:spPr/>
      <dgm:t>
        <a:bodyPr/>
        <a:lstStyle/>
        <a:p>
          <a:endParaRPr lang="en-US"/>
        </a:p>
      </dgm:t>
    </dgm:pt>
    <dgm:pt modelId="{E5F80A29-B2AB-4E32-BD5B-3DBD0730966E}">
      <dgm:prSet/>
      <dgm:spPr/>
      <dgm:t>
        <a:bodyPr/>
        <a:lstStyle/>
        <a:p>
          <a:pPr rtl="0"/>
          <a:r>
            <a:rPr lang="en-US" smtClean="0"/>
            <a:t>Heap Property: The key stored in each node is either “greater than or equal to” or “less than or equal to” the keys in the node’s children.</a:t>
          </a:r>
          <a:endParaRPr lang="en-US"/>
        </a:p>
      </dgm:t>
    </dgm:pt>
    <dgm:pt modelId="{B831DE10-44C5-46F5-9DB2-1D6B23B0D24A}" type="parTrans" cxnId="{063B1800-E2F6-492A-A56A-D596A10A0447}">
      <dgm:prSet/>
      <dgm:spPr/>
      <dgm:t>
        <a:bodyPr/>
        <a:lstStyle/>
        <a:p>
          <a:endParaRPr lang="en-US"/>
        </a:p>
      </dgm:t>
    </dgm:pt>
    <dgm:pt modelId="{E98F3880-50A0-4B8A-B85F-E498DFD8CDE4}" type="sibTrans" cxnId="{063B1800-E2F6-492A-A56A-D596A10A0447}">
      <dgm:prSet/>
      <dgm:spPr/>
      <dgm:t>
        <a:bodyPr/>
        <a:lstStyle/>
        <a:p>
          <a:endParaRPr lang="en-US"/>
        </a:p>
      </dgm:t>
    </dgm:pt>
    <dgm:pt modelId="{9A503CE1-255A-4D5D-B38E-FD38A6E40D97}" type="pres">
      <dgm:prSet presAssocID="{EF2C2F7E-F32B-4781-8E27-E1C4A848B910}" presName="Name0" presStyleCnt="0">
        <dgm:presLayoutVars>
          <dgm:dir/>
          <dgm:animLvl val="lvl"/>
          <dgm:resizeHandles val="exact"/>
        </dgm:presLayoutVars>
      </dgm:prSet>
      <dgm:spPr/>
      <dgm:t>
        <a:bodyPr/>
        <a:lstStyle/>
        <a:p>
          <a:endParaRPr lang="en-US"/>
        </a:p>
      </dgm:t>
    </dgm:pt>
    <dgm:pt modelId="{C684795F-951E-42FD-B93A-2AE0F14B9B08}" type="pres">
      <dgm:prSet presAssocID="{427CCAC2-4CFA-4DCC-9794-16D6AE1E5536}" presName="linNode" presStyleCnt="0"/>
      <dgm:spPr/>
    </dgm:pt>
    <dgm:pt modelId="{91A89928-9DE2-4390-870C-29A853D1DE19}" type="pres">
      <dgm:prSet presAssocID="{427CCAC2-4CFA-4DCC-9794-16D6AE1E5536}" presName="parentText" presStyleLbl="node1" presStyleIdx="0" presStyleCnt="2">
        <dgm:presLayoutVars>
          <dgm:chMax val="1"/>
          <dgm:bulletEnabled val="1"/>
        </dgm:presLayoutVars>
      </dgm:prSet>
      <dgm:spPr/>
      <dgm:t>
        <a:bodyPr/>
        <a:lstStyle/>
        <a:p>
          <a:endParaRPr lang="en-US"/>
        </a:p>
      </dgm:t>
    </dgm:pt>
    <dgm:pt modelId="{3137051E-4DED-4ABF-89B9-693B07F376ED}" type="pres">
      <dgm:prSet presAssocID="{427CCAC2-4CFA-4DCC-9794-16D6AE1E5536}" presName="descendantText" presStyleLbl="alignAccFollowNode1" presStyleIdx="0" presStyleCnt="2">
        <dgm:presLayoutVars>
          <dgm:bulletEnabled val="1"/>
        </dgm:presLayoutVars>
      </dgm:prSet>
      <dgm:spPr/>
      <dgm:t>
        <a:bodyPr/>
        <a:lstStyle/>
        <a:p>
          <a:endParaRPr lang="en-US"/>
        </a:p>
      </dgm:t>
    </dgm:pt>
    <dgm:pt modelId="{F0661DB3-9B56-468A-920C-310B6C2480FE}" type="pres">
      <dgm:prSet presAssocID="{A29F2369-7057-44C2-B26C-C6C77D96B282}" presName="sp" presStyleCnt="0"/>
      <dgm:spPr/>
    </dgm:pt>
    <dgm:pt modelId="{B2453464-21A0-4099-AE30-C8FFE2591038}" type="pres">
      <dgm:prSet presAssocID="{F50C9800-7840-4BBC-9719-E5A158CAFFE0}" presName="linNode" presStyleCnt="0"/>
      <dgm:spPr/>
    </dgm:pt>
    <dgm:pt modelId="{CA2B0C5A-40C5-4514-905E-809DA773E1B5}" type="pres">
      <dgm:prSet presAssocID="{F50C9800-7840-4BBC-9719-E5A158CAFFE0}" presName="parentText" presStyleLbl="node1" presStyleIdx="1" presStyleCnt="2">
        <dgm:presLayoutVars>
          <dgm:chMax val="1"/>
          <dgm:bulletEnabled val="1"/>
        </dgm:presLayoutVars>
      </dgm:prSet>
      <dgm:spPr/>
      <dgm:t>
        <a:bodyPr/>
        <a:lstStyle/>
        <a:p>
          <a:endParaRPr lang="en-US"/>
        </a:p>
      </dgm:t>
    </dgm:pt>
    <dgm:pt modelId="{06565849-D6CE-4D55-881F-28C1486230F5}" type="pres">
      <dgm:prSet presAssocID="{F50C9800-7840-4BBC-9719-E5A158CAFFE0}" presName="descendantText" presStyleLbl="alignAccFollowNode1" presStyleIdx="1" presStyleCnt="2">
        <dgm:presLayoutVars>
          <dgm:bulletEnabled val="1"/>
        </dgm:presLayoutVars>
      </dgm:prSet>
      <dgm:spPr/>
      <dgm:t>
        <a:bodyPr/>
        <a:lstStyle/>
        <a:p>
          <a:endParaRPr lang="en-US"/>
        </a:p>
      </dgm:t>
    </dgm:pt>
  </dgm:ptLst>
  <dgm:cxnLst>
    <dgm:cxn modelId="{5FC0FBD5-752C-46F2-BFCB-7383E8FFD551}" type="presOf" srcId="{F50C9800-7840-4BBC-9719-E5A158CAFFE0}" destId="{CA2B0C5A-40C5-4514-905E-809DA773E1B5}" srcOrd="0" destOrd="0" presId="urn:microsoft.com/office/officeart/2005/8/layout/vList5"/>
    <dgm:cxn modelId="{A20FAAA7-A07C-4F07-AED8-C6328D1CF7F6}" type="presOf" srcId="{380E9C0A-610C-46B3-9B78-223A414EDB85}" destId="{06565849-D6CE-4D55-881F-28C1486230F5}" srcOrd="0" destOrd="0" presId="urn:microsoft.com/office/officeart/2005/8/layout/vList5"/>
    <dgm:cxn modelId="{93AF25D4-B875-42C6-8FE6-F7B94995FB16}" srcId="{F50C9800-7840-4BBC-9719-E5A158CAFFE0}" destId="{380E9C0A-610C-46B3-9B78-223A414EDB85}" srcOrd="0" destOrd="0" parTransId="{DC0AFBB7-0FD9-4FBC-9D29-6EB5F2D66D51}" sibTransId="{AC3F5D26-4FC2-403C-8880-780BBE8E4781}"/>
    <dgm:cxn modelId="{391D6EAC-6E6D-4A9C-AD5B-065B5E1EE18F}" type="presOf" srcId="{EF2C2F7E-F32B-4781-8E27-E1C4A848B910}" destId="{9A503CE1-255A-4D5D-B38E-FD38A6E40D97}" srcOrd="0" destOrd="0" presId="urn:microsoft.com/office/officeart/2005/8/layout/vList5"/>
    <dgm:cxn modelId="{693DC752-78E1-44E6-B71D-2B5A036ACE9B}" type="presOf" srcId="{E5F80A29-B2AB-4E32-BD5B-3DBD0730966E}" destId="{06565849-D6CE-4D55-881F-28C1486230F5}" srcOrd="0" destOrd="1" presId="urn:microsoft.com/office/officeart/2005/8/layout/vList5"/>
    <dgm:cxn modelId="{B1F98054-42FD-42B8-828A-14633F256D6C}" type="presOf" srcId="{427CCAC2-4CFA-4DCC-9794-16D6AE1E5536}" destId="{91A89928-9DE2-4390-870C-29A853D1DE19}" srcOrd="0" destOrd="0" presId="urn:microsoft.com/office/officeart/2005/8/layout/vList5"/>
    <dgm:cxn modelId="{055E8D28-DD5D-4FE5-93DA-64B861970A47}" srcId="{EF2C2F7E-F32B-4781-8E27-E1C4A848B910}" destId="{427CCAC2-4CFA-4DCC-9794-16D6AE1E5536}" srcOrd="0" destOrd="0" parTransId="{5A4CBCFE-F179-4594-98BC-763F763FB68E}" sibTransId="{A29F2369-7057-44C2-B26C-C6C77D96B282}"/>
    <dgm:cxn modelId="{D8D54F8B-3B92-41DD-9AC1-591385FF5F65}" type="presOf" srcId="{3D3DD52F-B034-4051-9CC8-15C554393CF4}" destId="{3137051E-4DED-4ABF-89B9-693B07F376ED}" srcOrd="0" destOrd="0" presId="urn:microsoft.com/office/officeart/2005/8/layout/vList5"/>
    <dgm:cxn modelId="{09CF49A8-1B10-4B7D-B982-ADFBB83D1C45}" srcId="{427CCAC2-4CFA-4DCC-9794-16D6AE1E5536}" destId="{3D3DD52F-B034-4051-9CC8-15C554393CF4}" srcOrd="0" destOrd="0" parTransId="{E411F1F6-3CEC-457F-90D3-F4EE51BCECEC}" sibTransId="{C8746789-C7D9-4A77-8F49-DDF20F03DFDF}"/>
    <dgm:cxn modelId="{063B1800-E2F6-492A-A56A-D596A10A0447}" srcId="{F50C9800-7840-4BBC-9719-E5A158CAFFE0}" destId="{E5F80A29-B2AB-4E32-BD5B-3DBD0730966E}" srcOrd="1" destOrd="0" parTransId="{B831DE10-44C5-46F5-9DB2-1D6B23B0D24A}" sibTransId="{E98F3880-50A0-4B8A-B85F-E498DFD8CDE4}"/>
    <dgm:cxn modelId="{EADE2171-DD50-49F2-8FD4-2B7BBCF69E08}" srcId="{EF2C2F7E-F32B-4781-8E27-E1C4A848B910}" destId="{F50C9800-7840-4BBC-9719-E5A158CAFFE0}" srcOrd="1" destOrd="0" parTransId="{B30F11F6-7E36-405D-99D8-DA4BE128A148}" sibTransId="{E7E9E0DD-F2F4-4126-B3D1-B3EB6EDD5E27}"/>
    <dgm:cxn modelId="{3FA2DA65-263D-4ECF-A81A-A6F6A9B5C4E5}" type="presParOf" srcId="{9A503CE1-255A-4D5D-B38E-FD38A6E40D97}" destId="{C684795F-951E-42FD-B93A-2AE0F14B9B08}" srcOrd="0" destOrd="0" presId="urn:microsoft.com/office/officeart/2005/8/layout/vList5"/>
    <dgm:cxn modelId="{6BA054EA-A6A1-473A-AFAC-0607A8AC1886}" type="presParOf" srcId="{C684795F-951E-42FD-B93A-2AE0F14B9B08}" destId="{91A89928-9DE2-4390-870C-29A853D1DE19}" srcOrd="0" destOrd="0" presId="urn:microsoft.com/office/officeart/2005/8/layout/vList5"/>
    <dgm:cxn modelId="{F6A00D8E-C867-46E7-974B-2828F6B751A7}" type="presParOf" srcId="{C684795F-951E-42FD-B93A-2AE0F14B9B08}" destId="{3137051E-4DED-4ABF-89B9-693B07F376ED}" srcOrd="1" destOrd="0" presId="urn:microsoft.com/office/officeart/2005/8/layout/vList5"/>
    <dgm:cxn modelId="{6D5FBB9C-EB99-4BFB-8288-D36B84F9EE83}" type="presParOf" srcId="{9A503CE1-255A-4D5D-B38E-FD38A6E40D97}" destId="{F0661DB3-9B56-468A-920C-310B6C2480FE}" srcOrd="1" destOrd="0" presId="urn:microsoft.com/office/officeart/2005/8/layout/vList5"/>
    <dgm:cxn modelId="{41E77262-9890-46A1-9FC2-DC568299B534}" type="presParOf" srcId="{9A503CE1-255A-4D5D-B38E-FD38A6E40D97}" destId="{B2453464-21A0-4099-AE30-C8FFE2591038}" srcOrd="2" destOrd="0" presId="urn:microsoft.com/office/officeart/2005/8/layout/vList5"/>
    <dgm:cxn modelId="{1529490C-EDB7-4C92-89DE-C373EF4AD20C}" type="presParOf" srcId="{B2453464-21A0-4099-AE30-C8FFE2591038}" destId="{CA2B0C5A-40C5-4514-905E-809DA773E1B5}" srcOrd="0" destOrd="0" presId="urn:microsoft.com/office/officeart/2005/8/layout/vList5"/>
    <dgm:cxn modelId="{FEF5F935-04BB-4756-B7C7-E75F8A79A1DE}" type="presParOf" srcId="{B2453464-21A0-4099-AE30-C8FFE2591038}" destId="{06565849-D6CE-4D55-881F-28C1486230F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61B8F9-BA16-48EC-91B6-8F04F394E00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C3ED033-8BED-4822-B494-6209D8994F24}">
      <dgm:prSet/>
      <dgm:spPr/>
      <dgm:t>
        <a:bodyPr/>
        <a:lstStyle/>
        <a:p>
          <a:pPr rtl="0"/>
          <a:r>
            <a:rPr lang="en-US" smtClean="0"/>
            <a:t>Heaps are crucial in several efficient graph algorithms, such as Dijkstra’s shortest path algorithm and Prim’s algorithm for minimum spanning tree. </a:t>
          </a:r>
          <a:endParaRPr lang="en-US"/>
        </a:p>
      </dgm:t>
    </dgm:pt>
    <dgm:pt modelId="{146B0D6C-3C0A-42C7-828D-8082D3153023}" type="parTrans" cxnId="{CC648F58-9E9E-40DB-B47B-EF0CD9D6B99F}">
      <dgm:prSet/>
      <dgm:spPr/>
      <dgm:t>
        <a:bodyPr/>
        <a:lstStyle/>
        <a:p>
          <a:endParaRPr lang="en-US"/>
        </a:p>
      </dgm:t>
    </dgm:pt>
    <dgm:pt modelId="{990F5531-5D98-4E1E-960E-D081183E84BC}" type="sibTrans" cxnId="{CC648F58-9E9E-40DB-B47B-EF0CD9D6B99F}">
      <dgm:prSet/>
      <dgm:spPr/>
      <dgm:t>
        <a:bodyPr/>
        <a:lstStyle/>
        <a:p>
          <a:endParaRPr lang="en-US"/>
        </a:p>
      </dgm:t>
    </dgm:pt>
    <dgm:pt modelId="{01AA4EF1-0C1C-4A9A-A56E-B40B537F98B6}">
      <dgm:prSet/>
      <dgm:spPr/>
      <dgm:t>
        <a:bodyPr/>
        <a:lstStyle/>
        <a:p>
          <a:pPr rtl="0"/>
          <a:r>
            <a:rPr lang="en-US" smtClean="0"/>
            <a:t>They are also used in the Heapsort sorting algorithm</a:t>
          </a:r>
          <a:endParaRPr lang="en-US"/>
        </a:p>
      </dgm:t>
    </dgm:pt>
    <dgm:pt modelId="{CEEC228D-2D3A-4593-899C-FAA56D447838}" type="parTrans" cxnId="{AC89A27B-9206-483A-9234-879408821D61}">
      <dgm:prSet/>
      <dgm:spPr/>
      <dgm:t>
        <a:bodyPr/>
        <a:lstStyle/>
        <a:p>
          <a:endParaRPr lang="en-US"/>
        </a:p>
      </dgm:t>
    </dgm:pt>
    <dgm:pt modelId="{2C0E2F44-A7BC-4DFD-AFE9-01F1EF3CC5A7}" type="sibTrans" cxnId="{AC89A27B-9206-483A-9234-879408821D61}">
      <dgm:prSet/>
      <dgm:spPr/>
      <dgm:t>
        <a:bodyPr/>
        <a:lstStyle/>
        <a:p>
          <a:endParaRPr lang="en-US"/>
        </a:p>
      </dgm:t>
    </dgm:pt>
    <dgm:pt modelId="{F7FC6D97-C7A7-4FC2-8256-867072714182}" type="pres">
      <dgm:prSet presAssocID="{9961B8F9-BA16-48EC-91B6-8F04F394E004}" presName="linear" presStyleCnt="0">
        <dgm:presLayoutVars>
          <dgm:animLvl val="lvl"/>
          <dgm:resizeHandles val="exact"/>
        </dgm:presLayoutVars>
      </dgm:prSet>
      <dgm:spPr/>
      <dgm:t>
        <a:bodyPr/>
        <a:lstStyle/>
        <a:p>
          <a:endParaRPr lang="en-US"/>
        </a:p>
      </dgm:t>
    </dgm:pt>
    <dgm:pt modelId="{51048F2F-1B73-4718-A6CA-2B82484159FC}" type="pres">
      <dgm:prSet presAssocID="{8C3ED033-8BED-4822-B494-6209D8994F24}" presName="parentText" presStyleLbl="node1" presStyleIdx="0" presStyleCnt="2">
        <dgm:presLayoutVars>
          <dgm:chMax val="0"/>
          <dgm:bulletEnabled val="1"/>
        </dgm:presLayoutVars>
      </dgm:prSet>
      <dgm:spPr/>
      <dgm:t>
        <a:bodyPr/>
        <a:lstStyle/>
        <a:p>
          <a:endParaRPr lang="en-US"/>
        </a:p>
      </dgm:t>
    </dgm:pt>
    <dgm:pt modelId="{FD9CBB0D-3D06-43B3-AD27-858DE7177E3E}" type="pres">
      <dgm:prSet presAssocID="{990F5531-5D98-4E1E-960E-D081183E84BC}" presName="spacer" presStyleCnt="0"/>
      <dgm:spPr/>
    </dgm:pt>
    <dgm:pt modelId="{9FC44B74-2BE7-4C3A-BF7D-DB9FEF7A77C5}" type="pres">
      <dgm:prSet presAssocID="{01AA4EF1-0C1C-4A9A-A56E-B40B537F98B6}" presName="parentText" presStyleLbl="node1" presStyleIdx="1" presStyleCnt="2">
        <dgm:presLayoutVars>
          <dgm:chMax val="0"/>
          <dgm:bulletEnabled val="1"/>
        </dgm:presLayoutVars>
      </dgm:prSet>
      <dgm:spPr/>
      <dgm:t>
        <a:bodyPr/>
        <a:lstStyle/>
        <a:p>
          <a:endParaRPr lang="en-US"/>
        </a:p>
      </dgm:t>
    </dgm:pt>
  </dgm:ptLst>
  <dgm:cxnLst>
    <dgm:cxn modelId="{CC648F58-9E9E-40DB-B47B-EF0CD9D6B99F}" srcId="{9961B8F9-BA16-48EC-91B6-8F04F394E004}" destId="{8C3ED033-8BED-4822-B494-6209D8994F24}" srcOrd="0" destOrd="0" parTransId="{146B0D6C-3C0A-42C7-828D-8082D3153023}" sibTransId="{990F5531-5D98-4E1E-960E-D081183E84BC}"/>
    <dgm:cxn modelId="{D5D0764D-E0F0-4B82-8808-83DEAF8C1B92}" type="presOf" srcId="{01AA4EF1-0C1C-4A9A-A56E-B40B537F98B6}" destId="{9FC44B74-2BE7-4C3A-BF7D-DB9FEF7A77C5}" srcOrd="0" destOrd="0" presId="urn:microsoft.com/office/officeart/2005/8/layout/vList2"/>
    <dgm:cxn modelId="{54F4E625-8386-4086-B934-9EACFCDCF0FA}" type="presOf" srcId="{8C3ED033-8BED-4822-B494-6209D8994F24}" destId="{51048F2F-1B73-4718-A6CA-2B82484159FC}" srcOrd="0" destOrd="0" presId="urn:microsoft.com/office/officeart/2005/8/layout/vList2"/>
    <dgm:cxn modelId="{BCFEA6F0-24C5-42B7-97C0-DF4E1B7B8C57}" type="presOf" srcId="{9961B8F9-BA16-48EC-91B6-8F04F394E004}" destId="{F7FC6D97-C7A7-4FC2-8256-867072714182}" srcOrd="0" destOrd="0" presId="urn:microsoft.com/office/officeart/2005/8/layout/vList2"/>
    <dgm:cxn modelId="{AC89A27B-9206-483A-9234-879408821D61}" srcId="{9961B8F9-BA16-48EC-91B6-8F04F394E004}" destId="{01AA4EF1-0C1C-4A9A-A56E-B40B537F98B6}" srcOrd="1" destOrd="0" parTransId="{CEEC228D-2D3A-4593-899C-FAA56D447838}" sibTransId="{2C0E2F44-A7BC-4DFD-AFE9-01F1EF3CC5A7}"/>
    <dgm:cxn modelId="{05C8E0F3-1CC4-43BF-A118-6434EE5A13FB}" type="presParOf" srcId="{F7FC6D97-C7A7-4FC2-8256-867072714182}" destId="{51048F2F-1B73-4718-A6CA-2B82484159FC}" srcOrd="0" destOrd="0" presId="urn:microsoft.com/office/officeart/2005/8/layout/vList2"/>
    <dgm:cxn modelId="{123702B1-DBA7-4F35-B09F-03E4A713D64D}" type="presParOf" srcId="{F7FC6D97-C7A7-4FC2-8256-867072714182}" destId="{FD9CBB0D-3D06-43B3-AD27-858DE7177E3E}" srcOrd="1" destOrd="0" presId="urn:microsoft.com/office/officeart/2005/8/layout/vList2"/>
    <dgm:cxn modelId="{890C3FB7-37F0-4D91-AA9C-7907E776AE05}" type="presParOf" srcId="{F7FC6D97-C7A7-4FC2-8256-867072714182}" destId="{9FC44B74-2BE7-4C3A-BF7D-DB9FEF7A77C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7051E-4DED-4ABF-89B9-693B07F376ED}">
      <dsp:nvSpPr>
        <dsp:cNvPr id="0" name=""/>
        <dsp:cNvSpPr/>
      </dsp:nvSpPr>
      <dsp:spPr>
        <a:xfrm rot="5400000">
          <a:off x="4713034" y="-1529550"/>
          <a:ext cx="176618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i="1" kern="1200" smtClean="0"/>
            <a:t>A heap data structure should not be confused with the heap, a pool of memory used for dynamic memory allocation.</a:t>
          </a:r>
          <a:r>
            <a:rPr lang="en-US" sz="1500" kern="1200" smtClean="0"/>
            <a:t> </a:t>
          </a:r>
          <a:endParaRPr lang="en-US" sz="1500" kern="1200"/>
        </a:p>
      </dsp:txBody>
      <dsp:txXfrm rot="-5400000">
        <a:off x="2962655" y="307047"/>
        <a:ext cx="5180726" cy="1593750"/>
      </dsp:txXfrm>
    </dsp:sp>
    <dsp:sp modelId="{91A89928-9DE2-4390-870C-29A853D1DE19}">
      <dsp:nvSpPr>
        <dsp:cNvPr id="0" name=""/>
        <dsp:cNvSpPr/>
      </dsp:nvSpPr>
      <dsp:spPr>
        <a:xfrm>
          <a:off x="0"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smtClean="0"/>
            <a:t>Heap data structure can be used to implement a priority queue. </a:t>
          </a:r>
          <a:endParaRPr lang="en-US" sz="2000" kern="1200"/>
        </a:p>
      </dsp:txBody>
      <dsp:txXfrm>
        <a:off x="107773" y="107828"/>
        <a:ext cx="2747110" cy="1992186"/>
      </dsp:txXfrm>
    </dsp:sp>
    <dsp:sp modelId="{06565849-D6CE-4D55-881F-28C1486230F5}">
      <dsp:nvSpPr>
        <dsp:cNvPr id="0" name=""/>
        <dsp:cNvSpPr/>
      </dsp:nvSpPr>
      <dsp:spPr>
        <a:xfrm rot="5400000">
          <a:off x="4713034" y="788569"/>
          <a:ext cx="176618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smtClean="0"/>
            <a:t>Structural property: A binary heap is a complete binary tree, i.e., </a:t>
          </a:r>
          <a:r>
            <a:rPr lang="en-US" sz="1500" i="1" kern="1200" smtClean="0"/>
            <a:t>all levels of the tree, except possibly the last one (deepest) are fully filled, and, if the last level of the tree is not complete, the nodes of that level are filled from left to right.</a:t>
          </a:r>
          <a:endParaRPr lang="en-US" sz="1500" kern="1200"/>
        </a:p>
        <a:p>
          <a:pPr marL="114300" lvl="1" indent="-114300" algn="l" defTabSz="666750" rtl="0">
            <a:lnSpc>
              <a:spcPct val="90000"/>
            </a:lnSpc>
            <a:spcBef>
              <a:spcPct val="0"/>
            </a:spcBef>
            <a:spcAft>
              <a:spcPct val="15000"/>
            </a:spcAft>
            <a:buChar char="••"/>
          </a:pPr>
          <a:r>
            <a:rPr lang="en-US" sz="1500" kern="1200" smtClean="0"/>
            <a:t>Heap Property: The key stored in each node is either “greater than or equal to” or “less than or equal to” the keys in the node’s children.</a:t>
          </a:r>
          <a:endParaRPr lang="en-US" sz="1500" kern="1200"/>
        </a:p>
      </dsp:txBody>
      <dsp:txXfrm rot="-5400000">
        <a:off x="2962655" y="2625166"/>
        <a:ext cx="5180726" cy="1593750"/>
      </dsp:txXfrm>
    </dsp:sp>
    <dsp:sp modelId="{CA2B0C5A-40C5-4514-905E-809DA773E1B5}">
      <dsp:nvSpPr>
        <dsp:cNvPr id="0" name=""/>
        <dsp:cNvSpPr/>
      </dsp:nvSpPr>
      <dsp:spPr>
        <a:xfrm>
          <a:off x="0"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smtClean="0"/>
            <a:t>A common implementation of a heap is the binary heap, which is defined as a binary tree with two additional properties:</a:t>
          </a:r>
          <a:endParaRPr lang="en-US" sz="2000" kern="1200"/>
        </a:p>
      </dsp:txBody>
      <dsp:txXfrm>
        <a:off x="107773" y="2425947"/>
        <a:ext cx="2747110" cy="1992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48F2F-1B73-4718-A6CA-2B82484159FC}">
      <dsp:nvSpPr>
        <dsp:cNvPr id="0" name=""/>
        <dsp:cNvSpPr/>
      </dsp:nvSpPr>
      <dsp:spPr>
        <a:xfrm>
          <a:off x="0" y="5871"/>
          <a:ext cx="8229600" cy="22124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Heaps are crucial in several efficient graph algorithms, such as Dijkstra’s shortest path algorithm and Prim’s algorithm for minimum spanning tree. </a:t>
          </a:r>
          <a:endParaRPr lang="en-US" sz="3100" kern="1200"/>
        </a:p>
      </dsp:txBody>
      <dsp:txXfrm>
        <a:off x="108004" y="113875"/>
        <a:ext cx="8013592" cy="1996462"/>
      </dsp:txXfrm>
    </dsp:sp>
    <dsp:sp modelId="{9FC44B74-2BE7-4C3A-BF7D-DB9FEF7A77C5}">
      <dsp:nvSpPr>
        <dsp:cNvPr id="0" name=""/>
        <dsp:cNvSpPr/>
      </dsp:nvSpPr>
      <dsp:spPr>
        <a:xfrm>
          <a:off x="0" y="2307621"/>
          <a:ext cx="8229600" cy="22124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They are also used in the Heapsort sorting algorithm</a:t>
          </a:r>
          <a:endParaRPr lang="en-US" sz="3100" kern="1200"/>
        </a:p>
      </dsp:txBody>
      <dsp:txXfrm>
        <a:off x="108004" y="2415625"/>
        <a:ext cx="8013592" cy="199646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FF71B0-9DD4-4A59-A3E5-8574F7C1CF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1F5AC-EA27-4AE5-95B6-BAA98247B94A}" type="slidenum">
              <a:rPr lang="en-US" smtClean="0"/>
              <a:t>‹#›</a:t>
            </a:fld>
            <a:endParaRPr lang="en-US"/>
          </a:p>
        </p:txBody>
      </p:sp>
    </p:spTree>
    <p:extLst>
      <p:ext uri="{BB962C8B-B14F-4D97-AF65-F5344CB8AC3E}">
        <p14:creationId xmlns:p14="http://schemas.microsoft.com/office/powerpoint/2010/main" val="33502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F71B0-9DD4-4A59-A3E5-8574F7C1CF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1F5AC-EA27-4AE5-95B6-BAA98247B94A}" type="slidenum">
              <a:rPr lang="en-US" smtClean="0"/>
              <a:t>‹#›</a:t>
            </a:fld>
            <a:endParaRPr lang="en-US"/>
          </a:p>
        </p:txBody>
      </p:sp>
    </p:spTree>
    <p:extLst>
      <p:ext uri="{BB962C8B-B14F-4D97-AF65-F5344CB8AC3E}">
        <p14:creationId xmlns:p14="http://schemas.microsoft.com/office/powerpoint/2010/main" val="360965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F71B0-9DD4-4A59-A3E5-8574F7C1CF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1F5AC-EA27-4AE5-95B6-BAA98247B94A}" type="slidenum">
              <a:rPr lang="en-US" smtClean="0"/>
              <a:t>‹#›</a:t>
            </a:fld>
            <a:endParaRPr lang="en-US"/>
          </a:p>
        </p:txBody>
      </p:sp>
    </p:spTree>
    <p:extLst>
      <p:ext uri="{BB962C8B-B14F-4D97-AF65-F5344CB8AC3E}">
        <p14:creationId xmlns:p14="http://schemas.microsoft.com/office/powerpoint/2010/main" val="8563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F71B0-9DD4-4A59-A3E5-8574F7C1CF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1F5AC-EA27-4AE5-95B6-BAA98247B94A}" type="slidenum">
              <a:rPr lang="en-US" smtClean="0"/>
              <a:t>‹#›</a:t>
            </a:fld>
            <a:endParaRPr lang="en-US"/>
          </a:p>
        </p:txBody>
      </p:sp>
    </p:spTree>
    <p:extLst>
      <p:ext uri="{BB962C8B-B14F-4D97-AF65-F5344CB8AC3E}">
        <p14:creationId xmlns:p14="http://schemas.microsoft.com/office/powerpoint/2010/main" val="172034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FF71B0-9DD4-4A59-A3E5-8574F7C1CF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1F5AC-EA27-4AE5-95B6-BAA98247B94A}" type="slidenum">
              <a:rPr lang="en-US" smtClean="0"/>
              <a:t>‹#›</a:t>
            </a:fld>
            <a:endParaRPr lang="en-US"/>
          </a:p>
        </p:txBody>
      </p:sp>
    </p:spTree>
    <p:extLst>
      <p:ext uri="{BB962C8B-B14F-4D97-AF65-F5344CB8AC3E}">
        <p14:creationId xmlns:p14="http://schemas.microsoft.com/office/powerpoint/2010/main" val="355160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FF71B0-9DD4-4A59-A3E5-8574F7C1CFD3}"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1F5AC-EA27-4AE5-95B6-BAA98247B94A}" type="slidenum">
              <a:rPr lang="en-US" smtClean="0"/>
              <a:t>‹#›</a:t>
            </a:fld>
            <a:endParaRPr lang="en-US"/>
          </a:p>
        </p:txBody>
      </p:sp>
    </p:spTree>
    <p:extLst>
      <p:ext uri="{BB962C8B-B14F-4D97-AF65-F5344CB8AC3E}">
        <p14:creationId xmlns:p14="http://schemas.microsoft.com/office/powerpoint/2010/main" val="136422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FF71B0-9DD4-4A59-A3E5-8574F7C1CFD3}"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F1F5AC-EA27-4AE5-95B6-BAA98247B94A}" type="slidenum">
              <a:rPr lang="en-US" smtClean="0"/>
              <a:t>‹#›</a:t>
            </a:fld>
            <a:endParaRPr lang="en-US"/>
          </a:p>
        </p:txBody>
      </p:sp>
    </p:spTree>
    <p:extLst>
      <p:ext uri="{BB962C8B-B14F-4D97-AF65-F5344CB8AC3E}">
        <p14:creationId xmlns:p14="http://schemas.microsoft.com/office/powerpoint/2010/main" val="259797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FF71B0-9DD4-4A59-A3E5-8574F7C1CFD3}"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F1F5AC-EA27-4AE5-95B6-BAA98247B94A}" type="slidenum">
              <a:rPr lang="en-US" smtClean="0"/>
              <a:t>‹#›</a:t>
            </a:fld>
            <a:endParaRPr lang="en-US"/>
          </a:p>
        </p:txBody>
      </p:sp>
    </p:spTree>
    <p:extLst>
      <p:ext uri="{BB962C8B-B14F-4D97-AF65-F5344CB8AC3E}">
        <p14:creationId xmlns:p14="http://schemas.microsoft.com/office/powerpoint/2010/main" val="681630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F71B0-9DD4-4A59-A3E5-8574F7C1CFD3}"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1F5AC-EA27-4AE5-95B6-BAA98247B94A}" type="slidenum">
              <a:rPr lang="en-US" smtClean="0"/>
              <a:t>‹#›</a:t>
            </a:fld>
            <a:endParaRPr lang="en-US"/>
          </a:p>
        </p:txBody>
      </p:sp>
    </p:spTree>
    <p:extLst>
      <p:ext uri="{BB962C8B-B14F-4D97-AF65-F5344CB8AC3E}">
        <p14:creationId xmlns:p14="http://schemas.microsoft.com/office/powerpoint/2010/main" val="290271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F71B0-9DD4-4A59-A3E5-8574F7C1CFD3}"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1F5AC-EA27-4AE5-95B6-BAA98247B94A}" type="slidenum">
              <a:rPr lang="en-US" smtClean="0"/>
              <a:t>‹#›</a:t>
            </a:fld>
            <a:endParaRPr lang="en-US"/>
          </a:p>
        </p:txBody>
      </p:sp>
    </p:spTree>
    <p:extLst>
      <p:ext uri="{BB962C8B-B14F-4D97-AF65-F5344CB8AC3E}">
        <p14:creationId xmlns:p14="http://schemas.microsoft.com/office/powerpoint/2010/main" val="215254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F71B0-9DD4-4A59-A3E5-8574F7C1CFD3}"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1F5AC-EA27-4AE5-95B6-BAA98247B94A}" type="slidenum">
              <a:rPr lang="en-US" smtClean="0"/>
              <a:t>‹#›</a:t>
            </a:fld>
            <a:endParaRPr lang="en-US"/>
          </a:p>
        </p:txBody>
      </p:sp>
    </p:spTree>
    <p:extLst>
      <p:ext uri="{BB962C8B-B14F-4D97-AF65-F5344CB8AC3E}">
        <p14:creationId xmlns:p14="http://schemas.microsoft.com/office/powerpoint/2010/main" val="106982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F71B0-9DD4-4A59-A3E5-8574F7C1CFD3}" type="datetimeFigureOut">
              <a:rPr lang="en-US" smtClean="0"/>
              <a:t>5/12/2022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1F5AC-EA27-4AE5-95B6-BAA98247B94A}" type="slidenum">
              <a:rPr lang="en-US" smtClean="0"/>
              <a:t>‹#›</a:t>
            </a:fld>
            <a:endParaRPr lang="en-US"/>
          </a:p>
        </p:txBody>
      </p:sp>
    </p:spTree>
    <p:extLst>
      <p:ext uri="{BB962C8B-B14F-4D97-AF65-F5344CB8AC3E}">
        <p14:creationId xmlns:p14="http://schemas.microsoft.com/office/powerpoint/2010/main" val="1843913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VI – DS </a:t>
            </a:r>
            <a:r>
              <a:rPr lang="en-US" dirty="0" smtClean="0"/>
              <a:t>Applications </a:t>
            </a:r>
            <a:endParaRPr lang="en-US" dirty="0"/>
          </a:p>
        </p:txBody>
      </p:sp>
      <p:sp>
        <p:nvSpPr>
          <p:cNvPr id="3" name="Subtitle 2"/>
          <p:cNvSpPr>
            <a:spLocks noGrp="1"/>
          </p:cNvSpPr>
          <p:nvPr>
            <p:ph type="subTitle" idx="1"/>
          </p:nvPr>
        </p:nvSpPr>
        <p:spPr/>
        <p:txBody>
          <a:bodyPr/>
          <a:lstStyle/>
          <a:p>
            <a:r>
              <a:rPr lang="en-US" dirty="0" smtClean="0"/>
              <a:t>PART 2 </a:t>
            </a:r>
            <a:r>
              <a:rPr lang="en-US" dirty="0" smtClean="0"/>
              <a:t>PPT (Self Study)</a:t>
            </a:r>
            <a:endParaRPr lang="en-US" dirty="0"/>
          </a:p>
        </p:txBody>
      </p:sp>
    </p:spTree>
    <p:extLst>
      <p:ext uri="{BB962C8B-B14F-4D97-AF65-F5344CB8AC3E}">
        <p14:creationId xmlns:p14="http://schemas.microsoft.com/office/powerpoint/2010/main" val="3411695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behind Dijkstra’s </a:t>
            </a:r>
            <a:r>
              <a:rPr lang="en-US" dirty="0" err="1" smtClean="0"/>
              <a:t>Algo</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4648200" cy="505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43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200"/>
            <a:ext cx="5562600" cy="5961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93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of Heap Data Structure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911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Data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994331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354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Heap 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910230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767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of Heap DS : Heap Sort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475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Heap: Heap Sort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STEPS: Create </a:t>
            </a:r>
            <a:r>
              <a:rPr lang="en-US" dirty="0"/>
              <a:t>a Max Heap </a:t>
            </a:r>
            <a:r>
              <a:rPr lang="en-US" dirty="0" smtClean="0"/>
              <a:t>(for ascending order sort). </a:t>
            </a:r>
            <a:r>
              <a:rPr lang="en-US" dirty="0"/>
              <a:t>Once the heap is created, </a:t>
            </a:r>
            <a:r>
              <a:rPr lang="en-US" dirty="0" smtClean="0"/>
              <a:t>swap </a:t>
            </a:r>
            <a:r>
              <a:rPr lang="en-US" dirty="0"/>
              <a:t>the root note with the last node and delete the previous node from the heap</a:t>
            </a:r>
            <a:r>
              <a:rPr lang="en-US" dirty="0" smtClean="0"/>
              <a:t>. Continue till last remaining node.</a:t>
            </a:r>
          </a:p>
          <a:p>
            <a:r>
              <a:rPr lang="en-US" dirty="0" smtClean="0"/>
              <a:t>Time complexity : O(</a:t>
            </a:r>
            <a:r>
              <a:rPr lang="en-US" dirty="0" err="1" smtClean="0"/>
              <a:t>nlogn</a:t>
            </a:r>
            <a:r>
              <a:rPr lang="en-US" dirty="0" smtClean="0"/>
              <a:t>)</a:t>
            </a:r>
          </a:p>
          <a:p>
            <a:r>
              <a:rPr lang="en-US" dirty="0" smtClean="0"/>
              <a:t>Advantage: Low memory usage, optimized and generally efficient</a:t>
            </a:r>
          </a:p>
          <a:p>
            <a:r>
              <a:rPr lang="en-US" dirty="0" smtClean="0"/>
              <a:t>Disadvantage: Unstable</a:t>
            </a:r>
            <a:r>
              <a:rPr lang="en-US" dirty="0"/>
              <a:t>, expensive, and not very efficient when working with highly complex data</a:t>
            </a:r>
          </a:p>
        </p:txBody>
      </p:sp>
    </p:spTree>
    <p:extLst>
      <p:ext uri="{BB962C8B-B14F-4D97-AF65-F5344CB8AC3E}">
        <p14:creationId xmlns:p14="http://schemas.microsoft.com/office/powerpoint/2010/main" val="240598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pPr marL="0" indent="0">
              <a:buNone/>
            </a:pPr>
            <a:r>
              <a:rPr lang="en-US" dirty="0"/>
              <a:t>void </a:t>
            </a:r>
            <a:r>
              <a:rPr lang="en-US" dirty="0" err="1"/>
              <a:t>heap_sort</a:t>
            </a:r>
            <a:r>
              <a:rPr lang="en-US" dirty="0"/>
              <a:t>(</a:t>
            </a:r>
            <a:r>
              <a:rPr lang="en-US" dirty="0" err="1"/>
              <a:t>int</a:t>
            </a:r>
            <a:r>
              <a:rPr lang="en-US" dirty="0"/>
              <a:t> </a:t>
            </a:r>
            <a:r>
              <a:rPr lang="en-US" dirty="0" err="1" smtClean="0"/>
              <a:t>Arr</a:t>
            </a:r>
            <a:r>
              <a:rPr lang="en-US" dirty="0" smtClean="0"/>
              <a:t>[ ])</a:t>
            </a:r>
          </a:p>
          <a:p>
            <a:pPr marL="0" indent="0">
              <a:buNone/>
            </a:pPr>
            <a:r>
              <a:rPr lang="en-US" dirty="0" smtClean="0"/>
              <a:t> </a:t>
            </a:r>
            <a:r>
              <a:rPr lang="en-US" dirty="0"/>
              <a:t>{ </a:t>
            </a:r>
            <a:r>
              <a:rPr lang="en-US" dirty="0" err="1"/>
              <a:t>int</a:t>
            </a:r>
            <a:r>
              <a:rPr lang="en-US" dirty="0"/>
              <a:t> </a:t>
            </a:r>
            <a:r>
              <a:rPr lang="en-US" dirty="0" err="1"/>
              <a:t>heap_size</a:t>
            </a:r>
            <a:r>
              <a:rPr lang="en-US" dirty="0"/>
              <a:t> = N; </a:t>
            </a:r>
            <a:endParaRPr lang="en-US" dirty="0" smtClean="0"/>
          </a:p>
          <a:p>
            <a:pPr marL="0" indent="0">
              <a:buNone/>
            </a:pPr>
            <a:r>
              <a:rPr lang="en-US" dirty="0" err="1" smtClean="0"/>
              <a:t>build_maxheap</a:t>
            </a:r>
            <a:r>
              <a:rPr lang="en-US" dirty="0" smtClean="0"/>
              <a:t>(</a:t>
            </a:r>
            <a:r>
              <a:rPr lang="en-US" dirty="0" err="1" smtClean="0"/>
              <a:t>Arr</a:t>
            </a:r>
            <a:r>
              <a:rPr lang="en-US" dirty="0"/>
              <a:t>); </a:t>
            </a:r>
            <a:endParaRPr lang="en-US" dirty="0" smtClean="0"/>
          </a:p>
          <a:p>
            <a:pPr marL="0" indent="0">
              <a:buNone/>
            </a:pPr>
            <a:r>
              <a:rPr lang="en-US" dirty="0" smtClean="0"/>
              <a:t>for(</a:t>
            </a:r>
            <a:r>
              <a:rPr lang="en-US" dirty="0" err="1" smtClean="0"/>
              <a:t>int</a:t>
            </a:r>
            <a:r>
              <a:rPr lang="en-US" dirty="0" smtClean="0"/>
              <a:t> </a:t>
            </a:r>
            <a:r>
              <a:rPr lang="en-US" dirty="0" err="1"/>
              <a:t>i</a:t>
            </a:r>
            <a:r>
              <a:rPr lang="en-US" dirty="0"/>
              <a:t> = N; </a:t>
            </a:r>
            <a:r>
              <a:rPr lang="en-US" dirty="0" err="1"/>
              <a:t>i</a:t>
            </a:r>
            <a:r>
              <a:rPr lang="en-US" dirty="0"/>
              <a:t>&gt;=2 ; </a:t>
            </a:r>
            <a:r>
              <a:rPr lang="en-US" dirty="0" err="1"/>
              <a:t>i</a:t>
            </a:r>
            <a:r>
              <a:rPr lang="en-US" dirty="0"/>
              <a:t>-- ) </a:t>
            </a:r>
            <a:endParaRPr lang="en-US" dirty="0" smtClean="0"/>
          </a:p>
          <a:p>
            <a:pPr marL="0" indent="0">
              <a:buNone/>
            </a:pPr>
            <a:r>
              <a:rPr lang="en-US" dirty="0" smtClean="0"/>
              <a:t>{ </a:t>
            </a:r>
          </a:p>
          <a:p>
            <a:pPr marL="0" indent="0">
              <a:buNone/>
            </a:pPr>
            <a:r>
              <a:rPr lang="en-US" dirty="0" smtClean="0"/>
              <a:t>swap(</a:t>
            </a:r>
            <a:r>
              <a:rPr lang="en-US" dirty="0" err="1" smtClean="0"/>
              <a:t>Arr</a:t>
            </a:r>
            <a:r>
              <a:rPr lang="en-US" dirty="0" smtClean="0"/>
              <a:t>[0], </a:t>
            </a:r>
            <a:r>
              <a:rPr lang="en-US" dirty="0" err="1"/>
              <a:t>Arr</a:t>
            </a:r>
            <a:r>
              <a:rPr lang="en-US" dirty="0"/>
              <a:t>[ </a:t>
            </a:r>
            <a:r>
              <a:rPr lang="en-US" dirty="0" err="1"/>
              <a:t>i</a:t>
            </a:r>
            <a:r>
              <a:rPr lang="en-US" dirty="0"/>
              <a:t> ]); </a:t>
            </a:r>
            <a:endParaRPr lang="en-US" dirty="0" smtClean="0"/>
          </a:p>
          <a:p>
            <a:pPr marL="0" indent="0">
              <a:buNone/>
            </a:pPr>
            <a:r>
              <a:rPr lang="en-US" dirty="0" err="1" smtClean="0"/>
              <a:t>heap_size</a:t>
            </a:r>
            <a:r>
              <a:rPr lang="en-US" dirty="0" smtClean="0"/>
              <a:t> </a:t>
            </a:r>
            <a:r>
              <a:rPr lang="en-US" dirty="0"/>
              <a:t>= heap_size-1; </a:t>
            </a:r>
            <a:endParaRPr lang="en-US" dirty="0" smtClean="0"/>
          </a:p>
          <a:p>
            <a:pPr marL="0" indent="0">
              <a:buNone/>
            </a:pPr>
            <a:r>
              <a:rPr lang="en-US" dirty="0" err="1" smtClean="0"/>
              <a:t>max_heapify</a:t>
            </a:r>
            <a:r>
              <a:rPr lang="en-US" dirty="0" smtClean="0"/>
              <a:t>(</a:t>
            </a:r>
            <a:r>
              <a:rPr lang="en-US" dirty="0" err="1" smtClean="0"/>
              <a:t>Arr</a:t>
            </a:r>
            <a:r>
              <a:rPr lang="en-US" dirty="0"/>
              <a:t>, 0</a:t>
            </a:r>
            <a:r>
              <a:rPr lang="en-US" dirty="0" smtClean="0"/>
              <a:t>, </a:t>
            </a:r>
            <a:r>
              <a:rPr lang="en-US" dirty="0" err="1"/>
              <a:t>heap_size</a:t>
            </a:r>
            <a:r>
              <a:rPr lang="en-US" dirty="0"/>
              <a:t>); </a:t>
            </a:r>
            <a:endParaRPr lang="en-US" dirty="0" smtClean="0"/>
          </a:p>
          <a:p>
            <a:pPr marL="0" indent="0">
              <a:buNone/>
            </a:pPr>
            <a:r>
              <a:rPr lang="en-US" dirty="0" smtClean="0"/>
              <a:t>} </a:t>
            </a:r>
            <a:r>
              <a:rPr lang="en-US" dirty="0"/>
              <a:t>}</a:t>
            </a:r>
          </a:p>
        </p:txBody>
      </p:sp>
    </p:spTree>
    <p:extLst>
      <p:ext uri="{BB962C8B-B14F-4D97-AF65-F5344CB8AC3E}">
        <p14:creationId xmlns:p14="http://schemas.microsoft.com/office/powerpoint/2010/main" val="103755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of Heap DS : Priority Queue </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1413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riority </a:t>
            </a:r>
            <a:r>
              <a:rPr lang="en-US" dirty="0"/>
              <a:t>Q</a:t>
            </a:r>
            <a:r>
              <a:rPr lang="en-US" dirty="0" smtClean="0"/>
              <a:t>ueue</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An </a:t>
            </a:r>
            <a:r>
              <a:rPr lang="en-US" dirty="0"/>
              <a:t>ADT (Abstract Data Type) for maintaining a set S of elements, with each element having a “priority” associated with it. </a:t>
            </a:r>
            <a:endParaRPr lang="en-US" dirty="0" smtClean="0"/>
          </a:p>
          <a:p>
            <a:pPr lvl="1" fontAlgn="base"/>
            <a:r>
              <a:rPr lang="en-US" dirty="0" smtClean="0"/>
              <a:t>An </a:t>
            </a:r>
            <a:r>
              <a:rPr lang="en-US" dirty="0"/>
              <a:t>element with high priority is served before an element with low priority and vice versa. </a:t>
            </a:r>
            <a:endParaRPr lang="en-US" dirty="0" smtClean="0"/>
          </a:p>
          <a:p>
            <a:pPr lvl="1" fontAlgn="base"/>
            <a:r>
              <a:rPr lang="en-US" dirty="0" smtClean="0"/>
              <a:t>f </a:t>
            </a:r>
            <a:r>
              <a:rPr lang="en-US" dirty="0"/>
              <a:t>two elements have the same priority, they are served according to their order in the queue. </a:t>
            </a:r>
            <a:endParaRPr lang="en-US" dirty="0" smtClean="0"/>
          </a:p>
          <a:p>
            <a:pPr fontAlgn="base"/>
            <a:r>
              <a:rPr lang="en-US" dirty="0" smtClean="0"/>
              <a:t>Supports </a:t>
            </a:r>
            <a:r>
              <a:rPr lang="en-US" dirty="0"/>
              <a:t>the following operations:</a:t>
            </a:r>
          </a:p>
          <a:p>
            <a:pPr lvl="1" fontAlgn="base"/>
            <a:r>
              <a:rPr lang="en-US" dirty="0"/>
              <a:t>push(x): inserts an element x in set S – usually an O(log(n)) operation.</a:t>
            </a:r>
          </a:p>
          <a:p>
            <a:pPr lvl="1" fontAlgn="base"/>
            <a:r>
              <a:rPr lang="en-US" dirty="0" smtClean="0"/>
              <a:t>top</a:t>
            </a:r>
            <a:r>
              <a:rPr lang="en-US" dirty="0"/>
              <a:t>() or peek(): returns the element of S with highest (or lowest) priority (but does not modify the queue) – O(1) operation.</a:t>
            </a:r>
          </a:p>
          <a:p>
            <a:pPr lvl="1" fontAlgn="base"/>
            <a:r>
              <a:rPr lang="en-US" dirty="0"/>
              <a:t>pop(): returns and removes the element of S with highest (or lowest) priority – usually an O(log(n)) operation.</a:t>
            </a:r>
          </a:p>
          <a:p>
            <a:endParaRPr lang="en-US" dirty="0"/>
          </a:p>
        </p:txBody>
      </p:sp>
    </p:spTree>
    <p:extLst>
      <p:ext uri="{BB962C8B-B14F-4D97-AF65-F5344CB8AC3E}">
        <p14:creationId xmlns:p14="http://schemas.microsoft.com/office/powerpoint/2010/main" val="44478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Unit-VI</a:t>
            </a:r>
            <a:r>
              <a:rPr lang="en-US" dirty="0"/>
              <a:t> </a:t>
            </a:r>
            <a:r>
              <a:rPr lang="en-US" b="1" dirty="0" smtClean="0"/>
              <a:t>Applications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Use </a:t>
            </a:r>
            <a:r>
              <a:rPr lang="en-US" dirty="0"/>
              <a:t>of binary tree in expression tree-evaluation and Huffman's coding, </a:t>
            </a:r>
          </a:p>
          <a:p>
            <a:r>
              <a:rPr lang="en-US" dirty="0"/>
              <a:t>Data structure used in social networking and Google map, </a:t>
            </a:r>
          </a:p>
          <a:p>
            <a:r>
              <a:rPr lang="en-US" dirty="0"/>
              <a:t>Applications of heap, Symbol Table, </a:t>
            </a:r>
          </a:p>
          <a:p>
            <a:r>
              <a:rPr lang="en-US" dirty="0"/>
              <a:t>Applications of Hash Tables, and Files</a:t>
            </a:r>
          </a:p>
          <a:p>
            <a:endParaRPr lang="en-US" dirty="0"/>
          </a:p>
        </p:txBody>
      </p:sp>
    </p:spTree>
    <p:extLst>
      <p:ext uri="{BB962C8B-B14F-4D97-AF65-F5344CB8AC3E}">
        <p14:creationId xmlns:p14="http://schemas.microsoft.com/office/powerpoint/2010/main" val="352485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Use of binary tree in </a:t>
            </a:r>
            <a:r>
              <a:rPr lang="en-US" dirty="0" smtClean="0"/>
              <a:t/>
            </a:r>
            <a:br>
              <a:rPr lang="en-US" dirty="0" smtClean="0"/>
            </a:br>
            <a:r>
              <a:rPr lang="en-US" dirty="0" smtClean="0"/>
              <a:t>expression </a:t>
            </a:r>
            <a:r>
              <a:rPr lang="en-US" dirty="0" smtClean="0"/>
              <a:t>tree-evaluation </a:t>
            </a:r>
            <a:r>
              <a:rPr lang="en-US" dirty="0" smtClean="0"/>
              <a:t/>
            </a:r>
            <a:br>
              <a:rPr lang="en-US" dirty="0" smtClean="0"/>
            </a:br>
            <a:r>
              <a:rPr lang="en-US" dirty="0" smtClean="0"/>
              <a:t>and Huffman's </a:t>
            </a:r>
            <a:r>
              <a:rPr lang="en-US" dirty="0" smtClean="0"/>
              <a:t>coding</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467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Binary Tree : </a:t>
            </a:r>
            <a:r>
              <a:rPr lang="en-US" dirty="0" err="1" smtClean="0"/>
              <a:t>Trie</a:t>
            </a:r>
            <a:r>
              <a:rPr lang="en-US" dirty="0" smtClean="0"/>
              <a:t>, </a:t>
            </a:r>
            <a:r>
              <a:rPr lang="en-US" dirty="0" err="1" smtClean="0"/>
              <a:t>Merkle</a:t>
            </a:r>
            <a:r>
              <a:rPr lang="en-US" dirty="0" smtClean="0"/>
              <a:t> Tree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515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Merkle</a:t>
            </a:r>
            <a:r>
              <a:rPr lang="en-US" dirty="0" smtClean="0"/>
              <a:t> Tree</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a:t>
            </a:r>
            <a:r>
              <a:rPr lang="en-US" dirty="0" err="1"/>
              <a:t>Merkle</a:t>
            </a:r>
            <a:r>
              <a:rPr lang="en-US" dirty="0"/>
              <a:t> tree is a hash-based data structure that is a generalization of the hash list. It is a tree structure in which each leaf node is a hash of a block of data, and each non-leaf node is a hash of its children. Typically, </a:t>
            </a:r>
            <a:r>
              <a:rPr lang="en-US" dirty="0" err="1"/>
              <a:t>Merkle</a:t>
            </a:r>
            <a:r>
              <a:rPr lang="en-US" dirty="0"/>
              <a:t> trees have a branching factor of 2, meaning that each node has up to 2 </a:t>
            </a:r>
            <a:r>
              <a:rPr lang="en-US" dirty="0" smtClean="0"/>
              <a:t>children</a:t>
            </a:r>
            <a:endParaRPr lang="en-US" dirty="0"/>
          </a:p>
          <a:p>
            <a:r>
              <a:rPr lang="en-US" dirty="0" err="1"/>
              <a:t>Merkle</a:t>
            </a:r>
            <a:r>
              <a:rPr lang="en-US" dirty="0"/>
              <a:t> trees are used in distributed systems for efficient data verification. They are efficient because they use hashes instead of full files. Hashes are ways of encoding files that are much smaller than the actual file itself. Currently, their main uses are in peer-to-peer networks such as Tor, Bitcoin, and </a:t>
            </a:r>
            <a:r>
              <a:rPr lang="en-US" dirty="0" err="1" smtClean="0"/>
              <a:t>Git</a:t>
            </a:r>
            <a:endParaRPr lang="en-US" dirty="0"/>
          </a:p>
          <a:p>
            <a:endParaRPr lang="en-US" dirty="0"/>
          </a:p>
        </p:txBody>
      </p:sp>
    </p:spTree>
    <p:extLst>
      <p:ext uri="{BB962C8B-B14F-4D97-AF65-F5344CB8AC3E}">
        <p14:creationId xmlns:p14="http://schemas.microsoft.com/office/powerpoint/2010/main" val="345167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70000" lnSpcReduction="20000"/>
          </a:bodyPr>
          <a:lstStyle/>
          <a:p>
            <a:r>
              <a:rPr lang="en-US" dirty="0" smtClean="0"/>
              <a:t>Bitcoin </a:t>
            </a:r>
            <a:r>
              <a:rPr lang="en-US" dirty="0"/>
              <a:t>is a popular online, anonymous currency. All transactions in </a:t>
            </a:r>
            <a:r>
              <a:rPr lang="en-US" dirty="0" err="1"/>
              <a:t>bitcoin</a:t>
            </a:r>
            <a:r>
              <a:rPr lang="en-US" dirty="0"/>
              <a:t> are stored in blocks on what is called the </a:t>
            </a:r>
            <a:r>
              <a:rPr lang="en-US" dirty="0" err="1"/>
              <a:t>blockchain</a:t>
            </a:r>
            <a:r>
              <a:rPr lang="en-US" dirty="0"/>
              <a:t>. This </a:t>
            </a:r>
            <a:r>
              <a:rPr lang="en-US" dirty="0" err="1"/>
              <a:t>blockchain</a:t>
            </a:r>
            <a:r>
              <a:rPr lang="en-US" dirty="0"/>
              <a:t> exists on every </a:t>
            </a:r>
            <a:r>
              <a:rPr lang="en-US" dirty="0" err="1"/>
              <a:t>bitcoin</a:t>
            </a:r>
            <a:r>
              <a:rPr lang="en-US" dirty="0"/>
              <a:t> user's computer. Leaves of the </a:t>
            </a:r>
            <a:r>
              <a:rPr lang="en-US" dirty="0" err="1"/>
              <a:t>Merkle</a:t>
            </a:r>
            <a:r>
              <a:rPr lang="en-US" dirty="0"/>
              <a:t> tree used in </a:t>
            </a:r>
            <a:r>
              <a:rPr lang="en-US" dirty="0" err="1"/>
              <a:t>bitcoin</a:t>
            </a:r>
            <a:r>
              <a:rPr lang="en-US" dirty="0"/>
              <a:t> are typically hashes of single blocks. Every time someone wants to alter the </a:t>
            </a:r>
            <a:r>
              <a:rPr lang="en-US" dirty="0" err="1"/>
              <a:t>blockchain</a:t>
            </a:r>
            <a:r>
              <a:rPr lang="en-US" dirty="0"/>
              <a:t> (for example by adding transactions), this change needs to be reflected everywhere.</a:t>
            </a:r>
          </a:p>
          <a:p>
            <a:r>
              <a:rPr lang="en-US" dirty="0" err="1"/>
              <a:t>Merkle</a:t>
            </a:r>
            <a:r>
              <a:rPr lang="en-US" dirty="0"/>
              <a:t> trees can be used to check for </a:t>
            </a:r>
            <a:r>
              <a:rPr lang="en-US" dirty="0" err="1"/>
              <a:t>inconsitencies</a:t>
            </a:r>
            <a:r>
              <a:rPr lang="en-US" dirty="0"/>
              <a:t> in more than just files and basic data structures like the </a:t>
            </a:r>
            <a:r>
              <a:rPr lang="en-US" dirty="0" err="1"/>
              <a:t>blockchain</a:t>
            </a:r>
            <a:r>
              <a:rPr lang="en-US" dirty="0"/>
              <a:t>. Apache Cassandra and other </a:t>
            </a:r>
            <a:r>
              <a:rPr lang="en-US" dirty="0" err="1"/>
              <a:t>NoSQL</a:t>
            </a:r>
            <a:r>
              <a:rPr lang="en-US" dirty="0"/>
              <a:t> systems use </a:t>
            </a:r>
            <a:r>
              <a:rPr lang="en-US" dirty="0" err="1"/>
              <a:t>Merkle</a:t>
            </a:r>
            <a:r>
              <a:rPr lang="en-US" dirty="0"/>
              <a:t> trees to detect inconsistencies between replicas of entire databases. Imagine a website that people use all over the world. That website probably needs databases and servers all over the world so that load times are good. If one of those databases gets altered, then every single other database needs to be altered in the same way. Hashes can be made of chunks of the databases, and </a:t>
            </a:r>
            <a:r>
              <a:rPr lang="en-US" dirty="0" err="1"/>
              <a:t>Merkle</a:t>
            </a:r>
            <a:r>
              <a:rPr lang="en-US" dirty="0"/>
              <a:t> trees can detect inconsistencies</a:t>
            </a:r>
          </a:p>
          <a:p>
            <a:r>
              <a:rPr lang="en-US" dirty="0" err="1"/>
              <a:t>Git</a:t>
            </a:r>
            <a:r>
              <a:rPr lang="en-US" dirty="0"/>
              <a:t> is a popular version control system mainly used by programmers. All of the saved files are saved on every user's computer at all times. So, it's very important to check that these changes are consistent across everyone's computer</a:t>
            </a:r>
            <a:r>
              <a:rPr lang="en-US" dirty="0" smtClean="0"/>
              <a:t>.</a:t>
            </a:r>
            <a:endParaRPr lang="en-US" dirty="0"/>
          </a:p>
        </p:txBody>
      </p:sp>
    </p:spTree>
    <p:extLst>
      <p:ext uri="{BB962C8B-B14F-4D97-AF65-F5344CB8AC3E}">
        <p14:creationId xmlns:p14="http://schemas.microsoft.com/office/powerpoint/2010/main" val="315627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structure used in social networking and Google map : Dijkstra’s Algorithm -  Single Source Shortest Path </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0810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57200"/>
            <a:ext cx="6172200" cy="581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221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143000"/>
            <a:ext cx="654763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129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575</Words>
  <Application>Microsoft Office PowerPoint</Application>
  <PresentationFormat>On-screen Show (4:3)</PresentationFormat>
  <Paragraphs>51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Unit VI – DS Applications </vt:lpstr>
      <vt:lpstr>Unit-VI Applications </vt:lpstr>
      <vt:lpstr>Use of binary tree in  expression tree-evaluation  and Huffman's coding</vt:lpstr>
      <vt:lpstr>Applications of Binary Tree : Trie, Merkle Tree</vt:lpstr>
      <vt:lpstr>Merkle Tree</vt:lpstr>
      <vt:lpstr>PowerPoint Presentation</vt:lpstr>
      <vt:lpstr>Data structure used in social networking and Google map : Dijkstra’s Algorithm -  Single Source Shortest Path </vt:lpstr>
      <vt:lpstr>PowerPoint Presentation</vt:lpstr>
      <vt:lpstr>PowerPoint Presentation</vt:lpstr>
      <vt:lpstr>Idea behind Dijkstra’s Algo</vt:lpstr>
      <vt:lpstr>PowerPoint Presentation</vt:lpstr>
      <vt:lpstr>Application of Heap Data Structure</vt:lpstr>
      <vt:lpstr>Heap Data Structure</vt:lpstr>
      <vt:lpstr>Applications of Heap DS</vt:lpstr>
      <vt:lpstr>Application of Heap DS : Heap Sort</vt:lpstr>
      <vt:lpstr>Application of Heap: Heap Sort</vt:lpstr>
      <vt:lpstr>PowerPoint Presentation</vt:lpstr>
      <vt:lpstr>Application of Heap DS : Priority Queue </vt:lpstr>
      <vt:lpstr>Priority Queue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VI - Applications</dc:title>
  <dc:creator>Administrator</dc:creator>
  <cp:lastModifiedBy>Administrator</cp:lastModifiedBy>
  <cp:revision>14</cp:revision>
  <dcterms:created xsi:type="dcterms:W3CDTF">2022-05-12T04:00:05Z</dcterms:created>
  <dcterms:modified xsi:type="dcterms:W3CDTF">2022-05-12T05:15:38Z</dcterms:modified>
</cp:coreProperties>
</file>