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9"/>
  </p:notesMasterIdLst>
  <p:sldIdLst>
    <p:sldId id="256" r:id="rId2"/>
    <p:sldId id="318" r:id="rId3"/>
    <p:sldId id="319" r:id="rId4"/>
    <p:sldId id="257" r:id="rId5"/>
    <p:sldId id="258" r:id="rId6"/>
    <p:sldId id="259" r:id="rId7"/>
    <p:sldId id="260" r:id="rId8"/>
    <p:sldId id="276" r:id="rId9"/>
    <p:sldId id="262" r:id="rId10"/>
    <p:sldId id="275" r:id="rId11"/>
    <p:sldId id="264" r:id="rId12"/>
    <p:sldId id="265" r:id="rId13"/>
    <p:sldId id="266" r:id="rId14"/>
    <p:sldId id="267" r:id="rId15"/>
    <p:sldId id="268" r:id="rId16"/>
    <p:sldId id="269" r:id="rId17"/>
    <p:sldId id="270" r:id="rId18"/>
    <p:sldId id="273" r:id="rId19"/>
    <p:sldId id="271" r:id="rId20"/>
    <p:sldId id="274" r:id="rId21"/>
    <p:sldId id="277" r:id="rId22"/>
    <p:sldId id="278" r:id="rId23"/>
    <p:sldId id="279" r:id="rId24"/>
    <p:sldId id="284" r:id="rId25"/>
    <p:sldId id="280" r:id="rId26"/>
    <p:sldId id="281" r:id="rId27"/>
    <p:sldId id="282" r:id="rId28"/>
    <p:sldId id="314" r:id="rId29"/>
    <p:sldId id="315" r:id="rId30"/>
    <p:sldId id="283" r:id="rId31"/>
    <p:sldId id="316"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1" r:id="rId57"/>
    <p:sldId id="312" r:id="rId58"/>
    <p:sldId id="313"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4" r:id="rId73"/>
    <p:sldId id="337" r:id="rId74"/>
    <p:sldId id="335" r:id="rId75"/>
    <p:sldId id="336" r:id="rId76"/>
    <p:sldId id="338" r:id="rId77"/>
    <p:sldId id="339"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ink/ink1.xml><?xml version="1.0" encoding="utf-8"?>
<inkml:ink xmlns:inkml="http://www.w3.org/2003/InkML">
  <inkml:definitions>
    <inkml:context xml:id="ctx0">
      <inkml:inkSource xml:id="inkSrc0">
        <inkml:traceFormat>
          <inkml:channel name="X" type="integer" max="3776" units="cm"/>
          <inkml:channel name="Y" type="integer" max="2112" units="cm"/>
        </inkml:traceFormat>
        <inkml:channelProperties>
          <inkml:channelProperty channel="X" name="resolution" value="128" units="1/cm"/>
          <inkml:channelProperty channel="Y" name="resolution" value="127.22891" units="1/cm"/>
        </inkml:channelProperties>
      </inkml:inkSource>
      <inkml:timestamp xml:id="ts0" timeString="2022-01-21T08:35:57.464"/>
    </inkml:context>
    <inkml:brush xml:id="br0">
      <inkml:brushProperty name="width" value="0.05292" units="cm"/>
      <inkml:brushProperty name="height" value="0.05292" units="cm"/>
    </inkml:brush>
  </inkml:definitions>
  <inkml:trace contextRef="#ctx0" brushRef="#br0">21754 1930,'-9'18,"9"-18,-9 27,0 0,1 0,-1 1,9-28,0 0,0 0,0 0,0 0,0 0,0 0,0 0,0 0,0 0,0 0,0 0,0 0,0 0,0 0,9-28,-1-71,10 9,-18 63,9 0,0-36,0 9,0 0,0-1,-9 28,9 0,-9-9,9-27,9-27,-9 36,-9 27,0 27,0 0,9-27,-9 0,0 27,0 0,0 0,0 0,0 0,0 0,0 0,0 0,0 0,0 0,0 0,0 0,0 0,0 0,0 0,0 0,0 0,18 27,-9 0,9 0,9 18,-18-27,18 45,0-9,-9-27,9 27,-9-9,0 10,-1-10,1 18,0-9,-9-27,-9-27,9 27,0 0,-9-27,9 27,-9 0,0-27,0 0,0 0,0 0,0 0,0 0,0 0,0 0,0 0,0 0,0 0,0 0,0 0</inkml:trace>
  <inkml:trace contextRef="#ctx0" brushRef="#br0" timeOffset="342.9032">21754 1777,'0'0,"0"0,0 0,0 0,0 0,0 0,0 0,0 0,0 0,0 0,0 0,0 0,0 0,0 0,27 0,0 0,0 0,27 0,0-9,0-9,-27 9,0 9,-1-9,-26 9,0 0,0 0</inkml:trace>
  <inkml:trace contextRef="#ctx0" brushRef="#br0" timeOffset="1099.2405">21270 2508,'0'0,"0"0,0 0,0 0,0 0,0 0,0 0,0 0,-9 27,-9-9,0 9,-18 18,0-9,0 0,-9 0,-26 27,8 9,27-27,0-8,0-1,18-18,0 9,-27 18,10-9,17-18,0 9,0-9,0 9,-27 9,27-18,18-18,0 0,0 0,0 0,-18 18,0 0,18-18,0 0</inkml:trace>
  <inkml:trace contextRef="#ctx0" brushRef="#br0" timeOffset="2372.9921">20049 3752,'0'0,"0"0,0 0,0 0,0 0,0 0,0 0,0 0,0 27,0 27,0 1,0 8,0-36,0 0,0 27,-8-27,8 0,-9 0,9 0,-9 0,9-27,0 0,0 0,-9 27,0 0,9-27,0 0,0 0,0 0,0 0,0 0,0 0,0 0,0 0,0 0,0 0,0 0,0 0,-9-27,0-9,9 9,0-36,0 36,9 0,0-36,0 9,0 27,9 0,-10-1,10 1,9-18,-18 18,9 9,18-27,0 9,-18 18,-18 18,27-9,0-9,-27 18,27 0,0 0,0 9,0-9,-27 0,26 18,-8-9,-18-9,9 27,0 0,-18 0,-9 27,-17 0,-1-8,0-1,0-9,18-18,18-18,-18 27,-9-9,27-18,-18 9,-9 0,0 0,0 0,27-9,0 0,0 0,0 0,0 0,0 0,0 0,0 0,0 0,0 0,0 0,0 0,0 0,18-27,-9 0,-9 27,27-18,-9 0,9 18,27-9,0 9,-27 0,0 9,-1 0,1 0,9 18,-18-9,-18-18,0 0,18 27,0-9,-18-18,0 0,9 27,-9 0,0 0,0 0,0-27,-18 27,-18 18,9-27,9 0,-9 0,1 1,-37 17,36-27,0 0,-27 9,27-9,27-9,-27 9,-27-9,1-18,26 9</inkml:trace>
  <inkml:trace contextRef="#ctx0" brushRef="#br0" timeOffset="3103.3034">22221 2282,'0'0,"0"0,0 0,0 0,0 0,0 0,0 0,0 0,0 0,0 0,0 0,27 18,9 18,-18-18,9 0,18 18,-10 0,10 0,36 19,0-10,-27-18,0 9,-10 0,10 9,9 36,0 0,-27-36,0 1,0-1,8 0,37 9,-27-27,-27-9,-9 0,0 0,0 0,0 0,0 0,-18-18,0 0,0 0,0 0,9 36,-9-9</inkml:trace>
  <inkml:trace contextRef="#ctx0" brushRef="#br0" timeOffset="3750.2703">23504 3527,'0'0,"0"0,0 0,0 0,0 0,0 0,0 0,0 0,0 0,0 0,0 0,0 0,0 0,0 0,0 0,0 0,0 0,-27 9,0 0,0 0,-35 9,-1 0,36-18,0 9,0 0,0 9,0-9,0 9,0-9,9 9,-26 18,26-18,18-18,-9 27,-9 0,9 0,0 0,9-27,0 37,9 17,-9-27,9 0,0 0,9-9,26 18,1-18,45 9,-9 0,-54-27,9 0,18 0,-28 0,10-9,-9 0,-27 9,27 0,0-9</inkml:trace>
  <inkml:trace contextRef="#ctx0" brushRef="#br0" timeOffset="4588.8328">19592 4618,'0'0,"0"0,0 0,0 0,0 0,0 0,0 0,0 0,0 0,0 0,0 0,0 0,0 0,0 0,0 0,0 0,-18 27,-27 18,-9-9,-27 19,1-10,26-18,0 9,9 0,0 0,0 0,1 9,-1 9,-27 18,9-8,18-28,0 0,0-9,19-18,26-9,0 0,-18 18,-9-9,27-9,0 0,0 0,0 0,-18 18,0 0</inkml:trace>
  <inkml:trace contextRef="#ctx0" brushRef="#br0" timeOffset="5126.5037">17932 5466,'0'0,"0"0,0 0,0 0,0 0,0 0,0 0,0 0,0 27,-9 27,0 0,0 9,0-8,0-28,9 0,0 27,0-27,0 0,-9 0,9 9,0 18,-9-27,9-27,0 27,-9 73,0-37</inkml:trace>
  <inkml:trace contextRef="#ctx0" brushRef="#br0" timeOffset="5746.2641">17690 5574,'0'0,"0"0,0 0,0 0,0 0,0 0,26-9,-8-9,9 9,27-27,0 9,-27 9,36 0,26 0,-62 9,-27 9,27 0,0 0,-27 0,27 9,0-9,-27 0,27 9,-9 0,0 9,0 0,0 9,9 18,-9 9,-9-27,0 9,0 19,-9-1,0 0,-9-27,9 0,-18 27,9 0,0-27,-18 27,-27 10,18-28,-18 9,0-9,0 0,28-27,-1 9,-27 9,0-9,-18 0,-35 9,8-9,72-18,0 9,-9-9,9 0,0 0,27 0,0 0,0 0,0 0</inkml:trace>
  <inkml:trace contextRef="#ctx0" brushRef="#br0" timeOffset="6328.7985">20417 4555,'0'0,"0"0,0 0,0 0,0 0,0 0,0 0,0 0,0 0,0 0,0 0,27 18,-9-9,0 18,18 18,-9 0,-9 0,0 10,0-1,0 0,0 0,-9 0,0 9,9 0,-9-9,-9-26,9-1,-9 0,9 9,0-9,-9-27,0 0,9 27,-1 0</inkml:trace>
  <inkml:trace contextRef="#ctx0" brushRef="#br0" timeOffset="7484.0886">20821 6034,'0'0,"0"0,0 0,27 0,27-9,0-9,-9 0,8 0,-8-9,0 9,-27 9,9 0,-9-9,9 9,-9-9,9 9,-9-9,-18 18,0 0,0 0,0 0,0 0,0 0,0 0,0 0,0 0,0 0,0 0,0 0,0 0,0 0,0 0,-27-9,-36 9,0 9,0 0,1 0,17 9,18-9,9 9,-27 18,27-18,0 9,0-9,9 9,-9 27,9-27,9-27,0 0,0 0,0 0,18 19,0-1,9-9,27 9,0 0,-27-18,0 0,0 0,-27 0,26 0,1 0,-27 0,0 0,0 0,0 0,0 0,0 0,0 0,0 0,0 0,0 0,0 0,0 0,-18 18,-35 9,-1 0,0 9,9-9,18-18,9 9,-27 18,18-18,9 0,-8 0,8 9,0-9,18-18,0 0,0 0,0 0,0 0,0 0,0 0,27 9,26 0,46 0,-9-9,-36-9,-1-9,10 0,-9 0,0 0,45 0,-36 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DEA4F-3C83-4C27-83A4-9330614D76D1}" type="datetimeFigureOut">
              <a:rPr lang="en-IN" smtClean="0"/>
              <a:t>25-01-2022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F2C75-9D45-4D55-9100-A6D25E992AAE}" type="slidenum">
              <a:rPr lang="en-IN" smtClean="0"/>
              <a:t>‹#›</a:t>
            </a:fld>
            <a:endParaRPr lang="en-IN"/>
          </a:p>
        </p:txBody>
      </p:sp>
    </p:spTree>
    <p:extLst>
      <p:ext uri="{BB962C8B-B14F-4D97-AF65-F5344CB8AC3E}">
        <p14:creationId xmlns:p14="http://schemas.microsoft.com/office/powerpoint/2010/main" val="2704975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4029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4131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4233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4336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4438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4541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2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312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414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517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619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721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824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926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0A726CD-D129-4984-A24E-2B1494E073C6}"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B9F65-EAC9-4D82-9DD2-242DA677F8B5}"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1/25/2022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B9F65-EAC9-4D82-9DD2-242DA677F8B5}"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B9F65-EAC9-4D82-9DD2-242DA677F8B5}"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6B9F65-EAC9-4D82-9DD2-242DA677F8B5}"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6B9F65-EAC9-4D82-9DD2-242DA677F8B5}"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B9F65-EAC9-4D82-9DD2-242DA677F8B5}"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726CD-D129-4984-A24E-2B1494E073C6}"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96B9F65-EAC9-4D82-9DD2-242DA677F8B5}"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30A726CD-D129-4984-A24E-2B1494E073C6}"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96B9F65-EAC9-4D82-9DD2-242DA677F8B5}" type="datetimeFigureOut">
              <a:rPr lang="en-US" smtClean="0"/>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0A726CD-D129-4984-A24E-2B1494E073C6}"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s://classroom.google.com/c/NDYyMzU5NTIyMzU3?cjc=fwulhav"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n-US" dirty="0" smtClean="0"/>
              <a:t>Ms. </a:t>
            </a:r>
            <a:r>
              <a:rPr lang="en-US" dirty="0" err="1" smtClean="0"/>
              <a:t>Devika</a:t>
            </a:r>
            <a:r>
              <a:rPr lang="en-US" dirty="0" smtClean="0"/>
              <a:t> </a:t>
            </a:r>
            <a:r>
              <a:rPr lang="en-US" dirty="0" err="1" smtClean="0"/>
              <a:t>Verma</a:t>
            </a:r>
            <a:endParaRPr lang="en-US" dirty="0"/>
          </a:p>
          <a:p>
            <a:r>
              <a:rPr lang="en-US" dirty="0" smtClean="0"/>
              <a:t>Computer Eng. Dept., VIIT, Pune</a:t>
            </a:r>
            <a:endParaRPr lang="en-US" dirty="0"/>
          </a:p>
        </p:txBody>
      </p:sp>
      <p:sp>
        <p:nvSpPr>
          <p:cNvPr id="2" name="Title 1"/>
          <p:cNvSpPr>
            <a:spLocks noGrp="1"/>
          </p:cNvSpPr>
          <p:nvPr>
            <p:ph type="ctrTitle"/>
          </p:nvPr>
        </p:nvSpPr>
        <p:spPr/>
        <p:txBody>
          <a:bodyPr/>
          <a:lstStyle/>
          <a:p>
            <a:r>
              <a:rPr lang="en-US" dirty="0" smtClean="0"/>
              <a:t>Unit I - Trees</a:t>
            </a:r>
            <a:endParaRPr lang="en-US" dirty="0"/>
          </a:p>
        </p:txBody>
      </p:sp>
      <p:sp>
        <p:nvSpPr>
          <p:cNvPr id="4" name="Subtitle 2">
            <a:extLst>
              <a:ext uri="{FF2B5EF4-FFF2-40B4-BE49-F238E27FC236}">
                <a16:creationId xmlns="" xmlns:a16="http://schemas.microsoft.com/office/drawing/2014/main" id="{82E6DDC4-FD95-4802-92CF-9A0A66152708}"/>
              </a:ext>
            </a:extLst>
          </p:cNvPr>
          <p:cNvSpPr txBox="1">
            <a:spLocks/>
          </p:cNvSpPr>
          <p:nvPr/>
        </p:nvSpPr>
        <p:spPr>
          <a:xfrm>
            <a:off x="260959" y="1418497"/>
            <a:ext cx="8645581" cy="56061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smtClean="0">
                <a:solidFill>
                  <a:schemeClr val="bg1"/>
                </a:solidFill>
                <a:latin typeface="Arial" pitchFamily="34" charset="0"/>
                <a:cs typeface="Arial" pitchFamily="34" charset="0"/>
              </a:rPr>
              <a:t>BRACT’S</a:t>
            </a:r>
            <a:r>
              <a:rPr lang="en-IN" sz="2000" b="1" dirty="0">
                <a:solidFill>
                  <a:schemeClr val="bg1"/>
                </a:solidFill>
                <a:latin typeface="Arial" pitchFamily="34" charset="0"/>
                <a:cs typeface="Arial" pitchFamily="34" charset="0"/>
              </a:rPr>
              <a:t>, Vishwakarma Institute of Information Technology, Pune-48</a:t>
            </a:r>
          </a:p>
        </p:txBody>
      </p:sp>
      <p:sp>
        <p:nvSpPr>
          <p:cNvPr id="5" name="Rectangle 4"/>
          <p:cNvSpPr/>
          <p:nvPr/>
        </p:nvSpPr>
        <p:spPr>
          <a:xfrm>
            <a:off x="457200" y="1981200"/>
            <a:ext cx="8349342" cy="646331"/>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90552"/>
            <a:ext cx="783383" cy="1181048"/>
          </a:xfrm>
          <a:prstGeom prst="rect">
            <a:avLst/>
          </a:prstGeom>
        </p:spPr>
      </p:pic>
      <p:sp>
        <p:nvSpPr>
          <p:cNvPr id="7" name="TextBox 6"/>
          <p:cNvSpPr txBox="1"/>
          <p:nvPr/>
        </p:nvSpPr>
        <p:spPr>
          <a:xfrm>
            <a:off x="2485264" y="3339322"/>
            <a:ext cx="2941831" cy="369332"/>
          </a:xfrm>
          <a:prstGeom prst="rect">
            <a:avLst/>
          </a:prstGeom>
          <a:noFill/>
        </p:spPr>
        <p:txBody>
          <a:bodyPr wrap="none" rtlCol="0">
            <a:spAutoFit/>
          </a:bodyPr>
          <a:lstStyle/>
          <a:p>
            <a:r>
              <a:rPr lang="en-US" dirty="0" smtClean="0">
                <a:latin typeface="+mj-lt"/>
              </a:rPr>
              <a:t>Advanced  Data Structures</a:t>
            </a:r>
            <a:endParaRPr lang="en-IN" dirty="0">
              <a:latin typeface="+mj-lt"/>
            </a:endParaRPr>
          </a:p>
        </p:txBody>
      </p:sp>
    </p:spTree>
    <p:extLst>
      <p:ext uri="{BB962C8B-B14F-4D97-AF65-F5344CB8AC3E}">
        <p14:creationId xmlns:p14="http://schemas.microsoft.com/office/powerpoint/2010/main" val="2743256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Terminologies</a:t>
            </a:r>
            <a:endParaRPr lang="en-US" dirty="0"/>
          </a:p>
        </p:txBody>
      </p:sp>
      <p:sp>
        <p:nvSpPr>
          <p:cNvPr id="3" name="Content Placeholder 2"/>
          <p:cNvSpPr>
            <a:spLocks noGrp="1"/>
          </p:cNvSpPr>
          <p:nvPr>
            <p:ph sz="half" idx="1"/>
          </p:nvPr>
        </p:nvSpPr>
        <p:spPr/>
        <p:txBody>
          <a:bodyPr>
            <a:normAutofit/>
          </a:bodyPr>
          <a:lstStyle/>
          <a:p>
            <a:pPr algn="just"/>
            <a:r>
              <a:rPr lang="en-US" sz="2000" b="1" dirty="0">
                <a:solidFill>
                  <a:srgbClr val="002060"/>
                </a:solidFill>
              </a:rPr>
              <a:t>A </a:t>
            </a:r>
            <a:r>
              <a:rPr lang="en-US" sz="2000" b="1" dirty="0">
                <a:solidFill>
                  <a:srgbClr val="FF0000"/>
                </a:solidFill>
              </a:rPr>
              <a:t>full binary </a:t>
            </a:r>
            <a:r>
              <a:rPr lang="en-US" sz="2000" b="1" dirty="0" smtClean="0">
                <a:solidFill>
                  <a:srgbClr val="FF0000"/>
                </a:solidFill>
              </a:rPr>
              <a:t>tree </a:t>
            </a:r>
            <a:r>
              <a:rPr lang="en-US" sz="2000" b="1" dirty="0" smtClean="0">
                <a:solidFill>
                  <a:srgbClr val="002060"/>
                </a:solidFill>
              </a:rPr>
              <a:t>is </a:t>
            </a:r>
            <a:r>
              <a:rPr lang="en-US" sz="2000" b="1" dirty="0">
                <a:solidFill>
                  <a:srgbClr val="002060"/>
                </a:solidFill>
              </a:rPr>
              <a:t>a binary tree in which each node has exactly zero or two children</a:t>
            </a:r>
            <a:r>
              <a:rPr lang="en-US" sz="2000" b="1" dirty="0" smtClean="0">
                <a:solidFill>
                  <a:srgbClr val="002060"/>
                </a:solidFill>
              </a:rPr>
              <a:t>.</a:t>
            </a:r>
          </a:p>
          <a:p>
            <a:pPr algn="just"/>
            <a:endParaRPr lang="en-US" sz="2000" b="1" dirty="0" smtClean="0">
              <a:solidFill>
                <a:srgbClr val="002060"/>
              </a:solidFill>
            </a:endParaRPr>
          </a:p>
          <a:p>
            <a:pPr algn="just"/>
            <a:endParaRPr lang="en-US" sz="2000" b="1" dirty="0">
              <a:solidFill>
                <a:srgbClr val="002060"/>
              </a:solidFill>
            </a:endParaRPr>
          </a:p>
          <a:p>
            <a:pPr algn="just"/>
            <a:endParaRPr lang="en-US" sz="2000" b="1" dirty="0">
              <a:solidFill>
                <a:srgbClr val="002060"/>
              </a:solidFill>
            </a:endParaRPr>
          </a:p>
          <a:p>
            <a:pPr algn="just"/>
            <a:endParaRPr lang="en-US" sz="2000" dirty="0" smtClean="0"/>
          </a:p>
          <a:p>
            <a:pPr algn="just"/>
            <a:endParaRPr lang="en-US" sz="2000" dirty="0" smtClean="0"/>
          </a:p>
          <a:p>
            <a:pPr algn="just"/>
            <a:endParaRPr lang="en-US" sz="2000" b="1" dirty="0" smtClean="0">
              <a:solidFill>
                <a:srgbClr val="002060"/>
              </a:solidFill>
            </a:endParaRPr>
          </a:p>
        </p:txBody>
      </p:sp>
      <p:sp>
        <p:nvSpPr>
          <p:cNvPr id="4" name="Content Placeholder 3"/>
          <p:cNvSpPr>
            <a:spLocks noGrp="1"/>
          </p:cNvSpPr>
          <p:nvPr>
            <p:ph sz="half" idx="2"/>
          </p:nvPr>
        </p:nvSpPr>
        <p:spPr/>
        <p:txBody>
          <a:bodyPr>
            <a:normAutofit/>
          </a:bodyPr>
          <a:lstStyle/>
          <a:p>
            <a:r>
              <a:rPr lang="en-US" sz="1800" b="1" dirty="0">
                <a:solidFill>
                  <a:srgbClr val="002060"/>
                </a:solidFill>
              </a:rPr>
              <a:t>A </a:t>
            </a:r>
            <a:r>
              <a:rPr lang="en-US" sz="1800" b="1" dirty="0">
                <a:solidFill>
                  <a:srgbClr val="FF0000"/>
                </a:solidFill>
              </a:rPr>
              <a:t>complete binary tree </a:t>
            </a:r>
            <a:r>
              <a:rPr lang="en-US" sz="1800" b="1" dirty="0">
                <a:solidFill>
                  <a:srgbClr val="002060"/>
                </a:solidFill>
              </a:rPr>
              <a:t>is a binary tree, which is completely filled, with the possible exception of the bottom level, which is filled from left to right.</a:t>
            </a:r>
          </a:p>
          <a:p>
            <a:endParaRPr lang="en-US" sz="1800" dirty="0"/>
          </a:p>
        </p:txBody>
      </p:sp>
      <p:pic>
        <p:nvPicPr>
          <p:cNvPr id="6" name="Picture 5"/>
          <p:cNvPicPr>
            <a:picLocks noChangeAspect="1"/>
          </p:cNvPicPr>
          <p:nvPr/>
        </p:nvPicPr>
        <p:blipFill>
          <a:blip r:embed="rId2"/>
          <a:stretch>
            <a:fillRect/>
          </a:stretch>
        </p:blipFill>
        <p:spPr>
          <a:xfrm>
            <a:off x="1351185" y="3792662"/>
            <a:ext cx="2188485" cy="2657475"/>
          </a:xfrm>
          <a:prstGeom prst="rect">
            <a:avLst/>
          </a:prstGeom>
        </p:spPr>
      </p:pic>
      <p:pic>
        <p:nvPicPr>
          <p:cNvPr id="7" name="Picture 6"/>
          <p:cNvPicPr>
            <a:picLocks noChangeAspect="1"/>
          </p:cNvPicPr>
          <p:nvPr/>
        </p:nvPicPr>
        <p:blipFill>
          <a:blip r:embed="rId3"/>
          <a:stretch>
            <a:fillRect/>
          </a:stretch>
        </p:blipFill>
        <p:spPr>
          <a:xfrm>
            <a:off x="5229225" y="3854576"/>
            <a:ext cx="2876550" cy="25431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51334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trees</a:t>
            </a:r>
            <a:endParaRPr lang="en-US" dirty="0"/>
          </a:p>
        </p:txBody>
      </p:sp>
      <p:sp>
        <p:nvSpPr>
          <p:cNvPr id="3" name="Content Placeholder 2"/>
          <p:cNvSpPr>
            <a:spLocks noGrp="1"/>
          </p:cNvSpPr>
          <p:nvPr>
            <p:ph idx="1"/>
          </p:nvPr>
        </p:nvSpPr>
        <p:spPr/>
        <p:txBody>
          <a:bodyPr/>
          <a:lstStyle/>
          <a:p>
            <a:r>
              <a:rPr lang="en-US" b="1" dirty="0" smtClean="0">
                <a:solidFill>
                  <a:srgbClr val="002060"/>
                </a:solidFill>
              </a:rPr>
              <a:t>Network Routing</a:t>
            </a:r>
            <a:endParaRPr lang="en-US" b="1" dirty="0">
              <a:solidFill>
                <a:srgbClr val="002060"/>
              </a:solidFill>
            </a:endParaRPr>
          </a:p>
        </p:txBody>
      </p:sp>
      <p:pic>
        <p:nvPicPr>
          <p:cNvPr id="1028" name="Picture 4" descr="https://qph.ec.quoracdn.net/main-qimg-1c172d70a3bd590579044fb3baa0db62?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16" y="2535652"/>
            <a:ext cx="7474768" cy="39203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080832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trees</a:t>
            </a:r>
            <a:endParaRPr lang="en-US" dirty="0"/>
          </a:p>
        </p:txBody>
      </p:sp>
      <p:sp>
        <p:nvSpPr>
          <p:cNvPr id="3" name="Content Placeholder 2"/>
          <p:cNvSpPr>
            <a:spLocks noGrp="1"/>
          </p:cNvSpPr>
          <p:nvPr>
            <p:ph idx="1"/>
          </p:nvPr>
        </p:nvSpPr>
        <p:spPr/>
        <p:txBody>
          <a:bodyPr/>
          <a:lstStyle/>
          <a:p>
            <a:r>
              <a:rPr lang="en-US" b="1" dirty="0" smtClean="0">
                <a:solidFill>
                  <a:srgbClr val="002060"/>
                </a:solidFill>
              </a:rPr>
              <a:t>Syntax Tree in </a:t>
            </a:r>
            <a:r>
              <a:rPr lang="en-US" b="1" dirty="0">
                <a:solidFill>
                  <a:srgbClr val="002060"/>
                </a:solidFill>
              </a:rPr>
              <a:t>Compiler </a:t>
            </a:r>
            <a:r>
              <a:rPr lang="en-US" b="1" dirty="0" smtClean="0">
                <a:solidFill>
                  <a:srgbClr val="002060"/>
                </a:solidFill>
              </a:rPr>
              <a:t>: </a:t>
            </a:r>
            <a:r>
              <a:rPr lang="en-US" sz="1800" b="1" dirty="0" smtClean="0">
                <a:solidFill>
                  <a:srgbClr val="002060"/>
                </a:solidFill>
              </a:rPr>
              <a:t>In </a:t>
            </a:r>
            <a:r>
              <a:rPr lang="en-US" sz="1800" b="1" dirty="0">
                <a:solidFill>
                  <a:srgbClr val="002060"/>
                </a:solidFill>
              </a:rPr>
              <a:t>compiler , every expression is converted into syntax tree format.</a:t>
            </a:r>
          </a:p>
        </p:txBody>
      </p:sp>
      <p:pic>
        <p:nvPicPr>
          <p:cNvPr id="2050" name="Picture 2" descr="https://qph.ec.quoracdn.net/main-qimg-f3b924d2a55cda42d083d2f918f46ba8?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169" y="2743200"/>
            <a:ext cx="4506590" cy="33829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353773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trees</a:t>
            </a:r>
            <a:endParaRPr lang="en-US" dirty="0"/>
          </a:p>
        </p:txBody>
      </p:sp>
      <p:sp>
        <p:nvSpPr>
          <p:cNvPr id="3" name="Content Placeholder 2"/>
          <p:cNvSpPr>
            <a:spLocks noGrp="1"/>
          </p:cNvSpPr>
          <p:nvPr>
            <p:ph idx="1"/>
          </p:nvPr>
        </p:nvSpPr>
        <p:spPr/>
        <p:txBody>
          <a:bodyPr/>
          <a:lstStyle/>
          <a:p>
            <a:r>
              <a:rPr lang="en-US" b="1" dirty="0">
                <a:solidFill>
                  <a:srgbClr val="002060"/>
                </a:solidFill>
              </a:rPr>
              <a:t>Auto </a:t>
            </a:r>
            <a:r>
              <a:rPr lang="en-US" b="1" dirty="0" smtClean="0">
                <a:solidFill>
                  <a:srgbClr val="002060"/>
                </a:solidFill>
              </a:rPr>
              <a:t>corrector </a:t>
            </a:r>
            <a:r>
              <a:rPr lang="en-US" b="1" dirty="0">
                <a:solidFill>
                  <a:srgbClr val="002060"/>
                </a:solidFill>
              </a:rPr>
              <a:t>and spell checker :</a:t>
            </a:r>
            <a:endParaRPr lang="en-US" sz="1800" b="1" dirty="0">
              <a:solidFill>
                <a:srgbClr val="002060"/>
              </a:solidFill>
            </a:endParaRPr>
          </a:p>
        </p:txBody>
      </p:sp>
      <p:pic>
        <p:nvPicPr>
          <p:cNvPr id="3074" name="Picture 2" descr="https://qph.ec.quoracdn.net/main-qimg-c3a561fbf73991bdeafbab3d367b6d7f?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13" y="2187576"/>
            <a:ext cx="6778573" cy="42433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76994"/>
            <a:ext cx="772075" cy="818406"/>
          </a:xfrm>
          <a:prstGeom prst="rect">
            <a:avLst/>
          </a:prstGeom>
        </p:spPr>
      </p:pic>
    </p:spTree>
    <p:extLst>
      <p:ext uri="{BB962C8B-B14F-4D97-AF65-F5344CB8AC3E}">
        <p14:creationId xmlns:p14="http://schemas.microsoft.com/office/powerpoint/2010/main" val="551491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trees</a:t>
            </a:r>
            <a:endParaRPr lang="en-US" dirty="0"/>
          </a:p>
        </p:txBody>
      </p:sp>
      <p:sp>
        <p:nvSpPr>
          <p:cNvPr id="3" name="Content Placeholder 2"/>
          <p:cNvSpPr>
            <a:spLocks noGrp="1"/>
          </p:cNvSpPr>
          <p:nvPr>
            <p:ph idx="1"/>
          </p:nvPr>
        </p:nvSpPr>
        <p:spPr/>
        <p:txBody>
          <a:bodyPr/>
          <a:lstStyle/>
          <a:p>
            <a:r>
              <a:rPr lang="en-US" b="1" dirty="0" smtClean="0">
                <a:solidFill>
                  <a:srgbClr val="002060"/>
                </a:solidFill>
              </a:rPr>
              <a:t>Artificial Intelligence Games (</a:t>
            </a:r>
            <a:r>
              <a:rPr lang="en-US" sz="1800" b="1" dirty="0" smtClean="0">
                <a:solidFill>
                  <a:srgbClr val="002060"/>
                </a:solidFill>
              </a:rPr>
              <a:t>opponent </a:t>
            </a:r>
            <a:r>
              <a:rPr lang="en-US" sz="1800" b="1" dirty="0">
                <a:solidFill>
                  <a:srgbClr val="002060"/>
                </a:solidFill>
              </a:rPr>
              <a:t>is </a:t>
            </a:r>
            <a:r>
              <a:rPr lang="en-US" sz="1800" b="1" dirty="0" err="1">
                <a:solidFill>
                  <a:srgbClr val="002060"/>
                </a:solidFill>
              </a:rPr>
              <a:t>cpu</a:t>
            </a:r>
            <a:r>
              <a:rPr lang="en-US" sz="1800" b="1" dirty="0">
                <a:solidFill>
                  <a:srgbClr val="002060"/>
                </a:solidFill>
              </a:rPr>
              <a:t>) , next moves are stored using tree data structure.</a:t>
            </a:r>
          </a:p>
        </p:txBody>
      </p:sp>
      <p:pic>
        <p:nvPicPr>
          <p:cNvPr id="4098" name="Picture 2" descr="https://qph.ec.quoracdn.net/main-qimg-704ebd2df361d18908918c64edca5f9f?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5511944" cy="4191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700257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trees</a:t>
            </a:r>
            <a:endParaRPr lang="en-US" dirty="0"/>
          </a:p>
        </p:txBody>
      </p:sp>
      <p:sp>
        <p:nvSpPr>
          <p:cNvPr id="3" name="Content Placeholder 2"/>
          <p:cNvSpPr>
            <a:spLocks noGrp="1"/>
          </p:cNvSpPr>
          <p:nvPr>
            <p:ph idx="1"/>
          </p:nvPr>
        </p:nvSpPr>
        <p:spPr/>
        <p:txBody>
          <a:bodyPr/>
          <a:lstStyle/>
          <a:p>
            <a:r>
              <a:rPr lang="en-US" b="1" dirty="0" smtClean="0">
                <a:solidFill>
                  <a:srgbClr val="002060"/>
                </a:solidFill>
              </a:rPr>
              <a:t>Linux File System</a:t>
            </a:r>
            <a:endParaRPr lang="en-US" sz="1800" b="1" dirty="0">
              <a:solidFill>
                <a:srgbClr val="002060"/>
              </a:solidFill>
            </a:endParaRPr>
          </a:p>
        </p:txBody>
      </p:sp>
      <p:pic>
        <p:nvPicPr>
          <p:cNvPr id="6146" name="Picture 2" descr="https://qph.ec.quoracdn.net/main-qimg-672a1c8a66cb8939bc036a7b9277f2d5?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10606"/>
            <a:ext cx="6891359" cy="41203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228397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trees</a:t>
            </a:r>
            <a:endParaRPr lang="en-US" dirty="0"/>
          </a:p>
        </p:txBody>
      </p:sp>
      <p:sp>
        <p:nvSpPr>
          <p:cNvPr id="3" name="Content Placeholder 2"/>
          <p:cNvSpPr>
            <a:spLocks noGrp="1"/>
          </p:cNvSpPr>
          <p:nvPr>
            <p:ph idx="1"/>
          </p:nvPr>
        </p:nvSpPr>
        <p:spPr/>
        <p:txBody>
          <a:bodyPr/>
          <a:lstStyle/>
          <a:p>
            <a:r>
              <a:rPr lang="en-US" b="1" dirty="0" smtClean="0">
                <a:solidFill>
                  <a:srgbClr val="002060"/>
                </a:solidFill>
              </a:rPr>
              <a:t>HTML Document Model</a:t>
            </a:r>
            <a:endParaRPr lang="en-US" sz="1800" b="1" dirty="0">
              <a:solidFill>
                <a:srgbClr val="002060"/>
              </a:solidFill>
            </a:endParaRPr>
          </a:p>
        </p:txBody>
      </p:sp>
      <p:pic>
        <p:nvPicPr>
          <p:cNvPr id="7170" name="Picture 2" descr="https://qph.ec.quoracdn.net/main-qimg-2897e7b7a1d307d7b2e479c36c624614?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76015"/>
            <a:ext cx="6616184" cy="38401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271048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traversals</a:t>
            </a:r>
            <a:endParaRPr lang="en-US" dirty="0"/>
          </a:p>
        </p:txBody>
      </p:sp>
      <p:sp>
        <p:nvSpPr>
          <p:cNvPr id="3" name="Content Placeholder 2"/>
          <p:cNvSpPr>
            <a:spLocks noGrp="1"/>
          </p:cNvSpPr>
          <p:nvPr>
            <p:ph idx="1"/>
          </p:nvPr>
        </p:nvSpPr>
        <p:spPr/>
        <p:txBody>
          <a:bodyPr/>
          <a:lstStyle/>
          <a:p>
            <a:pPr algn="just"/>
            <a:r>
              <a:rPr lang="en-US" sz="2000" b="1" dirty="0">
                <a:solidFill>
                  <a:srgbClr val="002060"/>
                </a:solidFill>
              </a:rPr>
              <a:t>A traversal is a process that visits all the nodes in the </a:t>
            </a:r>
            <a:r>
              <a:rPr lang="en-US" sz="2000" b="1" dirty="0" smtClean="0">
                <a:solidFill>
                  <a:srgbClr val="002060"/>
                </a:solidFill>
              </a:rPr>
              <a:t>tree.</a:t>
            </a:r>
          </a:p>
          <a:p>
            <a:pPr algn="just"/>
            <a:endParaRPr lang="en-US" sz="2000" b="1" dirty="0">
              <a:solidFill>
                <a:srgbClr val="002060"/>
              </a:solidFill>
            </a:endParaRPr>
          </a:p>
          <a:p>
            <a:pPr algn="just"/>
            <a:r>
              <a:rPr lang="en-US" sz="2000" b="1" dirty="0" smtClean="0">
                <a:solidFill>
                  <a:srgbClr val="002060"/>
                </a:solidFill>
              </a:rPr>
              <a:t>Since </a:t>
            </a:r>
            <a:r>
              <a:rPr lang="en-US" sz="2000" b="1" dirty="0">
                <a:solidFill>
                  <a:srgbClr val="002060"/>
                </a:solidFill>
              </a:rPr>
              <a:t>a tree is a nonlinear data structure, there is no unique traversal. </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We </a:t>
            </a:r>
            <a:r>
              <a:rPr lang="en-US" sz="2000" b="1" dirty="0">
                <a:solidFill>
                  <a:srgbClr val="002060"/>
                </a:solidFill>
              </a:rPr>
              <a:t>will consider several traversal algorithms with we group in the following two kinds</a:t>
            </a:r>
          </a:p>
          <a:p>
            <a:pPr marL="571500" indent="-457200" algn="just">
              <a:buFont typeface="+mj-lt"/>
              <a:buAutoNum type="arabicPeriod"/>
            </a:pPr>
            <a:r>
              <a:rPr lang="en-US" sz="2000" b="1" dirty="0">
                <a:solidFill>
                  <a:srgbClr val="002060"/>
                </a:solidFill>
              </a:rPr>
              <a:t>depth-first traversal</a:t>
            </a:r>
          </a:p>
          <a:p>
            <a:pPr marL="571500" indent="-457200" algn="just">
              <a:buFont typeface="+mj-lt"/>
              <a:buAutoNum type="arabicPeriod"/>
            </a:pPr>
            <a:r>
              <a:rPr lang="en-US" sz="2000" b="1" dirty="0">
                <a:solidFill>
                  <a:srgbClr val="002060"/>
                </a:solidFill>
              </a:rPr>
              <a:t>breadth-first traversal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938614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breadth-first traversal</a:t>
            </a:r>
          </a:p>
        </p:txBody>
      </p:sp>
      <p:sp>
        <p:nvSpPr>
          <p:cNvPr id="3" name="Content Placeholder 2"/>
          <p:cNvSpPr>
            <a:spLocks noGrp="1"/>
          </p:cNvSpPr>
          <p:nvPr>
            <p:ph idx="1"/>
          </p:nvPr>
        </p:nvSpPr>
        <p:spPr>
          <a:xfrm>
            <a:off x="457200" y="1752601"/>
            <a:ext cx="4572000" cy="4724399"/>
          </a:xfrm>
        </p:spPr>
        <p:txBody>
          <a:bodyPr>
            <a:normAutofit/>
          </a:bodyPr>
          <a:lstStyle/>
          <a:p>
            <a:pPr algn="just"/>
            <a:r>
              <a:rPr lang="en-US" sz="2000" b="1" dirty="0" smtClean="0">
                <a:solidFill>
                  <a:srgbClr val="002060"/>
                </a:solidFill>
              </a:rPr>
              <a:t>There </a:t>
            </a:r>
            <a:r>
              <a:rPr lang="en-US" sz="2000" b="1" dirty="0">
                <a:solidFill>
                  <a:srgbClr val="002060"/>
                </a:solidFill>
              </a:rPr>
              <a:t>is only one kind of breadth-first traversal--the </a:t>
            </a:r>
            <a:r>
              <a:rPr lang="en-US" sz="2000" b="1" dirty="0">
                <a:solidFill>
                  <a:srgbClr val="FF0000"/>
                </a:solidFill>
              </a:rPr>
              <a:t>level order </a:t>
            </a:r>
            <a:r>
              <a:rPr lang="en-US" sz="2000" b="1" dirty="0">
                <a:solidFill>
                  <a:srgbClr val="002060"/>
                </a:solidFill>
              </a:rPr>
              <a:t>traversal</a:t>
            </a:r>
            <a:r>
              <a:rPr lang="en-US" sz="2000" b="1" dirty="0" smtClean="0">
                <a:solidFill>
                  <a:srgbClr val="002060"/>
                </a:solidFill>
              </a:rPr>
              <a:t>.</a:t>
            </a:r>
          </a:p>
          <a:p>
            <a:pPr algn="just"/>
            <a:endParaRPr lang="en-US" sz="2000" b="1" dirty="0" smtClean="0">
              <a:solidFill>
                <a:srgbClr val="002060"/>
              </a:solidFill>
            </a:endParaRPr>
          </a:p>
          <a:p>
            <a:pPr algn="just"/>
            <a:r>
              <a:rPr lang="en-US" sz="2000" b="1" dirty="0" smtClean="0">
                <a:solidFill>
                  <a:srgbClr val="002060"/>
                </a:solidFill>
              </a:rPr>
              <a:t>This </a:t>
            </a:r>
            <a:r>
              <a:rPr lang="en-US" sz="2000" b="1" dirty="0">
                <a:solidFill>
                  <a:srgbClr val="002060"/>
                </a:solidFill>
              </a:rPr>
              <a:t>traversal visits nodes by levels from top to bottom and from left to right</a:t>
            </a:r>
            <a:r>
              <a:rPr lang="en-US" sz="2000" b="1" dirty="0" smtClean="0">
                <a:solidFill>
                  <a:srgbClr val="002060"/>
                </a:solidFill>
              </a:rPr>
              <a:t>.</a:t>
            </a:r>
          </a:p>
          <a:p>
            <a:pPr algn="just"/>
            <a:endParaRPr lang="en-US" sz="2000" b="1" dirty="0" smtClean="0">
              <a:solidFill>
                <a:srgbClr val="002060"/>
              </a:solidFill>
            </a:endParaRPr>
          </a:p>
          <a:p>
            <a:pPr algn="just"/>
            <a:r>
              <a:rPr lang="en-US" sz="2000" b="1" dirty="0" smtClean="0">
                <a:solidFill>
                  <a:srgbClr val="002060"/>
                </a:solidFill>
              </a:rPr>
              <a:t>Level Order </a:t>
            </a:r>
            <a:r>
              <a:rPr lang="en-US" sz="2000" b="1" dirty="0">
                <a:solidFill>
                  <a:srgbClr val="002060"/>
                </a:solidFill>
              </a:rPr>
              <a:t>- 8, 5, 4, 9, 7, 11, 1, 12, 3, 2</a:t>
            </a:r>
          </a:p>
        </p:txBody>
      </p:sp>
      <p:pic>
        <p:nvPicPr>
          <p:cNvPr id="8194" name="Picture 2" descr="https://www.cs.cmu.edu/~adamchik/15-121/lectures/Trees/pix/tree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69661"/>
            <a:ext cx="366712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988554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TRAVERSAL</a:t>
            </a:r>
            <a:endParaRPr lang="en-US" dirty="0"/>
          </a:p>
        </p:txBody>
      </p:sp>
      <p:pic>
        <p:nvPicPr>
          <p:cNvPr id="9218" name="Picture 2" descr="https://www.cs.cmu.edu/~adamchik/15-121/lectures/Trees/pix/tree1.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1600" y="2362200"/>
            <a:ext cx="3667125" cy="32670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57200" y="1752601"/>
            <a:ext cx="4572000" cy="4952999"/>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just"/>
            <a:r>
              <a:rPr lang="en-US" sz="2000" b="1" dirty="0">
                <a:solidFill>
                  <a:srgbClr val="002060"/>
                </a:solidFill>
              </a:rPr>
              <a:t>There are three different types of depth-first </a:t>
            </a:r>
            <a:r>
              <a:rPr lang="en-US" sz="2000" b="1" dirty="0" smtClean="0">
                <a:solidFill>
                  <a:srgbClr val="002060"/>
                </a:solidFill>
              </a:rPr>
              <a:t>traversals:</a:t>
            </a:r>
            <a:endParaRPr lang="en-US" sz="2000" b="1" dirty="0">
              <a:solidFill>
                <a:srgbClr val="002060"/>
              </a:solidFill>
            </a:endParaRPr>
          </a:p>
          <a:p>
            <a:pPr algn="just"/>
            <a:endParaRPr lang="en-US" sz="2000" b="1" dirty="0">
              <a:solidFill>
                <a:srgbClr val="002060"/>
              </a:solidFill>
            </a:endParaRPr>
          </a:p>
          <a:p>
            <a:pPr marL="571500" indent="-457200" algn="just">
              <a:buFont typeface="+mj-lt"/>
              <a:buAutoNum type="arabicPeriod"/>
            </a:pPr>
            <a:r>
              <a:rPr lang="en-US" sz="2000" b="1" dirty="0" err="1">
                <a:solidFill>
                  <a:srgbClr val="002060"/>
                </a:solidFill>
              </a:rPr>
              <a:t>PreOrder</a:t>
            </a:r>
            <a:r>
              <a:rPr lang="en-US" sz="2000" b="1" dirty="0">
                <a:solidFill>
                  <a:srgbClr val="002060"/>
                </a:solidFill>
              </a:rPr>
              <a:t> traversal - visit the parent first and then left and right </a:t>
            </a:r>
            <a:r>
              <a:rPr lang="en-US" sz="2000" b="1" dirty="0" smtClean="0">
                <a:solidFill>
                  <a:srgbClr val="002060"/>
                </a:solidFill>
              </a:rPr>
              <a:t>children</a:t>
            </a:r>
          </a:p>
          <a:p>
            <a:pPr marL="114300" indent="0" algn="just">
              <a:buNone/>
            </a:pPr>
            <a:r>
              <a:rPr lang="en-US" sz="2000" b="1" dirty="0" smtClean="0">
                <a:solidFill>
                  <a:srgbClr val="002060"/>
                </a:solidFill>
              </a:rPr>
              <a:t>	 </a:t>
            </a:r>
            <a:r>
              <a:rPr lang="en-US" sz="2000" b="1" dirty="0">
                <a:solidFill>
                  <a:srgbClr val="FF0000"/>
                </a:solidFill>
              </a:rPr>
              <a:t>8, 5, 9, 7, 1, 12, 2, 4, 11, 3 </a:t>
            </a:r>
          </a:p>
          <a:p>
            <a:pPr marL="571500" indent="-457200" algn="just">
              <a:buFont typeface="+mj-lt"/>
              <a:buAutoNum type="arabicPeriod" startAt="2"/>
            </a:pPr>
            <a:r>
              <a:rPr lang="en-US" sz="2000" b="1" dirty="0" err="1">
                <a:solidFill>
                  <a:srgbClr val="002060"/>
                </a:solidFill>
              </a:rPr>
              <a:t>InOrder</a:t>
            </a:r>
            <a:r>
              <a:rPr lang="en-US" sz="2000" b="1" dirty="0">
                <a:solidFill>
                  <a:srgbClr val="002060"/>
                </a:solidFill>
              </a:rPr>
              <a:t> traversal - visit the left child, then the parent and the right </a:t>
            </a:r>
            <a:r>
              <a:rPr lang="en-US" sz="2000" b="1" dirty="0" smtClean="0">
                <a:solidFill>
                  <a:srgbClr val="002060"/>
                </a:solidFill>
              </a:rPr>
              <a:t>child</a:t>
            </a:r>
          </a:p>
          <a:p>
            <a:pPr marL="114300" indent="0" algn="just">
              <a:buNone/>
            </a:pPr>
            <a:r>
              <a:rPr lang="en-US" sz="2000" b="1" dirty="0" smtClean="0">
                <a:solidFill>
                  <a:srgbClr val="FF0000"/>
                </a:solidFill>
              </a:rPr>
              <a:t>	9</a:t>
            </a:r>
            <a:r>
              <a:rPr lang="en-US" sz="2000" b="1" dirty="0">
                <a:solidFill>
                  <a:srgbClr val="FF0000"/>
                </a:solidFill>
              </a:rPr>
              <a:t>, 5, 1, 7, 2, 12, 8, 4, 3, 11 </a:t>
            </a:r>
          </a:p>
          <a:p>
            <a:pPr marL="571500" indent="-457200" algn="just">
              <a:buFont typeface="+mj-lt"/>
              <a:buAutoNum type="arabicPeriod" startAt="3"/>
            </a:pPr>
            <a:r>
              <a:rPr lang="en-US" sz="2000" b="1" dirty="0" err="1">
                <a:solidFill>
                  <a:srgbClr val="002060"/>
                </a:solidFill>
              </a:rPr>
              <a:t>PostOrder</a:t>
            </a:r>
            <a:r>
              <a:rPr lang="en-US" sz="2000" b="1" dirty="0">
                <a:solidFill>
                  <a:srgbClr val="002060"/>
                </a:solidFill>
              </a:rPr>
              <a:t> traversal - visit left child, then the right child and then the </a:t>
            </a:r>
            <a:r>
              <a:rPr lang="en-US" sz="2000" b="1" dirty="0" smtClean="0">
                <a:solidFill>
                  <a:srgbClr val="002060"/>
                </a:solidFill>
              </a:rPr>
              <a:t>parent</a:t>
            </a:r>
          </a:p>
          <a:p>
            <a:pPr marL="114300" indent="0" algn="just">
              <a:buNone/>
            </a:pPr>
            <a:r>
              <a:rPr lang="en-US" sz="2000" b="1" dirty="0" smtClean="0">
                <a:solidFill>
                  <a:srgbClr val="FF0000"/>
                </a:solidFill>
              </a:rPr>
              <a:t>	8</a:t>
            </a:r>
            <a:r>
              <a:rPr lang="en-US" sz="2000" b="1" dirty="0">
                <a:solidFill>
                  <a:srgbClr val="FF0000"/>
                </a:solidFill>
              </a:rPr>
              <a:t>, 5, 9, 7, 1, 12, 2, 4, 11, 3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125295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5795B-C692-4985-9805-950483DD625E}"/>
              </a:ext>
            </a:extLst>
          </p:cNvPr>
          <p:cNvSpPr>
            <a:spLocks noGrp="1"/>
          </p:cNvSpPr>
          <p:nvPr>
            <p:ph type="title"/>
          </p:nvPr>
        </p:nvSpPr>
        <p:spPr/>
        <p:txBody>
          <a:bodyPr>
            <a:normAutofit/>
          </a:bodyPr>
          <a:lstStyle/>
          <a:p>
            <a:pPr algn="ctr"/>
            <a:r>
              <a:rPr lang="en-IN" sz="2700" b="1" dirty="0" smtClean="0"/>
              <a:t>Objectives </a:t>
            </a:r>
            <a:r>
              <a:rPr lang="en-IN" sz="2700" b="1" dirty="0"/>
              <a:t>of this session </a:t>
            </a:r>
          </a:p>
        </p:txBody>
      </p:sp>
      <p:sp>
        <p:nvSpPr>
          <p:cNvPr id="3" name="Content Placeholder 2">
            <a:extLst>
              <a:ext uri="{FF2B5EF4-FFF2-40B4-BE49-F238E27FC236}">
                <a16:creationId xmlns="" xmlns:a16="http://schemas.microsoft.com/office/drawing/2014/main" id="{8B0F5765-9B78-4DB7-A1DF-B1193D1F3BB0}"/>
              </a:ext>
            </a:extLst>
          </p:cNvPr>
          <p:cNvSpPr>
            <a:spLocks noGrp="1"/>
          </p:cNvSpPr>
          <p:nvPr>
            <p:ph idx="1"/>
          </p:nvPr>
        </p:nvSpPr>
        <p:spPr>
          <a:xfrm>
            <a:off x="381000" y="1951037"/>
            <a:ext cx="8229600" cy="4373563"/>
          </a:xfrm>
        </p:spPr>
        <p:txBody>
          <a:bodyPr>
            <a:normAutofit/>
          </a:bodyPr>
          <a:lstStyle/>
          <a:p>
            <a:pPr marL="0" indent="0">
              <a:buNone/>
            </a:pPr>
            <a:endParaRPr lang="en-IN" dirty="0"/>
          </a:p>
          <a:p>
            <a:pPr marL="0" indent="0">
              <a:buNone/>
            </a:pPr>
            <a:r>
              <a:rPr lang="en-IN" sz="1900" b="1" dirty="0">
                <a:solidFill>
                  <a:srgbClr val="002060"/>
                </a:solidFill>
              </a:rPr>
              <a:t>1</a:t>
            </a:r>
            <a:r>
              <a:rPr lang="en-IN" sz="1900" b="1" dirty="0">
                <a:solidFill>
                  <a:srgbClr val="002060"/>
                </a:solidFill>
              </a:rPr>
              <a:t>.  Understand difference between linear and non linear data structure </a:t>
            </a:r>
            <a:endParaRPr lang="en-IN" sz="1900" b="1" dirty="0">
              <a:solidFill>
                <a:srgbClr val="002060"/>
              </a:solidFill>
            </a:endParaRPr>
          </a:p>
          <a:p>
            <a:pPr marL="0" indent="0">
              <a:buNone/>
            </a:pPr>
            <a:r>
              <a:rPr lang="en-IN" sz="1900" b="1" dirty="0">
                <a:solidFill>
                  <a:srgbClr val="002060"/>
                </a:solidFill>
              </a:rPr>
              <a:t>2</a:t>
            </a:r>
            <a:r>
              <a:rPr lang="en-IN" sz="1900" b="1" dirty="0">
                <a:solidFill>
                  <a:srgbClr val="002060"/>
                </a:solidFill>
              </a:rPr>
              <a:t>. Understand concept of Trees</a:t>
            </a:r>
            <a:endParaRPr lang="en-IN" sz="1900" b="1" dirty="0">
              <a:solidFill>
                <a:srgbClr val="002060"/>
              </a:solidFill>
            </a:endParaRPr>
          </a:p>
          <a:p>
            <a:pPr marL="0" indent="0">
              <a:buNone/>
            </a:pPr>
            <a:r>
              <a:rPr lang="en-IN" sz="1900" b="1" dirty="0">
                <a:solidFill>
                  <a:srgbClr val="002060"/>
                </a:solidFill>
              </a:rPr>
              <a:t>3</a:t>
            </a:r>
            <a:r>
              <a:rPr lang="en-IN" sz="1900" b="1" dirty="0">
                <a:solidFill>
                  <a:srgbClr val="002060"/>
                </a:solidFill>
              </a:rPr>
              <a:t>. Introduce basic properties of trees</a:t>
            </a:r>
            <a:endParaRPr lang="en-IN" sz="1900" b="1" dirty="0">
              <a:solidFill>
                <a:srgbClr val="002060"/>
              </a:solidFill>
            </a:endParaRPr>
          </a:p>
          <a:p>
            <a:pPr marL="0" indent="0">
              <a:buNone/>
            </a:pPr>
            <a:endParaRPr lang="en-IN" dirty="0" smtClean="0"/>
          </a:p>
          <a:p>
            <a:pPr marL="0" indent="0">
              <a:buNone/>
            </a:pPr>
            <a:endParaRPr lang="en-IN" dirty="0" smtClean="0"/>
          </a:p>
          <a:p>
            <a:pPr marL="0" indent="0">
              <a:buNone/>
            </a:pPr>
            <a:r>
              <a:rPr lang="en-IN" sz="1900" b="1" dirty="0">
                <a:solidFill>
                  <a:srgbClr val="002060"/>
                </a:solidFill>
              </a:rPr>
              <a:t>1. Differentiate between linear and non linear data structure</a:t>
            </a:r>
            <a:endParaRPr lang="en-IN" sz="1900" b="1" dirty="0">
              <a:solidFill>
                <a:srgbClr val="002060"/>
              </a:solidFill>
            </a:endParaRPr>
          </a:p>
          <a:p>
            <a:pPr marL="0" indent="0">
              <a:buNone/>
            </a:pPr>
            <a:r>
              <a:rPr lang="en-IN" sz="1900" b="1" dirty="0">
                <a:solidFill>
                  <a:srgbClr val="002060"/>
                </a:solidFill>
              </a:rPr>
              <a:t>2</a:t>
            </a:r>
            <a:r>
              <a:rPr lang="en-IN" sz="1900" b="1" dirty="0">
                <a:solidFill>
                  <a:srgbClr val="002060"/>
                </a:solidFill>
              </a:rPr>
              <a:t>.  Understand basic terminologies of trees</a:t>
            </a:r>
            <a:endParaRPr lang="en-IN" sz="1900" b="1" dirty="0">
              <a:solidFill>
                <a:srgbClr val="002060"/>
              </a:solidFill>
            </a:endParaRPr>
          </a:p>
          <a:p>
            <a:pPr marL="0" indent="0">
              <a:buNone/>
            </a:pPr>
            <a:r>
              <a:rPr lang="en-IN" sz="1900" b="1" dirty="0">
                <a:solidFill>
                  <a:srgbClr val="002060"/>
                </a:solidFill>
              </a:rPr>
              <a:t>3</a:t>
            </a:r>
            <a:r>
              <a:rPr lang="en-IN" sz="1900" b="1" dirty="0">
                <a:solidFill>
                  <a:srgbClr val="002060"/>
                </a:solidFill>
              </a:rPr>
              <a:t>. Understand basic properties of trees</a:t>
            </a:r>
            <a:endParaRPr lang="en-IN" sz="1900" b="1" dirty="0">
              <a:solidFill>
                <a:srgbClr val="002060"/>
              </a:solidFill>
            </a:endParaRPr>
          </a:p>
          <a:p>
            <a:pPr marL="0" indent="0">
              <a:buNone/>
            </a:pPr>
            <a:endParaRPr lang="en-IN" dirty="0"/>
          </a:p>
          <a:p>
            <a:pPr marL="0" indent="0">
              <a:buNone/>
            </a:pPr>
            <a:endParaRPr lang="en-IN" dirty="0"/>
          </a:p>
        </p:txBody>
      </p:sp>
      <p:sp>
        <p:nvSpPr>
          <p:cNvPr id="12" name="Slide Number Placeholder 4">
            <a:extLst>
              <a:ext uri="{FF2B5EF4-FFF2-40B4-BE49-F238E27FC236}">
                <a16:creationId xmlns="" xmlns:a16="http://schemas.microsoft.com/office/drawing/2014/main"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2</a:t>
            </a:fld>
            <a:endParaRPr lang="en-IN" sz="1200" b="1" dirty="0">
              <a:solidFill>
                <a:schemeClr val="tx1"/>
              </a:solidFill>
            </a:endParaRPr>
          </a:p>
        </p:txBody>
      </p:sp>
      <p:sp>
        <p:nvSpPr>
          <p:cNvPr id="6" name="Title 1">
            <a:extLst>
              <a:ext uri="{FF2B5EF4-FFF2-40B4-BE49-F238E27FC236}">
                <a16:creationId xmlns="" xmlns:a16="http://schemas.microsoft.com/office/drawing/2014/main" id="{2A2698FE-B32B-4C98-BD2A-9188D45ABAB3}"/>
              </a:ext>
            </a:extLst>
          </p:cNvPr>
          <p:cNvSpPr txBox="1">
            <a:spLocks/>
          </p:cNvSpPr>
          <p:nvPr/>
        </p:nvSpPr>
        <p:spPr>
          <a:xfrm>
            <a:off x="599525" y="3810000"/>
            <a:ext cx="7886700" cy="65435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700" b="1" dirty="0"/>
              <a:t>Learning Outcome/Course Outcome </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3603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normAutofit/>
          </a:bodyPr>
          <a:lstStyle/>
          <a:p>
            <a:r>
              <a:rPr lang="en-US" sz="1800" b="1" dirty="0" smtClean="0">
                <a:solidFill>
                  <a:srgbClr val="002060"/>
                </a:solidFill>
              </a:rPr>
              <a:t>Write </a:t>
            </a:r>
            <a:r>
              <a:rPr lang="en-US" sz="1800" b="1" dirty="0" err="1" smtClean="0">
                <a:solidFill>
                  <a:srgbClr val="002060"/>
                </a:solidFill>
              </a:rPr>
              <a:t>inorder</a:t>
            </a:r>
            <a:r>
              <a:rPr lang="en-US" sz="1800" b="1" dirty="0" smtClean="0">
                <a:solidFill>
                  <a:srgbClr val="002060"/>
                </a:solidFill>
              </a:rPr>
              <a:t> , preorder , post order traversals for following tree</a:t>
            </a:r>
            <a:endParaRPr lang="en-US" sz="1800" b="1" dirty="0">
              <a:solidFill>
                <a:srgbClr val="002060"/>
              </a:solidFill>
            </a:endParaRPr>
          </a:p>
        </p:txBody>
      </p:sp>
      <p:pic>
        <p:nvPicPr>
          <p:cNvPr id="10246" name="Picture 6" descr="Image result for collection of binary tr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910" y="2391226"/>
            <a:ext cx="5691108" cy="40579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236182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TREES</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002060"/>
                </a:solidFill>
              </a:rPr>
              <a:t>A general tree is a tree in which each node can have unlimited </a:t>
            </a:r>
            <a:r>
              <a:rPr lang="en-US" b="1" dirty="0" err="1" smtClean="0">
                <a:solidFill>
                  <a:srgbClr val="002060"/>
                </a:solidFill>
              </a:rPr>
              <a:t>outdegree</a:t>
            </a:r>
            <a:endParaRPr lang="en-US" b="1" dirty="0" smtClean="0">
              <a:solidFill>
                <a:srgbClr val="002060"/>
              </a:solidFill>
            </a:endParaRPr>
          </a:p>
          <a:p>
            <a:pPr algn="just"/>
            <a:endParaRPr lang="en-US" b="1" dirty="0" smtClean="0">
              <a:solidFill>
                <a:srgbClr val="002060"/>
              </a:solidFill>
            </a:endParaRPr>
          </a:p>
          <a:p>
            <a:pPr algn="just"/>
            <a:r>
              <a:rPr lang="en-US" b="1" dirty="0" smtClean="0">
                <a:solidFill>
                  <a:srgbClr val="002060"/>
                </a:solidFill>
              </a:rPr>
              <a:t>Binary trees are easier to represent than general trees</a:t>
            </a:r>
          </a:p>
          <a:p>
            <a:pPr algn="just"/>
            <a:endParaRPr lang="en-US" b="1" dirty="0" smtClean="0">
              <a:solidFill>
                <a:srgbClr val="002060"/>
              </a:solidFill>
            </a:endParaRPr>
          </a:p>
          <a:p>
            <a:pPr algn="just"/>
            <a:r>
              <a:rPr lang="en-US" b="1" dirty="0" smtClean="0">
                <a:solidFill>
                  <a:srgbClr val="002060"/>
                </a:solidFill>
              </a:rPr>
              <a:t>We can represent any general tree in binary trees format using following two relationships:</a:t>
            </a:r>
          </a:p>
          <a:p>
            <a:pPr lvl="1" algn="just"/>
            <a:r>
              <a:rPr lang="en-US" sz="2400" b="1" dirty="0" smtClean="0">
                <a:solidFill>
                  <a:srgbClr val="002060"/>
                </a:solidFill>
              </a:rPr>
              <a:t>Parent to child </a:t>
            </a:r>
          </a:p>
          <a:p>
            <a:pPr lvl="1" algn="just"/>
            <a:r>
              <a:rPr lang="en-US" sz="2400" b="1" dirty="0" smtClean="0">
                <a:solidFill>
                  <a:srgbClr val="002060"/>
                </a:solidFill>
              </a:rPr>
              <a:t>Sibling to Sibling</a:t>
            </a:r>
            <a:endParaRPr lang="en-US" sz="2400"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70233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General tree to binary tree conversion</a:t>
            </a:r>
            <a:endParaRPr lang="en-US" sz="2800" dirty="0"/>
          </a:p>
        </p:txBody>
      </p:sp>
      <p:sp>
        <p:nvSpPr>
          <p:cNvPr id="3" name="Content Placeholder 2"/>
          <p:cNvSpPr>
            <a:spLocks noGrp="1"/>
          </p:cNvSpPr>
          <p:nvPr>
            <p:ph idx="1"/>
          </p:nvPr>
        </p:nvSpPr>
        <p:spPr/>
        <p:txBody>
          <a:bodyPr>
            <a:noAutofit/>
          </a:bodyPr>
          <a:lstStyle/>
          <a:p>
            <a:pPr algn="just"/>
            <a:r>
              <a:rPr lang="en-US" sz="1800" b="1" dirty="0">
                <a:solidFill>
                  <a:srgbClr val="002060"/>
                </a:solidFill>
              </a:rPr>
              <a:t>The process of converting general tree in to binary tree is given below: </a:t>
            </a:r>
            <a:endParaRPr lang="en-US" sz="1800" b="1" dirty="0" smtClean="0">
              <a:solidFill>
                <a:srgbClr val="002060"/>
              </a:solidFill>
            </a:endParaRPr>
          </a:p>
          <a:p>
            <a:pPr marL="114300" indent="0" algn="just">
              <a:buNone/>
            </a:pPr>
            <a:r>
              <a:rPr lang="en-US" sz="1800" b="1" dirty="0">
                <a:solidFill>
                  <a:srgbClr val="002060"/>
                </a:solidFill>
              </a:rPr>
              <a:t/>
            </a:r>
            <a:br>
              <a:rPr lang="en-US" sz="1800" b="1" dirty="0">
                <a:solidFill>
                  <a:srgbClr val="002060"/>
                </a:solidFill>
              </a:rPr>
            </a:br>
            <a:r>
              <a:rPr lang="en-US" sz="1800" b="1" dirty="0">
                <a:solidFill>
                  <a:srgbClr val="002060"/>
                </a:solidFill>
              </a:rPr>
              <a:t>(1) Root node of general tree becomes root node of Binary Tree. </a:t>
            </a:r>
            <a:endParaRPr lang="en-US" sz="1800" b="1" dirty="0" smtClean="0">
              <a:solidFill>
                <a:srgbClr val="002060"/>
              </a:solidFill>
            </a:endParaRPr>
          </a:p>
          <a:p>
            <a:pPr marL="114300" indent="0" algn="just">
              <a:buNone/>
            </a:pPr>
            <a:r>
              <a:rPr lang="en-US" sz="1800" b="1" dirty="0">
                <a:solidFill>
                  <a:srgbClr val="002060"/>
                </a:solidFill>
              </a:rPr>
              <a:t/>
            </a:r>
            <a:br>
              <a:rPr lang="en-US" sz="1800" b="1" dirty="0">
                <a:solidFill>
                  <a:srgbClr val="002060"/>
                </a:solidFill>
              </a:rPr>
            </a:br>
            <a:r>
              <a:rPr lang="en-US" sz="1800" b="1" dirty="0" smtClean="0">
                <a:solidFill>
                  <a:srgbClr val="002060"/>
                </a:solidFill>
              </a:rPr>
              <a:t>(</a:t>
            </a:r>
            <a:r>
              <a:rPr lang="en-US" sz="1800" b="1" dirty="0">
                <a:solidFill>
                  <a:srgbClr val="002060"/>
                </a:solidFill>
              </a:rPr>
              <a:t>2) Now consider T1, T2, T3 ... </a:t>
            </a:r>
            <a:r>
              <a:rPr lang="en-US" sz="1800" b="1" dirty="0" err="1">
                <a:solidFill>
                  <a:srgbClr val="002060"/>
                </a:solidFill>
              </a:rPr>
              <a:t>Tn</a:t>
            </a:r>
            <a:r>
              <a:rPr lang="en-US" sz="1800" b="1" dirty="0">
                <a:solidFill>
                  <a:srgbClr val="002060"/>
                </a:solidFill>
              </a:rPr>
              <a:t> are child nodes of the root node in general tree. The left most child (T1) of the root node in general tree becomes left most child of root node in the binary tree. Now Node T2 becomes right child of Node T1, Node T3 becomes right child of Node T2 and so on in binary tree. </a:t>
            </a:r>
            <a:endParaRPr lang="en-US" sz="1800" b="1" dirty="0" smtClean="0">
              <a:solidFill>
                <a:srgbClr val="002060"/>
              </a:solidFill>
            </a:endParaRPr>
          </a:p>
          <a:p>
            <a:pPr marL="114300" indent="0" algn="just">
              <a:buNone/>
            </a:pPr>
            <a:r>
              <a:rPr lang="en-US" sz="1800" b="1" dirty="0" smtClean="0">
                <a:solidFill>
                  <a:srgbClr val="002060"/>
                </a:solidFill>
              </a:rPr>
              <a:t> </a:t>
            </a:r>
          </a:p>
          <a:p>
            <a:pPr marL="114300" indent="0" algn="just">
              <a:buNone/>
            </a:pPr>
            <a:r>
              <a:rPr lang="en-US" sz="1800" b="1" dirty="0" smtClean="0">
                <a:solidFill>
                  <a:srgbClr val="002060"/>
                </a:solidFill>
              </a:rPr>
              <a:t>(</a:t>
            </a:r>
            <a:r>
              <a:rPr lang="en-US" sz="1800" b="1" dirty="0">
                <a:solidFill>
                  <a:srgbClr val="002060"/>
                </a:solidFill>
              </a:rPr>
              <a:t>3) The same procedure of step 2 is repeated for each leftmost </a:t>
            </a:r>
            <a:r>
              <a:rPr lang="en-US" sz="1800" b="1" dirty="0" smtClean="0">
                <a:solidFill>
                  <a:srgbClr val="002060"/>
                </a:solidFill>
              </a:rPr>
              <a:t>node in the </a:t>
            </a:r>
            <a:r>
              <a:rPr lang="en-US" sz="1800" b="1" dirty="0">
                <a:solidFill>
                  <a:srgbClr val="002060"/>
                </a:solidFill>
              </a:rPr>
              <a:t>general tree.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128125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General tree to binary tree conversion</a:t>
            </a:r>
            <a:endParaRPr lang="en-US" sz="2800" dirty="0"/>
          </a:p>
        </p:txBody>
      </p:sp>
      <p:pic>
        <p:nvPicPr>
          <p:cNvPr id="12290" name="Picture 2" descr="General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128" y="1806958"/>
            <a:ext cx="2563528"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Genera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806958"/>
            <a:ext cx="15621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General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7393" y="1806957"/>
            <a:ext cx="18478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General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443" y="4190999"/>
            <a:ext cx="187642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6" descr="General Tr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161028"/>
            <a:ext cx="1981200" cy="26031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90437" y="3637900"/>
            <a:ext cx="312906" cy="369332"/>
          </a:xfrm>
          <a:prstGeom prst="rect">
            <a:avLst/>
          </a:prstGeom>
          <a:noFill/>
        </p:spPr>
        <p:txBody>
          <a:bodyPr wrap="none" rtlCol="0">
            <a:spAutoFit/>
          </a:bodyPr>
          <a:lstStyle/>
          <a:p>
            <a:r>
              <a:rPr lang="en-US" b="1" dirty="0" smtClean="0"/>
              <a:t>1</a:t>
            </a:r>
            <a:endParaRPr lang="en-US" b="1" dirty="0"/>
          </a:p>
        </p:txBody>
      </p:sp>
      <p:sp>
        <p:nvSpPr>
          <p:cNvPr id="13" name="TextBox 12"/>
          <p:cNvSpPr txBox="1"/>
          <p:nvPr/>
        </p:nvSpPr>
        <p:spPr>
          <a:xfrm>
            <a:off x="3988174" y="3637900"/>
            <a:ext cx="314510" cy="369332"/>
          </a:xfrm>
          <a:prstGeom prst="rect">
            <a:avLst/>
          </a:prstGeom>
          <a:noFill/>
        </p:spPr>
        <p:txBody>
          <a:bodyPr wrap="none" rtlCol="0">
            <a:spAutoFit/>
          </a:bodyPr>
          <a:lstStyle/>
          <a:p>
            <a:r>
              <a:rPr lang="en-US" b="1" dirty="0"/>
              <a:t>2</a:t>
            </a:r>
          </a:p>
        </p:txBody>
      </p:sp>
      <p:sp>
        <p:nvSpPr>
          <p:cNvPr id="14" name="TextBox 13"/>
          <p:cNvSpPr txBox="1"/>
          <p:nvPr/>
        </p:nvSpPr>
        <p:spPr>
          <a:xfrm>
            <a:off x="6198412" y="3637900"/>
            <a:ext cx="314510" cy="369332"/>
          </a:xfrm>
          <a:prstGeom prst="rect">
            <a:avLst/>
          </a:prstGeom>
          <a:noFill/>
        </p:spPr>
        <p:txBody>
          <a:bodyPr wrap="none" rtlCol="0">
            <a:spAutoFit/>
          </a:bodyPr>
          <a:lstStyle/>
          <a:p>
            <a:r>
              <a:rPr lang="en-US" b="1" dirty="0" smtClean="0"/>
              <a:t>3</a:t>
            </a:r>
            <a:endParaRPr lang="en-US" b="1" dirty="0"/>
          </a:p>
        </p:txBody>
      </p:sp>
      <p:sp>
        <p:nvSpPr>
          <p:cNvPr id="15" name="TextBox 14"/>
          <p:cNvSpPr txBox="1"/>
          <p:nvPr/>
        </p:nvSpPr>
        <p:spPr>
          <a:xfrm>
            <a:off x="2590800" y="6364842"/>
            <a:ext cx="314510" cy="369332"/>
          </a:xfrm>
          <a:prstGeom prst="rect">
            <a:avLst/>
          </a:prstGeom>
          <a:noFill/>
        </p:spPr>
        <p:txBody>
          <a:bodyPr wrap="none" rtlCol="0">
            <a:spAutoFit/>
          </a:bodyPr>
          <a:lstStyle/>
          <a:p>
            <a:r>
              <a:rPr lang="en-US" b="1" dirty="0"/>
              <a:t>4</a:t>
            </a:r>
          </a:p>
        </p:txBody>
      </p:sp>
      <p:sp>
        <p:nvSpPr>
          <p:cNvPr id="16" name="TextBox 15"/>
          <p:cNvSpPr txBox="1"/>
          <p:nvPr/>
        </p:nvSpPr>
        <p:spPr>
          <a:xfrm>
            <a:off x="5674795" y="6394814"/>
            <a:ext cx="314510" cy="369332"/>
          </a:xfrm>
          <a:prstGeom prst="rect">
            <a:avLst/>
          </a:prstGeom>
          <a:noFill/>
        </p:spPr>
        <p:txBody>
          <a:bodyPr wrap="none" rtlCol="0">
            <a:spAutoFit/>
          </a:bodyPr>
          <a:lstStyle/>
          <a:p>
            <a:r>
              <a:rPr lang="en-US" b="1" dirty="0"/>
              <a:t>5</a:t>
            </a: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108542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as ADT</a:t>
            </a:r>
            <a:endParaRPr lang="en-US" dirty="0"/>
          </a:p>
        </p:txBody>
      </p:sp>
      <p:sp>
        <p:nvSpPr>
          <p:cNvPr id="3" name="Content Placeholder 2"/>
          <p:cNvSpPr>
            <a:spLocks noGrp="1"/>
          </p:cNvSpPr>
          <p:nvPr>
            <p:ph idx="1"/>
          </p:nvPr>
        </p:nvSpPr>
        <p:spPr/>
        <p:txBody>
          <a:bodyPr>
            <a:normAutofit/>
          </a:bodyPr>
          <a:lstStyle/>
          <a:p>
            <a:pPr marL="114300" indent="0">
              <a:buNone/>
            </a:pPr>
            <a:endParaRPr lang="en-US" sz="1800" b="1" dirty="0" smtClean="0">
              <a:solidFill>
                <a:srgbClr val="002060"/>
              </a:solidFill>
            </a:endParaRPr>
          </a:p>
          <a:p>
            <a:r>
              <a:rPr lang="en-US" sz="1800" b="1" dirty="0" err="1" smtClean="0">
                <a:solidFill>
                  <a:srgbClr val="002060"/>
                </a:solidFill>
              </a:rPr>
              <a:t>AbstractDataType</a:t>
            </a:r>
            <a:r>
              <a:rPr lang="en-US" sz="1800" b="1" dirty="0" smtClean="0">
                <a:solidFill>
                  <a:srgbClr val="002060"/>
                </a:solidFill>
              </a:rPr>
              <a:t> </a:t>
            </a:r>
            <a:r>
              <a:rPr lang="en-US" sz="1800" b="1" dirty="0" err="1">
                <a:solidFill>
                  <a:srgbClr val="002060"/>
                </a:solidFill>
              </a:rPr>
              <a:t>Btree</a:t>
            </a:r>
            <a:endParaRPr lang="en-US" sz="1800" b="1" dirty="0">
              <a:solidFill>
                <a:srgbClr val="002060"/>
              </a:solidFill>
            </a:endParaRPr>
          </a:p>
          <a:p>
            <a:pPr lvl="1"/>
            <a:r>
              <a:rPr lang="en-US" sz="1800" b="1" dirty="0">
                <a:solidFill>
                  <a:srgbClr val="002060"/>
                </a:solidFill>
              </a:rPr>
              <a:t>Instances: Binary tree is a rooted tree having at the most two child nodes</a:t>
            </a:r>
          </a:p>
          <a:p>
            <a:pPr lvl="1"/>
            <a:r>
              <a:rPr lang="en-US" sz="1800" b="1" dirty="0" smtClean="0">
                <a:solidFill>
                  <a:srgbClr val="002060"/>
                </a:solidFill>
              </a:rPr>
              <a:t>Operations:</a:t>
            </a:r>
            <a:endParaRPr lang="en-US" sz="1800" b="1" dirty="0">
              <a:solidFill>
                <a:srgbClr val="002060"/>
              </a:solidFill>
            </a:endParaRPr>
          </a:p>
          <a:p>
            <a:pPr marL="1028700" lvl="2" indent="-342900">
              <a:buFont typeface="+mj-lt"/>
              <a:buAutoNum type="arabicPeriod"/>
            </a:pPr>
            <a:r>
              <a:rPr lang="en-US" b="1" dirty="0">
                <a:solidFill>
                  <a:srgbClr val="002060"/>
                </a:solidFill>
              </a:rPr>
              <a:t>Create: This operation is for creation of Binary tree</a:t>
            </a:r>
          </a:p>
          <a:p>
            <a:pPr marL="1028700" lvl="2" indent="-342900">
              <a:buFont typeface="+mj-lt"/>
              <a:buAutoNum type="arabicPeriod"/>
            </a:pPr>
            <a:r>
              <a:rPr lang="en-US" b="1" dirty="0">
                <a:solidFill>
                  <a:srgbClr val="002060"/>
                </a:solidFill>
              </a:rPr>
              <a:t>Display: This operation is used to display each node in tree</a:t>
            </a:r>
          </a:p>
          <a:p>
            <a:pPr marL="1028700" lvl="2" indent="-342900">
              <a:buFont typeface="+mj-lt"/>
              <a:buAutoNum type="arabicPeriod"/>
            </a:pPr>
            <a:r>
              <a:rPr lang="en-US" b="1" dirty="0">
                <a:solidFill>
                  <a:srgbClr val="002060"/>
                </a:solidFill>
              </a:rPr>
              <a:t>Insert : Using this operations the node can be inserted by attaching it as left or right child</a:t>
            </a:r>
          </a:p>
          <a:p>
            <a:pPr marL="1028700" lvl="2" indent="-342900">
              <a:buFont typeface="+mj-lt"/>
              <a:buAutoNum type="arabicPeriod"/>
            </a:pPr>
            <a:r>
              <a:rPr lang="en-US" b="1" dirty="0">
                <a:solidFill>
                  <a:srgbClr val="002060"/>
                </a:solidFill>
              </a:rPr>
              <a:t>Delete : Node having left child or both can be deleted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184010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Binary tree representation </a:t>
            </a:r>
            <a:br>
              <a:rPr lang="en-US" sz="2800" dirty="0" smtClean="0"/>
            </a:br>
            <a:r>
              <a:rPr lang="en-US" sz="2800" dirty="0" smtClean="0"/>
              <a:t>using array</a:t>
            </a:r>
            <a:endParaRPr lang="en-US" sz="2800" dirty="0"/>
          </a:p>
        </p:txBody>
      </p:sp>
      <p:sp>
        <p:nvSpPr>
          <p:cNvPr id="3" name="Content Placeholder 2"/>
          <p:cNvSpPr>
            <a:spLocks noGrp="1"/>
          </p:cNvSpPr>
          <p:nvPr>
            <p:ph idx="1"/>
          </p:nvPr>
        </p:nvSpPr>
        <p:spPr/>
        <p:txBody>
          <a:bodyPr/>
          <a:lstStyle/>
          <a:p>
            <a:pPr algn="just"/>
            <a:r>
              <a:rPr lang="en-US" sz="1800" b="1" dirty="0">
                <a:solidFill>
                  <a:srgbClr val="002060"/>
                </a:solidFill>
              </a:rPr>
              <a:t>Number the nodes sequentially level by level left to right</a:t>
            </a:r>
          </a:p>
          <a:p>
            <a:pPr algn="just"/>
            <a:r>
              <a:rPr lang="en-US" sz="1800" b="1" dirty="0">
                <a:solidFill>
                  <a:srgbClr val="002060"/>
                </a:solidFill>
              </a:rPr>
              <a:t>Even empty nodes are numbered</a:t>
            </a:r>
          </a:p>
          <a:p>
            <a:pPr algn="just"/>
            <a:r>
              <a:rPr lang="en-US" sz="1800" b="1" dirty="0">
                <a:solidFill>
                  <a:srgbClr val="002060"/>
                </a:solidFill>
              </a:rPr>
              <a:t>The number appearing against the node will work as indices of the node in </a:t>
            </a:r>
            <a:r>
              <a:rPr lang="en-US" sz="1800" b="1" dirty="0" smtClean="0">
                <a:solidFill>
                  <a:srgbClr val="002060"/>
                </a:solidFill>
              </a:rPr>
              <a:t>array</a:t>
            </a:r>
          </a:p>
          <a:p>
            <a:pPr algn="just"/>
            <a:endParaRPr lang="en-US" sz="1800" b="1" dirty="0">
              <a:solidFill>
                <a:srgbClr val="002060"/>
              </a:solidFill>
            </a:endParaRPr>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8326611"/>
              </p:ext>
            </p:extLst>
          </p:nvPr>
        </p:nvGraphicFramePr>
        <p:xfrm>
          <a:off x="838202" y="3124200"/>
          <a:ext cx="7848598" cy="934720"/>
        </p:xfrm>
        <a:graphic>
          <a:graphicData uri="http://schemas.openxmlformats.org/drawingml/2006/table">
            <a:tbl>
              <a:tblPr firstRow="1" bandRow="1">
                <a:tableStyleId>{5C22544A-7EE6-4342-B048-85BDC9FD1C3A}</a:tableStyleId>
              </a:tblPr>
              <a:tblGrid>
                <a:gridCol w="560614"/>
                <a:gridCol w="560614"/>
                <a:gridCol w="560614"/>
                <a:gridCol w="560614"/>
                <a:gridCol w="560614"/>
                <a:gridCol w="560614"/>
                <a:gridCol w="560614"/>
                <a:gridCol w="560614"/>
                <a:gridCol w="560614"/>
                <a:gridCol w="560614"/>
                <a:gridCol w="489860"/>
                <a:gridCol w="533400"/>
                <a:gridCol w="533400"/>
                <a:gridCol w="685798"/>
              </a:tblGrid>
              <a:tr h="535927">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r>
              <a:tr h="398793">
                <a:tc>
                  <a:txBody>
                    <a:bodyPr/>
                    <a:lstStyle/>
                    <a:p>
                      <a:r>
                        <a:rPr lang="en-US" b="1" dirty="0" smtClean="0"/>
                        <a:t>13</a:t>
                      </a:r>
                      <a:endParaRPr lang="en-US" b="1" dirty="0"/>
                    </a:p>
                  </a:txBody>
                  <a:tcPr/>
                </a:tc>
                <a:tc>
                  <a:txBody>
                    <a:bodyPr/>
                    <a:lstStyle/>
                    <a:p>
                      <a:r>
                        <a:rPr lang="en-US" b="1" dirty="0" smtClean="0"/>
                        <a:t>A</a:t>
                      </a:r>
                      <a:endParaRPr lang="en-US" b="1" dirty="0"/>
                    </a:p>
                  </a:txBody>
                  <a:tcPr/>
                </a:tc>
                <a:tc>
                  <a:txBody>
                    <a:bodyPr/>
                    <a:lstStyle/>
                    <a:p>
                      <a:r>
                        <a:rPr lang="en-US" b="1" dirty="0" smtClean="0"/>
                        <a:t>B</a:t>
                      </a:r>
                      <a:endParaRPr lang="en-US" b="1" dirty="0"/>
                    </a:p>
                  </a:txBody>
                  <a:tcPr/>
                </a:tc>
                <a:tc>
                  <a:txBody>
                    <a:bodyPr/>
                    <a:lstStyle/>
                    <a:p>
                      <a:r>
                        <a:rPr lang="en-US" b="1" dirty="0" smtClean="0"/>
                        <a:t>C</a:t>
                      </a:r>
                      <a:endParaRPr lang="en-US" b="1" dirty="0"/>
                    </a:p>
                  </a:txBody>
                  <a:tcPr/>
                </a:tc>
                <a:tc>
                  <a:txBody>
                    <a:bodyPr/>
                    <a:lstStyle/>
                    <a:p>
                      <a:r>
                        <a:rPr lang="en-US" b="1" dirty="0" smtClean="0"/>
                        <a:t>\0</a:t>
                      </a:r>
                      <a:endParaRPr lang="en-US" b="1" dirty="0"/>
                    </a:p>
                  </a:txBody>
                  <a:tcPr/>
                </a:tc>
                <a:tc>
                  <a:txBody>
                    <a:bodyPr/>
                    <a:lstStyle/>
                    <a:p>
                      <a:r>
                        <a:rPr lang="en-US" b="1" dirty="0" smtClean="0"/>
                        <a:t>G</a:t>
                      </a:r>
                      <a:endParaRPr lang="en-US" b="1" dirty="0"/>
                    </a:p>
                  </a:txBody>
                  <a:tcPr/>
                </a:tc>
                <a:tc>
                  <a:txBody>
                    <a:bodyPr/>
                    <a:lstStyle/>
                    <a:p>
                      <a:r>
                        <a:rPr lang="en-US" b="1" dirty="0" smtClean="0"/>
                        <a:t>D</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E</a:t>
                      </a:r>
                      <a:endParaRPr lang="en-US" b="1" dirty="0"/>
                    </a:p>
                  </a:txBody>
                  <a:tcPr/>
                </a:tc>
                <a:tc>
                  <a:txBody>
                    <a:bodyPr/>
                    <a:lstStyle/>
                    <a:p>
                      <a:r>
                        <a:rPr lang="en-US" b="1" dirty="0" smtClean="0"/>
                        <a:t>F</a:t>
                      </a:r>
                      <a:endParaRPr lang="en-US" b="1" dirty="0"/>
                    </a:p>
                  </a:txBody>
                  <a:tcPr/>
                </a:tc>
              </a:tr>
            </a:tbl>
          </a:graphicData>
        </a:graphic>
      </p:graphicFrame>
      <p:sp>
        <p:nvSpPr>
          <p:cNvPr id="5" name="Oval 4"/>
          <p:cNvSpPr/>
          <p:nvPr/>
        </p:nvSpPr>
        <p:spPr>
          <a:xfrm>
            <a:off x="2209800" y="4343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1524000" y="4876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2857500" y="4876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1800936" y="5501481"/>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9" name="Oval 8"/>
          <p:cNvSpPr/>
          <p:nvPr/>
        </p:nvSpPr>
        <p:spPr>
          <a:xfrm>
            <a:off x="2587388" y="5538468"/>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0" name="Oval 9"/>
          <p:cNvSpPr/>
          <p:nvPr/>
        </p:nvSpPr>
        <p:spPr>
          <a:xfrm>
            <a:off x="2067636" y="617251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1" name="Oval 10"/>
          <p:cNvSpPr/>
          <p:nvPr/>
        </p:nvSpPr>
        <p:spPr>
          <a:xfrm>
            <a:off x="3124200" y="61642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3" name="Straight Connector 12"/>
          <p:cNvCxnSpPr>
            <a:stCxn id="5" idx="2"/>
            <a:endCxn id="6" idx="0"/>
          </p:cNvCxnSpPr>
          <p:nvPr/>
        </p:nvCxnSpPr>
        <p:spPr>
          <a:xfrm flipH="1">
            <a:off x="1790700" y="46101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5" idx="6"/>
            <a:endCxn id="7" idx="0"/>
          </p:cNvCxnSpPr>
          <p:nvPr/>
        </p:nvCxnSpPr>
        <p:spPr>
          <a:xfrm>
            <a:off x="2743200" y="4610100"/>
            <a:ext cx="381000" cy="2667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6" idx="5"/>
            <a:endCxn id="8" idx="0"/>
          </p:cNvCxnSpPr>
          <p:nvPr/>
        </p:nvCxnSpPr>
        <p:spPr>
          <a:xfrm>
            <a:off x="1979285" y="5332085"/>
            <a:ext cx="88351" cy="16939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7" idx="3"/>
            <a:endCxn id="9" idx="0"/>
          </p:cNvCxnSpPr>
          <p:nvPr/>
        </p:nvCxnSpPr>
        <p:spPr>
          <a:xfrm flipH="1">
            <a:off x="2854088" y="5332085"/>
            <a:ext cx="81527" cy="20638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9" idx="3"/>
            <a:endCxn id="10" idx="0"/>
          </p:cNvCxnSpPr>
          <p:nvPr/>
        </p:nvCxnSpPr>
        <p:spPr>
          <a:xfrm flipH="1">
            <a:off x="2334336" y="5993753"/>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9" idx="5"/>
            <a:endCxn id="11" idx="0"/>
          </p:cNvCxnSpPr>
          <p:nvPr/>
        </p:nvCxnSpPr>
        <p:spPr>
          <a:xfrm>
            <a:off x="3042673" y="5993753"/>
            <a:ext cx="348227" cy="170511"/>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2602777" y="4154815"/>
            <a:ext cx="280846" cy="369332"/>
          </a:xfrm>
          <a:prstGeom prst="rect">
            <a:avLst/>
          </a:prstGeom>
          <a:noFill/>
        </p:spPr>
        <p:txBody>
          <a:bodyPr wrap="none" rtlCol="0">
            <a:spAutoFit/>
          </a:bodyPr>
          <a:lstStyle/>
          <a:p>
            <a:r>
              <a:rPr lang="en-US" b="1" dirty="0" smtClean="0">
                <a:latin typeface="Aharoni" panose="02010803020104030203" pitchFamily="2" charset="-79"/>
                <a:cs typeface="Aharoni" panose="02010803020104030203" pitchFamily="2" charset="-79"/>
              </a:rPr>
              <a:t>1</a:t>
            </a:r>
            <a:endParaRPr lang="en-US" b="1" dirty="0">
              <a:latin typeface="Aharoni" panose="02010803020104030203" pitchFamily="2" charset="-79"/>
              <a:cs typeface="Aharoni" panose="02010803020104030203" pitchFamily="2" charset="-79"/>
            </a:endParaRPr>
          </a:p>
        </p:txBody>
      </p:sp>
      <p:sp>
        <p:nvSpPr>
          <p:cNvPr id="25" name="TextBox 24"/>
          <p:cNvSpPr txBox="1"/>
          <p:nvPr/>
        </p:nvSpPr>
        <p:spPr>
          <a:xfrm>
            <a:off x="1606206" y="4524147"/>
            <a:ext cx="280846" cy="369332"/>
          </a:xfrm>
          <a:prstGeom prst="rect">
            <a:avLst/>
          </a:prstGeom>
          <a:noFill/>
        </p:spPr>
        <p:txBody>
          <a:bodyPr wrap="none" rtlCol="0">
            <a:spAutoFit/>
          </a:bodyPr>
          <a:lstStyle/>
          <a:p>
            <a:r>
              <a:rPr lang="en-US" b="1" dirty="0" smtClean="0">
                <a:latin typeface="Aharoni" panose="02010803020104030203" pitchFamily="2" charset="-79"/>
                <a:cs typeface="Aharoni" panose="02010803020104030203" pitchFamily="2" charset="-79"/>
              </a:rPr>
              <a:t>2</a:t>
            </a:r>
            <a:endParaRPr lang="en-US" b="1" dirty="0">
              <a:latin typeface="Aharoni" panose="02010803020104030203" pitchFamily="2" charset="-79"/>
              <a:cs typeface="Aharoni" panose="02010803020104030203" pitchFamily="2" charset="-79"/>
            </a:endParaRPr>
          </a:p>
        </p:txBody>
      </p:sp>
      <p:sp>
        <p:nvSpPr>
          <p:cNvPr id="26" name="TextBox 25"/>
          <p:cNvSpPr txBox="1"/>
          <p:nvPr/>
        </p:nvSpPr>
        <p:spPr>
          <a:xfrm>
            <a:off x="3355678" y="4610100"/>
            <a:ext cx="280846" cy="369332"/>
          </a:xfrm>
          <a:prstGeom prst="rect">
            <a:avLst/>
          </a:prstGeom>
          <a:noFill/>
        </p:spPr>
        <p:txBody>
          <a:bodyPr wrap="none" rtlCol="0">
            <a:spAutoFit/>
          </a:bodyPr>
          <a:lstStyle/>
          <a:p>
            <a:r>
              <a:rPr lang="en-US" b="1" dirty="0" smtClean="0">
                <a:latin typeface="Aharoni" panose="02010803020104030203" pitchFamily="2" charset="-79"/>
                <a:cs typeface="Aharoni" panose="02010803020104030203" pitchFamily="2" charset="-79"/>
              </a:rPr>
              <a:t>3</a:t>
            </a:r>
            <a:endParaRPr lang="en-US" b="1" dirty="0">
              <a:latin typeface="Aharoni" panose="02010803020104030203" pitchFamily="2" charset="-79"/>
              <a:cs typeface="Aharoni" panose="02010803020104030203" pitchFamily="2" charset="-79"/>
            </a:endParaRPr>
          </a:p>
        </p:txBody>
      </p:sp>
      <p:sp>
        <p:nvSpPr>
          <p:cNvPr id="27" name="TextBox 26"/>
          <p:cNvSpPr txBox="1"/>
          <p:nvPr/>
        </p:nvSpPr>
        <p:spPr>
          <a:xfrm>
            <a:off x="2139427" y="5212113"/>
            <a:ext cx="280846" cy="369332"/>
          </a:xfrm>
          <a:prstGeom prst="rect">
            <a:avLst/>
          </a:prstGeom>
          <a:noFill/>
        </p:spPr>
        <p:txBody>
          <a:bodyPr wrap="none" rtlCol="0">
            <a:spAutoFit/>
          </a:bodyPr>
          <a:lstStyle/>
          <a:p>
            <a:r>
              <a:rPr lang="en-US" b="1" dirty="0" smtClean="0">
                <a:latin typeface="Aharoni" panose="02010803020104030203" pitchFamily="2" charset="-79"/>
                <a:cs typeface="Aharoni" panose="02010803020104030203" pitchFamily="2" charset="-79"/>
              </a:rPr>
              <a:t>5</a:t>
            </a:r>
            <a:endParaRPr lang="en-US" b="1" dirty="0">
              <a:latin typeface="Aharoni" panose="02010803020104030203" pitchFamily="2" charset="-79"/>
              <a:cs typeface="Aharoni" panose="02010803020104030203" pitchFamily="2" charset="-79"/>
            </a:endParaRPr>
          </a:p>
        </p:txBody>
      </p:sp>
      <p:sp>
        <p:nvSpPr>
          <p:cNvPr id="28" name="TextBox 27"/>
          <p:cNvSpPr txBox="1"/>
          <p:nvPr/>
        </p:nvSpPr>
        <p:spPr>
          <a:xfrm>
            <a:off x="3058027" y="5575647"/>
            <a:ext cx="280846" cy="369332"/>
          </a:xfrm>
          <a:prstGeom prst="rect">
            <a:avLst/>
          </a:prstGeom>
          <a:noFill/>
        </p:spPr>
        <p:txBody>
          <a:bodyPr wrap="none" rtlCol="0">
            <a:spAutoFit/>
          </a:bodyPr>
          <a:lstStyle/>
          <a:p>
            <a:r>
              <a:rPr lang="en-US" b="1" dirty="0" smtClean="0">
                <a:latin typeface="Aharoni" panose="02010803020104030203" pitchFamily="2" charset="-79"/>
                <a:cs typeface="Aharoni" panose="02010803020104030203" pitchFamily="2" charset="-79"/>
              </a:rPr>
              <a:t>6</a:t>
            </a:r>
            <a:endParaRPr lang="en-US" b="1" dirty="0">
              <a:latin typeface="Aharoni" panose="02010803020104030203" pitchFamily="2" charset="-79"/>
              <a:cs typeface="Aharoni" panose="02010803020104030203" pitchFamily="2" charset="-79"/>
            </a:endParaRPr>
          </a:p>
        </p:txBody>
      </p:sp>
      <p:sp>
        <p:nvSpPr>
          <p:cNvPr id="29" name="TextBox 28"/>
          <p:cNvSpPr txBox="1"/>
          <p:nvPr/>
        </p:nvSpPr>
        <p:spPr>
          <a:xfrm>
            <a:off x="1858581" y="6396782"/>
            <a:ext cx="377026" cy="369332"/>
          </a:xfrm>
          <a:prstGeom prst="rect">
            <a:avLst/>
          </a:prstGeom>
          <a:noFill/>
        </p:spPr>
        <p:txBody>
          <a:bodyPr wrap="none" rtlCol="0">
            <a:spAutoFit/>
          </a:bodyPr>
          <a:lstStyle/>
          <a:p>
            <a:r>
              <a:rPr lang="en-US" b="1" dirty="0" smtClean="0">
                <a:latin typeface="Aharoni" panose="02010803020104030203" pitchFamily="2" charset="-79"/>
                <a:cs typeface="Aharoni" panose="02010803020104030203" pitchFamily="2" charset="-79"/>
              </a:rPr>
              <a:t>12</a:t>
            </a:r>
            <a:endParaRPr lang="en-US" b="1" dirty="0">
              <a:latin typeface="Aharoni" panose="02010803020104030203" pitchFamily="2" charset="-79"/>
              <a:cs typeface="Aharoni" panose="02010803020104030203" pitchFamily="2" charset="-79"/>
            </a:endParaRPr>
          </a:p>
        </p:txBody>
      </p:sp>
      <p:sp>
        <p:nvSpPr>
          <p:cNvPr id="30" name="TextBox 29"/>
          <p:cNvSpPr txBox="1"/>
          <p:nvPr/>
        </p:nvSpPr>
        <p:spPr>
          <a:xfrm>
            <a:off x="3657600" y="6324235"/>
            <a:ext cx="377026" cy="369332"/>
          </a:xfrm>
          <a:prstGeom prst="rect">
            <a:avLst/>
          </a:prstGeom>
          <a:noFill/>
        </p:spPr>
        <p:txBody>
          <a:bodyPr wrap="none" rtlCol="0">
            <a:spAutoFit/>
          </a:bodyPr>
          <a:lstStyle/>
          <a:p>
            <a:r>
              <a:rPr lang="en-US" b="1" dirty="0" smtClean="0">
                <a:latin typeface="Aharoni" panose="02010803020104030203" pitchFamily="2" charset="-79"/>
                <a:cs typeface="Aharoni" panose="02010803020104030203" pitchFamily="2" charset="-79"/>
              </a:rPr>
              <a:t>13</a:t>
            </a:r>
            <a:endParaRPr lang="en-US" b="1" dirty="0">
              <a:latin typeface="Aharoni" panose="02010803020104030203" pitchFamily="2" charset="-79"/>
              <a:cs typeface="Aharoni" panose="02010803020104030203" pitchFamily="2" charset="-79"/>
            </a:endParaRPr>
          </a:p>
        </p:txBody>
      </p:sp>
      <p:sp>
        <p:nvSpPr>
          <p:cNvPr id="31" name="TextBox 30"/>
          <p:cNvSpPr txBox="1"/>
          <p:nvPr/>
        </p:nvSpPr>
        <p:spPr>
          <a:xfrm>
            <a:off x="3828127" y="4242617"/>
            <a:ext cx="5327099" cy="1938992"/>
          </a:xfrm>
          <a:prstGeom prst="rect">
            <a:avLst/>
          </a:prstGeom>
          <a:noFill/>
        </p:spPr>
        <p:txBody>
          <a:bodyPr wrap="none" rtlCol="0">
            <a:spAutoFit/>
          </a:bodyPr>
          <a:lstStyle/>
          <a:p>
            <a:r>
              <a:rPr lang="en-US" sz="2000" dirty="0" smtClean="0">
                <a:latin typeface="Aharoni" panose="02010803020104030203" pitchFamily="2" charset="-79"/>
                <a:cs typeface="Aharoni" panose="02010803020104030203" pitchFamily="2" charset="-79"/>
              </a:rPr>
              <a:t>Index of the left child of a node </a:t>
            </a:r>
            <a:r>
              <a:rPr lang="en-US" sz="2000" dirty="0" err="1" smtClean="0">
                <a:latin typeface="Aharoni" panose="02010803020104030203" pitchFamily="2" charset="-79"/>
                <a:cs typeface="Aharoni" panose="02010803020104030203" pitchFamily="2" charset="-79"/>
              </a:rPr>
              <a:t>i</a:t>
            </a:r>
            <a:r>
              <a:rPr lang="en-US" sz="2000" dirty="0" smtClean="0">
                <a:latin typeface="Aharoni" panose="02010803020104030203" pitchFamily="2" charset="-79"/>
                <a:cs typeface="Aharoni" panose="02010803020104030203" pitchFamily="2" charset="-79"/>
              </a:rPr>
              <a:t> = 2 * </a:t>
            </a:r>
            <a:r>
              <a:rPr lang="en-US" sz="2000" dirty="0" err="1" smtClean="0">
                <a:latin typeface="Aharoni" panose="02010803020104030203" pitchFamily="2" charset="-79"/>
                <a:cs typeface="Aharoni" panose="02010803020104030203" pitchFamily="2" charset="-79"/>
              </a:rPr>
              <a:t>i</a:t>
            </a:r>
            <a:endParaRPr lang="en-US" sz="2000" dirty="0" smtClean="0">
              <a:latin typeface="Aharoni" panose="02010803020104030203" pitchFamily="2" charset="-79"/>
              <a:cs typeface="Aharoni" panose="02010803020104030203" pitchFamily="2" charset="-79"/>
            </a:endParaRPr>
          </a:p>
          <a:p>
            <a:endParaRPr lang="en-US" sz="2000" dirty="0">
              <a:latin typeface="Aharoni" panose="02010803020104030203" pitchFamily="2" charset="-79"/>
              <a:cs typeface="Aharoni" panose="02010803020104030203" pitchFamily="2" charset="-79"/>
            </a:endParaRPr>
          </a:p>
          <a:p>
            <a:r>
              <a:rPr lang="en-US" sz="2000" dirty="0" smtClean="0">
                <a:latin typeface="Aharoni" panose="02010803020104030203" pitchFamily="2" charset="-79"/>
                <a:cs typeface="Aharoni" panose="02010803020104030203" pitchFamily="2" charset="-79"/>
              </a:rPr>
              <a:t>Index of the right child of a node </a:t>
            </a:r>
            <a:r>
              <a:rPr lang="en-US" sz="2000" dirty="0" err="1" smtClean="0">
                <a:latin typeface="Aharoni" panose="02010803020104030203" pitchFamily="2" charset="-79"/>
                <a:cs typeface="Aharoni" panose="02010803020104030203" pitchFamily="2" charset="-79"/>
              </a:rPr>
              <a:t>i</a:t>
            </a:r>
            <a:r>
              <a:rPr lang="en-US" sz="2000" dirty="0" smtClean="0">
                <a:latin typeface="Aharoni" panose="02010803020104030203" pitchFamily="2" charset="-79"/>
                <a:cs typeface="Aharoni" panose="02010803020104030203" pitchFamily="2" charset="-79"/>
              </a:rPr>
              <a:t> = 2 * </a:t>
            </a:r>
            <a:r>
              <a:rPr lang="en-US" sz="2000" dirty="0" err="1" smtClean="0">
                <a:latin typeface="Aharoni" panose="02010803020104030203" pitchFamily="2" charset="-79"/>
                <a:cs typeface="Aharoni" panose="02010803020104030203" pitchFamily="2" charset="-79"/>
              </a:rPr>
              <a:t>i</a:t>
            </a:r>
            <a:r>
              <a:rPr lang="en-US" sz="2000" dirty="0" smtClean="0">
                <a:latin typeface="Aharoni" panose="02010803020104030203" pitchFamily="2" charset="-79"/>
                <a:cs typeface="Aharoni" panose="02010803020104030203" pitchFamily="2" charset="-79"/>
              </a:rPr>
              <a:t> +1</a:t>
            </a:r>
          </a:p>
          <a:p>
            <a:endParaRPr lang="en-US" sz="2000" dirty="0">
              <a:latin typeface="Aharoni" panose="02010803020104030203" pitchFamily="2" charset="-79"/>
              <a:cs typeface="Aharoni" panose="02010803020104030203" pitchFamily="2" charset="-79"/>
            </a:endParaRPr>
          </a:p>
          <a:p>
            <a:r>
              <a:rPr lang="en-US" sz="2000" dirty="0" smtClean="0">
                <a:latin typeface="Aharoni" panose="02010803020104030203" pitchFamily="2" charset="-79"/>
                <a:cs typeface="Aharoni" panose="02010803020104030203" pitchFamily="2" charset="-79"/>
              </a:rPr>
              <a:t>Index of parent node of </a:t>
            </a:r>
            <a:r>
              <a:rPr lang="en-US" sz="2000" dirty="0" err="1" smtClean="0">
                <a:latin typeface="Aharoni" panose="02010803020104030203" pitchFamily="2" charset="-79"/>
                <a:cs typeface="Aharoni" panose="02010803020104030203" pitchFamily="2" charset="-79"/>
              </a:rPr>
              <a:t>i</a:t>
            </a:r>
            <a:r>
              <a:rPr lang="en-US" sz="2000" dirty="0" smtClean="0">
                <a:latin typeface="Aharoni" panose="02010803020104030203" pitchFamily="2" charset="-79"/>
                <a:cs typeface="Aharoni" panose="02010803020104030203" pitchFamily="2" charset="-79"/>
              </a:rPr>
              <a:t> = </a:t>
            </a:r>
            <a:r>
              <a:rPr lang="en-US" sz="2000" dirty="0" err="1" smtClean="0">
                <a:latin typeface="Aharoni" panose="02010803020104030203" pitchFamily="2" charset="-79"/>
                <a:cs typeface="Aharoni" panose="02010803020104030203" pitchFamily="2" charset="-79"/>
              </a:rPr>
              <a:t>i</a:t>
            </a:r>
            <a:r>
              <a:rPr lang="en-US" sz="2000" dirty="0" smtClean="0">
                <a:latin typeface="Aharoni" panose="02010803020104030203" pitchFamily="2" charset="-79"/>
                <a:cs typeface="Aharoni" panose="02010803020104030203" pitchFamily="2" charset="-79"/>
              </a:rPr>
              <a:t> / 2</a:t>
            </a:r>
          </a:p>
          <a:p>
            <a:endParaRPr lang="en-US" sz="2000" dirty="0">
              <a:latin typeface="Aharoni" panose="02010803020104030203" pitchFamily="2" charset="-79"/>
              <a:cs typeface="Aharoni" panose="02010803020104030203" pitchFamily="2" charset="-79"/>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466350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Limitations </a:t>
            </a:r>
            <a:r>
              <a:rPr lang="en-US" sz="2400" dirty="0" smtClean="0"/>
              <a:t>of</a:t>
            </a:r>
            <a:br>
              <a:rPr lang="en-US" sz="2400" dirty="0" smtClean="0"/>
            </a:br>
            <a:r>
              <a:rPr lang="en-US" sz="2400" dirty="0" smtClean="0"/>
              <a:t> </a:t>
            </a:r>
            <a:r>
              <a:rPr lang="en-US" sz="2400" dirty="0" smtClean="0"/>
              <a:t>array representation</a:t>
            </a:r>
            <a:endParaRPr lang="en-US" sz="2400" dirty="0"/>
          </a:p>
        </p:txBody>
      </p:sp>
      <p:sp>
        <p:nvSpPr>
          <p:cNvPr id="3" name="Content Placeholder 2"/>
          <p:cNvSpPr>
            <a:spLocks noGrp="1"/>
          </p:cNvSpPr>
          <p:nvPr>
            <p:ph idx="1"/>
          </p:nvPr>
        </p:nvSpPr>
        <p:spPr/>
        <p:txBody>
          <a:bodyPr>
            <a:noAutofit/>
          </a:bodyPr>
          <a:lstStyle/>
          <a:p>
            <a:pPr algn="just"/>
            <a:r>
              <a:rPr lang="en-US" sz="2000" b="1" dirty="0" smtClean="0">
                <a:solidFill>
                  <a:srgbClr val="002060"/>
                </a:solidFill>
              </a:rPr>
              <a:t>Memory is allocated even for empty nodes</a:t>
            </a:r>
          </a:p>
          <a:p>
            <a:pPr algn="just"/>
            <a:endParaRPr lang="en-US" sz="2000" b="1" dirty="0" smtClean="0">
              <a:solidFill>
                <a:srgbClr val="002060"/>
              </a:solidFill>
            </a:endParaRPr>
          </a:p>
          <a:p>
            <a:pPr algn="just"/>
            <a:r>
              <a:rPr lang="en-US" sz="2000" b="1" dirty="0" smtClean="0">
                <a:solidFill>
                  <a:srgbClr val="002060"/>
                </a:solidFill>
              </a:rPr>
              <a:t>Array representation is less efficient for a sparse tree</a:t>
            </a:r>
          </a:p>
          <a:p>
            <a:pPr algn="just"/>
            <a:endParaRPr lang="en-US" sz="2000" b="1" dirty="0" smtClean="0">
              <a:solidFill>
                <a:srgbClr val="002060"/>
              </a:solidFill>
            </a:endParaRPr>
          </a:p>
          <a:p>
            <a:pPr algn="just"/>
            <a:r>
              <a:rPr lang="en-US" sz="2000" b="1" dirty="0" smtClean="0">
                <a:solidFill>
                  <a:srgbClr val="002060"/>
                </a:solidFill>
              </a:rPr>
              <a:t>The size of the array is fixed during compile time, hence maximum depth of the tree has to be fixed </a:t>
            </a:r>
          </a:p>
          <a:p>
            <a:pPr algn="just"/>
            <a:endParaRPr lang="en-US" sz="2000" b="1" dirty="0">
              <a:solidFill>
                <a:srgbClr val="002060"/>
              </a:solidFill>
            </a:endParaRPr>
          </a:p>
          <a:p>
            <a:pPr algn="just"/>
            <a:r>
              <a:rPr lang="en-US" sz="2000" b="1" dirty="0" smtClean="0">
                <a:solidFill>
                  <a:srgbClr val="002060"/>
                </a:solidFill>
              </a:rPr>
              <a:t>Insertion and deletion of any node will be costlier as other nodes have to be adjusted at appropriate positions</a:t>
            </a:r>
          </a:p>
          <a:p>
            <a:pPr algn="just"/>
            <a:endParaRPr lang="en-US" sz="2000"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43672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Linked Representation of</a:t>
            </a:r>
            <a:br>
              <a:rPr lang="en-US" dirty="0" smtClean="0"/>
            </a:br>
            <a:r>
              <a:rPr lang="en-US" dirty="0" smtClean="0"/>
              <a:t> Binary tree</a:t>
            </a:r>
            <a:endParaRPr lang="en-US" dirty="0"/>
          </a:p>
        </p:txBody>
      </p:sp>
      <p:sp>
        <p:nvSpPr>
          <p:cNvPr id="3" name="Content Placeholder 2"/>
          <p:cNvSpPr>
            <a:spLocks noGrp="1"/>
          </p:cNvSpPr>
          <p:nvPr>
            <p:ph idx="1"/>
          </p:nvPr>
        </p:nvSpPr>
        <p:spPr/>
        <p:txBody>
          <a:bodyPr/>
          <a:lstStyle/>
          <a:p>
            <a:pPr algn="just"/>
            <a:r>
              <a:rPr lang="en-US" sz="2000" b="1" dirty="0">
                <a:solidFill>
                  <a:srgbClr val="002060"/>
                </a:solidFill>
              </a:rPr>
              <a:t>Node of binary tree consist of three fields </a:t>
            </a:r>
          </a:p>
          <a:p>
            <a:pPr marL="845820" lvl="2" indent="-457200" algn="just">
              <a:buClr>
                <a:schemeClr val="accent1"/>
              </a:buClr>
              <a:buFont typeface="+mj-lt"/>
              <a:buAutoNum type="arabicPeriod"/>
            </a:pPr>
            <a:r>
              <a:rPr lang="en-US" sz="2000" b="1" dirty="0">
                <a:solidFill>
                  <a:srgbClr val="002060"/>
                </a:solidFill>
              </a:rPr>
              <a:t>Data</a:t>
            </a:r>
          </a:p>
          <a:p>
            <a:pPr marL="845820" lvl="2" indent="-457200" algn="just">
              <a:buClr>
                <a:schemeClr val="accent1"/>
              </a:buClr>
              <a:buFont typeface="+mj-lt"/>
              <a:buAutoNum type="arabicPeriod"/>
            </a:pPr>
            <a:r>
              <a:rPr lang="en-US" sz="2000" b="1" dirty="0" smtClean="0">
                <a:solidFill>
                  <a:srgbClr val="002060"/>
                </a:solidFill>
              </a:rPr>
              <a:t>Left child node</a:t>
            </a:r>
            <a:endParaRPr lang="en-US" sz="2000" b="1" dirty="0">
              <a:solidFill>
                <a:srgbClr val="002060"/>
              </a:solidFill>
            </a:endParaRPr>
          </a:p>
          <a:p>
            <a:pPr marL="845820" lvl="2" indent="-457200" algn="just">
              <a:buClr>
                <a:schemeClr val="accent1"/>
              </a:buClr>
              <a:buFont typeface="+mj-lt"/>
              <a:buAutoNum type="arabicPeriod"/>
            </a:pPr>
            <a:r>
              <a:rPr lang="en-US" sz="2000" b="1" dirty="0">
                <a:solidFill>
                  <a:srgbClr val="002060"/>
                </a:solidFill>
              </a:rPr>
              <a:t>R</a:t>
            </a:r>
            <a:r>
              <a:rPr lang="en-US" sz="2000" b="1" dirty="0" smtClean="0">
                <a:solidFill>
                  <a:srgbClr val="002060"/>
                </a:solidFill>
              </a:rPr>
              <a:t>ight child node</a:t>
            </a:r>
            <a:endParaRPr lang="en-US" sz="2000" b="1" dirty="0">
              <a:solidFill>
                <a:srgbClr val="002060"/>
              </a:solidFill>
            </a:endParaRPr>
          </a:p>
          <a:p>
            <a:pPr marL="342900" lvl="1" algn="just">
              <a:buClr>
                <a:schemeClr val="accent1"/>
              </a:buClr>
            </a:pPr>
            <a:endParaRPr lang="en-US" sz="1800" b="1" dirty="0">
              <a:solidFill>
                <a:srgbClr val="00206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7081704"/>
              </p:ext>
            </p:extLst>
          </p:nvPr>
        </p:nvGraphicFramePr>
        <p:xfrm>
          <a:off x="5867400" y="2514600"/>
          <a:ext cx="2819400" cy="370840"/>
        </p:xfrm>
        <a:graphic>
          <a:graphicData uri="http://schemas.openxmlformats.org/drawingml/2006/table">
            <a:tbl>
              <a:tblPr firstRow="1" bandRow="1">
                <a:tableStyleId>{5C22544A-7EE6-4342-B048-85BDC9FD1C3A}</a:tableStyleId>
              </a:tblPr>
              <a:tblGrid>
                <a:gridCol w="939800"/>
                <a:gridCol w="939800"/>
                <a:gridCol w="939800"/>
              </a:tblGrid>
              <a:tr h="370840">
                <a:tc>
                  <a:txBody>
                    <a:bodyPr/>
                    <a:lstStyle/>
                    <a:p>
                      <a:pPr algn="ctr"/>
                      <a:r>
                        <a:rPr lang="en-US" dirty="0" smtClean="0"/>
                        <a:t>Left</a:t>
                      </a:r>
                      <a:endParaRPr lang="en-US" dirty="0"/>
                    </a:p>
                  </a:txBody>
                  <a:tcPr/>
                </a:tc>
                <a:tc>
                  <a:txBody>
                    <a:bodyPr/>
                    <a:lstStyle/>
                    <a:p>
                      <a:pPr algn="ctr"/>
                      <a:r>
                        <a:rPr lang="en-US" dirty="0" smtClean="0"/>
                        <a:t>Data</a:t>
                      </a:r>
                      <a:endParaRPr lang="en-US" dirty="0"/>
                    </a:p>
                  </a:txBody>
                  <a:tcPr/>
                </a:tc>
                <a:tc>
                  <a:txBody>
                    <a:bodyPr/>
                    <a:lstStyle/>
                    <a:p>
                      <a:pPr algn="ctr"/>
                      <a:r>
                        <a:rPr lang="en-US" dirty="0" smtClean="0"/>
                        <a:t>Right</a:t>
                      </a:r>
                      <a:endParaRPr lang="en-US" dirty="0"/>
                    </a:p>
                  </a:txBody>
                  <a:tcPr/>
                </a:tc>
              </a:tr>
            </a:tbl>
          </a:graphicData>
        </a:graphic>
      </p:graphicFrame>
      <p:sp>
        <p:nvSpPr>
          <p:cNvPr id="8" name="Rectangle 1"/>
          <p:cNvSpPr>
            <a:spLocks noChangeArrowheads="1"/>
          </p:cNvSpPr>
          <p:nvPr/>
        </p:nvSpPr>
        <p:spPr bwMode="auto">
          <a:xfrm>
            <a:off x="2590800" y="3776252"/>
            <a:ext cx="354330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itchFamily="49" charset="0"/>
                <a:cs typeface="Arial" pitchFamily="34" charset="0"/>
              </a:rPr>
              <a:t>class</a:t>
            </a:r>
            <a:r>
              <a:rPr kumimoji="0" lang="en-US" sz="10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Node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err="1" smtClean="0">
                <a:ln>
                  <a:noFill/>
                </a:ln>
                <a:solidFill>
                  <a:srgbClr val="006699"/>
                </a:solidFill>
                <a:effectLst/>
                <a:latin typeface="Consolas" pitchFamily="49" charset="0"/>
                <a:cs typeface="Arial" pitchFamily="34" charset="0"/>
              </a:rPr>
              <a:t>int</a:t>
            </a:r>
            <a:r>
              <a:rPr kumimoji="0" lang="en-US" sz="1000" b="0" i="0" u="none" strike="noStrike" cap="none" normalizeH="0" baseline="0" dirty="0" smtClean="0">
                <a:ln>
                  <a:noFill/>
                </a:ln>
                <a:solidFill>
                  <a:srgbClr val="273239"/>
                </a:solidFill>
                <a:effectLst/>
                <a:latin typeface="Consolas" pitchFamily="49" charset="0"/>
                <a:cs typeface="Arial" pitchFamily="34" charset="0"/>
              </a:rPr>
              <a:t> </a:t>
            </a:r>
            <a:r>
              <a:rPr lang="en-US" sz="1400" dirty="0" smtClean="0">
                <a:solidFill>
                  <a:srgbClr val="000000"/>
                </a:solidFill>
                <a:latin typeface="Consolas" pitchFamily="49" charset="0"/>
                <a:cs typeface="Arial" pitchFamily="34" charset="0"/>
              </a:rPr>
              <a:t>data</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Node left, right;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1" i="0" u="none" strike="noStrike" cap="none" normalizeH="0" baseline="0" dirty="0" smtClean="0">
                <a:ln>
                  <a:noFill/>
                </a:ln>
                <a:solidFill>
                  <a:srgbClr val="006699"/>
                </a:solidFill>
                <a:effectLst/>
                <a:latin typeface="Consolas" pitchFamily="49" charset="0"/>
                <a:cs typeface="Arial" pitchFamily="34" charset="0"/>
              </a:rPr>
              <a:t>public</a:t>
            </a:r>
            <a:r>
              <a:rPr kumimoji="0" lang="en-US" sz="10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Node(</a:t>
            </a:r>
            <a:r>
              <a:rPr kumimoji="0" lang="en-US" sz="1400" b="1" i="0" u="none" strike="noStrike" cap="none" normalizeH="0" baseline="0" dirty="0" err="1" smtClean="0">
                <a:ln>
                  <a:noFill/>
                </a:ln>
                <a:solidFill>
                  <a:srgbClr val="006699"/>
                </a:solidFill>
                <a:effectLst/>
                <a:latin typeface="Consolas" pitchFamily="49" charset="0"/>
                <a:cs typeface="Arial" pitchFamily="34" charset="0"/>
              </a:rPr>
              <a:t>int</a:t>
            </a:r>
            <a:r>
              <a:rPr kumimoji="0" lang="en-US" sz="1000" b="0" i="0" u="none" strike="noStrike" cap="none" normalizeH="0" baseline="0" dirty="0" smtClean="0">
                <a:ln>
                  <a:noFill/>
                </a:ln>
                <a:solidFill>
                  <a:srgbClr val="273239"/>
                </a:solidFill>
                <a:effectLst/>
                <a:latin typeface="Consolas" pitchFamily="49" charset="0"/>
                <a:cs typeface="Arial" pitchFamily="34" charset="0"/>
              </a:rPr>
              <a:t> </a:t>
            </a:r>
            <a:r>
              <a:rPr lang="en-US" sz="1400" dirty="0" smtClean="0">
                <a:solidFill>
                  <a:srgbClr val="000000"/>
                </a:solidFill>
                <a:latin typeface="Consolas" pitchFamily="49" charset="0"/>
                <a:cs typeface="Arial" pitchFamily="34" charset="0"/>
              </a:rPr>
              <a:t>data</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key = item;</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left = right = </a:t>
            </a:r>
            <a:r>
              <a:rPr kumimoji="0" lang="en-US" sz="1400" b="1" i="0" u="none" strike="noStrike" cap="none" normalizeH="0" baseline="0" dirty="0" smtClean="0">
                <a:ln>
                  <a:noFill/>
                </a:ln>
                <a:solidFill>
                  <a:srgbClr val="006699"/>
                </a:solidFill>
                <a:effectLst/>
                <a:latin typeface="Consolas" pitchFamily="49" charset="0"/>
                <a:cs typeface="Arial" pitchFamily="34" charset="0"/>
              </a:rPr>
              <a:t>null</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itchFamily="49" charset="0"/>
                <a:cs typeface="Arial" pitchFamily="34" charset="0"/>
              </a:rPr>
              <a:t>    </a:t>
            </a: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Arial" pitchFamily="34"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903151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Linked Representation of</a:t>
            </a:r>
            <a:br>
              <a:rPr lang="en-US" dirty="0" smtClean="0"/>
            </a:br>
            <a:r>
              <a:rPr lang="en-US" dirty="0" smtClean="0"/>
              <a:t> Binary tree</a:t>
            </a:r>
            <a:endParaRPr lang="en-US" dirty="0"/>
          </a:p>
        </p:txBody>
      </p:sp>
      <p:grpSp>
        <p:nvGrpSpPr>
          <p:cNvPr id="8" name="Group 7"/>
          <p:cNvGrpSpPr>
            <a:grpSpLocks/>
          </p:cNvGrpSpPr>
          <p:nvPr/>
        </p:nvGrpSpPr>
        <p:grpSpPr bwMode="auto">
          <a:xfrm>
            <a:off x="1030284" y="1981200"/>
            <a:ext cx="7351716" cy="4182670"/>
            <a:chOff x="336" y="816"/>
            <a:chExt cx="4703" cy="3513"/>
          </a:xfrm>
        </p:grpSpPr>
        <p:grpSp>
          <p:nvGrpSpPr>
            <p:cNvPr id="9" name="Group 8"/>
            <p:cNvGrpSpPr>
              <a:grpSpLocks/>
            </p:cNvGrpSpPr>
            <p:nvPr/>
          </p:nvGrpSpPr>
          <p:grpSpPr bwMode="auto">
            <a:xfrm>
              <a:off x="2208" y="864"/>
              <a:ext cx="719" cy="441"/>
              <a:chOff x="2208" y="864"/>
              <a:chExt cx="719" cy="441"/>
            </a:xfrm>
          </p:grpSpPr>
          <p:sp>
            <p:nvSpPr>
              <p:cNvPr id="60" name="Rectangle 59"/>
              <p:cNvSpPr>
                <a:spLocks noChangeArrowheads="1"/>
              </p:cNvSpPr>
              <p:nvPr/>
            </p:nvSpPr>
            <p:spPr bwMode="auto">
              <a:xfrm>
                <a:off x="2208" y="912"/>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61" name="Rectangle 60"/>
              <p:cNvSpPr>
                <a:spLocks noChangeArrowheads="1"/>
              </p:cNvSpPr>
              <p:nvPr/>
            </p:nvSpPr>
            <p:spPr bwMode="auto">
              <a:xfrm>
                <a:off x="2448" y="912"/>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62" name="Rectangle 61"/>
              <p:cNvSpPr>
                <a:spLocks noChangeArrowheads="1"/>
              </p:cNvSpPr>
              <p:nvPr/>
            </p:nvSpPr>
            <p:spPr bwMode="auto">
              <a:xfrm>
                <a:off x="2688" y="912"/>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63" name="Text Box 7"/>
              <p:cNvSpPr txBox="1">
                <a:spLocks noChangeArrowheads="1"/>
              </p:cNvSpPr>
              <p:nvPr/>
            </p:nvSpPr>
            <p:spPr bwMode="auto">
              <a:xfrm>
                <a:off x="2448" y="864"/>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a</a:t>
                </a:r>
              </a:p>
            </p:txBody>
          </p:sp>
        </p:grpSp>
        <p:grpSp>
          <p:nvGrpSpPr>
            <p:cNvPr id="10" name="Group 9"/>
            <p:cNvGrpSpPr>
              <a:grpSpLocks/>
            </p:cNvGrpSpPr>
            <p:nvPr/>
          </p:nvGrpSpPr>
          <p:grpSpPr bwMode="auto">
            <a:xfrm>
              <a:off x="3264" y="1536"/>
              <a:ext cx="719" cy="441"/>
              <a:chOff x="3264" y="1536"/>
              <a:chExt cx="719" cy="441"/>
            </a:xfrm>
          </p:grpSpPr>
          <p:sp>
            <p:nvSpPr>
              <p:cNvPr id="56" name="Rectangle 55"/>
              <p:cNvSpPr>
                <a:spLocks noChangeArrowheads="1"/>
              </p:cNvSpPr>
              <p:nvPr/>
            </p:nvSpPr>
            <p:spPr bwMode="auto">
              <a:xfrm>
                <a:off x="3264" y="1584"/>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7" name="Rectangle 56"/>
              <p:cNvSpPr>
                <a:spLocks noChangeArrowheads="1"/>
              </p:cNvSpPr>
              <p:nvPr/>
            </p:nvSpPr>
            <p:spPr bwMode="auto">
              <a:xfrm>
                <a:off x="3504" y="1584"/>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8" name="Rectangle 57"/>
              <p:cNvSpPr>
                <a:spLocks noChangeArrowheads="1"/>
              </p:cNvSpPr>
              <p:nvPr/>
            </p:nvSpPr>
            <p:spPr bwMode="auto">
              <a:xfrm>
                <a:off x="3744" y="1584"/>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9" name="Text Box 12"/>
              <p:cNvSpPr txBox="1">
                <a:spLocks noChangeArrowheads="1"/>
              </p:cNvSpPr>
              <p:nvPr/>
            </p:nvSpPr>
            <p:spPr bwMode="auto">
              <a:xfrm>
                <a:off x="3504" y="1536"/>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c</a:t>
                </a:r>
              </a:p>
            </p:txBody>
          </p:sp>
        </p:grpSp>
        <p:grpSp>
          <p:nvGrpSpPr>
            <p:cNvPr id="11" name="Group 10"/>
            <p:cNvGrpSpPr>
              <a:grpSpLocks/>
            </p:cNvGrpSpPr>
            <p:nvPr/>
          </p:nvGrpSpPr>
          <p:grpSpPr bwMode="auto">
            <a:xfrm>
              <a:off x="1392" y="1536"/>
              <a:ext cx="719" cy="441"/>
              <a:chOff x="1392" y="1536"/>
              <a:chExt cx="719" cy="441"/>
            </a:xfrm>
          </p:grpSpPr>
          <p:sp>
            <p:nvSpPr>
              <p:cNvPr id="52" name="Rectangle 51"/>
              <p:cNvSpPr>
                <a:spLocks noChangeArrowheads="1"/>
              </p:cNvSpPr>
              <p:nvPr/>
            </p:nvSpPr>
            <p:spPr bwMode="auto">
              <a:xfrm>
                <a:off x="1392" y="1584"/>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3" name="Rectangle 52"/>
              <p:cNvSpPr>
                <a:spLocks noChangeArrowheads="1"/>
              </p:cNvSpPr>
              <p:nvPr/>
            </p:nvSpPr>
            <p:spPr bwMode="auto">
              <a:xfrm>
                <a:off x="1632" y="1584"/>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4" name="Rectangle 53"/>
              <p:cNvSpPr>
                <a:spLocks noChangeArrowheads="1"/>
              </p:cNvSpPr>
              <p:nvPr/>
            </p:nvSpPr>
            <p:spPr bwMode="auto">
              <a:xfrm>
                <a:off x="1872" y="1584"/>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5" name="Text Box 17"/>
              <p:cNvSpPr txBox="1">
                <a:spLocks noChangeArrowheads="1"/>
              </p:cNvSpPr>
              <p:nvPr/>
            </p:nvSpPr>
            <p:spPr bwMode="auto">
              <a:xfrm>
                <a:off x="1632" y="1536"/>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b</a:t>
                </a:r>
              </a:p>
            </p:txBody>
          </p:sp>
        </p:grpSp>
        <p:grpSp>
          <p:nvGrpSpPr>
            <p:cNvPr id="12" name="Group 11"/>
            <p:cNvGrpSpPr>
              <a:grpSpLocks/>
            </p:cNvGrpSpPr>
            <p:nvPr/>
          </p:nvGrpSpPr>
          <p:grpSpPr bwMode="auto">
            <a:xfrm>
              <a:off x="864" y="2352"/>
              <a:ext cx="719" cy="441"/>
              <a:chOff x="864" y="2352"/>
              <a:chExt cx="719" cy="441"/>
            </a:xfrm>
          </p:grpSpPr>
          <p:sp>
            <p:nvSpPr>
              <p:cNvPr id="48" name="Rectangle 47"/>
              <p:cNvSpPr>
                <a:spLocks noChangeArrowheads="1"/>
              </p:cNvSpPr>
              <p:nvPr/>
            </p:nvSpPr>
            <p:spPr bwMode="auto">
              <a:xfrm>
                <a:off x="864" y="2400"/>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49" name="Rectangle 48"/>
              <p:cNvSpPr>
                <a:spLocks noChangeArrowheads="1"/>
              </p:cNvSpPr>
              <p:nvPr/>
            </p:nvSpPr>
            <p:spPr bwMode="auto">
              <a:xfrm>
                <a:off x="1104" y="2400"/>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0" name="Rectangle 49"/>
              <p:cNvSpPr>
                <a:spLocks noChangeArrowheads="1"/>
              </p:cNvSpPr>
              <p:nvPr/>
            </p:nvSpPr>
            <p:spPr bwMode="auto">
              <a:xfrm>
                <a:off x="1344" y="2400"/>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51" name="Text Box 22"/>
              <p:cNvSpPr txBox="1">
                <a:spLocks noChangeArrowheads="1"/>
              </p:cNvSpPr>
              <p:nvPr/>
            </p:nvSpPr>
            <p:spPr bwMode="auto">
              <a:xfrm>
                <a:off x="1104" y="2352"/>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d</a:t>
                </a:r>
              </a:p>
            </p:txBody>
          </p:sp>
        </p:grpSp>
        <p:grpSp>
          <p:nvGrpSpPr>
            <p:cNvPr id="13" name="Group 12"/>
            <p:cNvGrpSpPr>
              <a:grpSpLocks/>
            </p:cNvGrpSpPr>
            <p:nvPr/>
          </p:nvGrpSpPr>
          <p:grpSpPr bwMode="auto">
            <a:xfrm>
              <a:off x="336" y="3168"/>
              <a:ext cx="719" cy="441"/>
              <a:chOff x="336" y="3168"/>
              <a:chExt cx="719" cy="441"/>
            </a:xfrm>
          </p:grpSpPr>
          <p:sp>
            <p:nvSpPr>
              <p:cNvPr id="44" name="Rectangle 43"/>
              <p:cNvSpPr>
                <a:spLocks noChangeArrowheads="1"/>
              </p:cNvSpPr>
              <p:nvPr/>
            </p:nvSpPr>
            <p:spPr bwMode="auto">
              <a:xfrm>
                <a:off x="336" y="3216"/>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45" name="Rectangle 44"/>
              <p:cNvSpPr>
                <a:spLocks noChangeArrowheads="1"/>
              </p:cNvSpPr>
              <p:nvPr/>
            </p:nvSpPr>
            <p:spPr bwMode="auto">
              <a:xfrm>
                <a:off x="576" y="3216"/>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46" name="Rectangle 45"/>
              <p:cNvSpPr>
                <a:spLocks noChangeArrowheads="1"/>
              </p:cNvSpPr>
              <p:nvPr/>
            </p:nvSpPr>
            <p:spPr bwMode="auto">
              <a:xfrm>
                <a:off x="816" y="3216"/>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47" name="Text Box 27"/>
              <p:cNvSpPr txBox="1">
                <a:spLocks noChangeArrowheads="1"/>
              </p:cNvSpPr>
              <p:nvPr/>
            </p:nvSpPr>
            <p:spPr bwMode="auto">
              <a:xfrm>
                <a:off x="576" y="3168"/>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f</a:t>
                </a:r>
              </a:p>
            </p:txBody>
          </p:sp>
        </p:grpSp>
        <p:grpSp>
          <p:nvGrpSpPr>
            <p:cNvPr id="14" name="Group 13"/>
            <p:cNvGrpSpPr>
              <a:grpSpLocks/>
            </p:cNvGrpSpPr>
            <p:nvPr/>
          </p:nvGrpSpPr>
          <p:grpSpPr bwMode="auto">
            <a:xfrm>
              <a:off x="3984" y="2256"/>
              <a:ext cx="719" cy="441"/>
              <a:chOff x="3984" y="2256"/>
              <a:chExt cx="719" cy="441"/>
            </a:xfrm>
          </p:grpSpPr>
          <p:sp>
            <p:nvSpPr>
              <p:cNvPr id="40" name="Rectangle 39"/>
              <p:cNvSpPr>
                <a:spLocks noChangeArrowheads="1"/>
              </p:cNvSpPr>
              <p:nvPr/>
            </p:nvSpPr>
            <p:spPr bwMode="auto">
              <a:xfrm>
                <a:off x="3984" y="2304"/>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41" name="Rectangle 40"/>
              <p:cNvSpPr>
                <a:spLocks noChangeArrowheads="1"/>
              </p:cNvSpPr>
              <p:nvPr/>
            </p:nvSpPr>
            <p:spPr bwMode="auto">
              <a:xfrm>
                <a:off x="4224" y="2304"/>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42" name="Rectangle 41"/>
              <p:cNvSpPr>
                <a:spLocks noChangeArrowheads="1"/>
              </p:cNvSpPr>
              <p:nvPr/>
            </p:nvSpPr>
            <p:spPr bwMode="auto">
              <a:xfrm>
                <a:off x="4464" y="2304"/>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43" name="Text Box 32"/>
              <p:cNvSpPr txBox="1">
                <a:spLocks noChangeArrowheads="1"/>
              </p:cNvSpPr>
              <p:nvPr/>
            </p:nvSpPr>
            <p:spPr bwMode="auto">
              <a:xfrm>
                <a:off x="4224" y="2256"/>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e</a:t>
                </a:r>
              </a:p>
            </p:txBody>
          </p:sp>
        </p:grpSp>
        <p:grpSp>
          <p:nvGrpSpPr>
            <p:cNvPr id="15" name="Group 14"/>
            <p:cNvGrpSpPr>
              <a:grpSpLocks/>
            </p:cNvGrpSpPr>
            <p:nvPr/>
          </p:nvGrpSpPr>
          <p:grpSpPr bwMode="auto">
            <a:xfrm>
              <a:off x="3744" y="3024"/>
              <a:ext cx="719" cy="441"/>
              <a:chOff x="3744" y="3024"/>
              <a:chExt cx="719" cy="441"/>
            </a:xfrm>
          </p:grpSpPr>
          <p:sp>
            <p:nvSpPr>
              <p:cNvPr id="36" name="Rectangle 35"/>
              <p:cNvSpPr>
                <a:spLocks noChangeArrowheads="1"/>
              </p:cNvSpPr>
              <p:nvPr/>
            </p:nvSpPr>
            <p:spPr bwMode="auto">
              <a:xfrm>
                <a:off x="3744" y="3072"/>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37" name="Rectangle 36"/>
              <p:cNvSpPr>
                <a:spLocks noChangeArrowheads="1"/>
              </p:cNvSpPr>
              <p:nvPr/>
            </p:nvSpPr>
            <p:spPr bwMode="auto">
              <a:xfrm>
                <a:off x="3984" y="3072"/>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38" name="Rectangle 37"/>
              <p:cNvSpPr>
                <a:spLocks noChangeArrowheads="1"/>
              </p:cNvSpPr>
              <p:nvPr/>
            </p:nvSpPr>
            <p:spPr bwMode="auto">
              <a:xfrm>
                <a:off x="4224" y="3072"/>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39" name="Text Box 37"/>
              <p:cNvSpPr txBox="1">
                <a:spLocks noChangeArrowheads="1"/>
              </p:cNvSpPr>
              <p:nvPr/>
            </p:nvSpPr>
            <p:spPr bwMode="auto">
              <a:xfrm>
                <a:off x="3984" y="3024"/>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g</a:t>
                </a:r>
              </a:p>
            </p:txBody>
          </p:sp>
        </p:grpSp>
        <p:grpSp>
          <p:nvGrpSpPr>
            <p:cNvPr id="16" name="Group 15"/>
            <p:cNvGrpSpPr>
              <a:grpSpLocks/>
            </p:cNvGrpSpPr>
            <p:nvPr/>
          </p:nvGrpSpPr>
          <p:grpSpPr bwMode="auto">
            <a:xfrm>
              <a:off x="4320" y="3600"/>
              <a:ext cx="719" cy="441"/>
              <a:chOff x="4320" y="3600"/>
              <a:chExt cx="719" cy="441"/>
            </a:xfrm>
          </p:grpSpPr>
          <p:sp>
            <p:nvSpPr>
              <p:cNvPr id="32" name="Rectangle 31"/>
              <p:cNvSpPr>
                <a:spLocks noChangeArrowheads="1"/>
              </p:cNvSpPr>
              <p:nvPr/>
            </p:nvSpPr>
            <p:spPr bwMode="auto">
              <a:xfrm>
                <a:off x="4320" y="3648"/>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33" name="Rectangle 32"/>
              <p:cNvSpPr>
                <a:spLocks noChangeArrowheads="1"/>
              </p:cNvSpPr>
              <p:nvPr/>
            </p:nvSpPr>
            <p:spPr bwMode="auto">
              <a:xfrm>
                <a:off x="4560" y="3648"/>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34" name="Rectangle 33"/>
              <p:cNvSpPr>
                <a:spLocks noChangeArrowheads="1"/>
              </p:cNvSpPr>
              <p:nvPr/>
            </p:nvSpPr>
            <p:spPr bwMode="auto">
              <a:xfrm>
                <a:off x="4800" y="3648"/>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35" name="Text Box 42"/>
              <p:cNvSpPr txBox="1">
                <a:spLocks noChangeArrowheads="1"/>
              </p:cNvSpPr>
              <p:nvPr/>
            </p:nvSpPr>
            <p:spPr bwMode="auto">
              <a:xfrm>
                <a:off x="4560" y="3600"/>
                <a:ext cx="2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000000"/>
                    </a:solidFill>
                    <a:latin typeface="Georgia" pitchFamily="18" charset="0"/>
                  </a:rPr>
                  <a:t>h</a:t>
                </a:r>
              </a:p>
            </p:txBody>
          </p:sp>
        </p:grpSp>
        <p:sp>
          <p:nvSpPr>
            <p:cNvPr id="17" name="Line 43"/>
            <p:cNvSpPr>
              <a:spLocks noChangeShapeType="1"/>
            </p:cNvSpPr>
            <p:nvPr/>
          </p:nvSpPr>
          <p:spPr bwMode="auto">
            <a:xfrm flipH="1">
              <a:off x="1775" y="1056"/>
              <a:ext cx="529" cy="527"/>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sp>
          <p:nvSpPr>
            <p:cNvPr id="18" name="Line 44"/>
            <p:cNvSpPr>
              <a:spLocks noChangeShapeType="1"/>
            </p:cNvSpPr>
            <p:nvPr/>
          </p:nvSpPr>
          <p:spPr bwMode="auto">
            <a:xfrm>
              <a:off x="2832" y="1056"/>
              <a:ext cx="767" cy="527"/>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sp>
          <p:nvSpPr>
            <p:cNvPr id="19" name="Line 45"/>
            <p:cNvSpPr>
              <a:spLocks noChangeShapeType="1"/>
            </p:cNvSpPr>
            <p:nvPr/>
          </p:nvSpPr>
          <p:spPr bwMode="auto">
            <a:xfrm flipH="1">
              <a:off x="1151" y="1728"/>
              <a:ext cx="337" cy="671"/>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sp>
          <p:nvSpPr>
            <p:cNvPr id="20" name="Line 46"/>
            <p:cNvSpPr>
              <a:spLocks noChangeShapeType="1"/>
            </p:cNvSpPr>
            <p:nvPr/>
          </p:nvSpPr>
          <p:spPr bwMode="auto">
            <a:xfrm flipH="1">
              <a:off x="671" y="2544"/>
              <a:ext cx="289" cy="671"/>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sp>
          <p:nvSpPr>
            <p:cNvPr id="21" name="Line 47"/>
            <p:cNvSpPr>
              <a:spLocks noChangeShapeType="1"/>
            </p:cNvSpPr>
            <p:nvPr/>
          </p:nvSpPr>
          <p:spPr bwMode="auto">
            <a:xfrm>
              <a:off x="3888" y="1680"/>
              <a:ext cx="383" cy="623"/>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sp>
          <p:nvSpPr>
            <p:cNvPr id="22" name="Line 48"/>
            <p:cNvSpPr>
              <a:spLocks noChangeShapeType="1"/>
            </p:cNvSpPr>
            <p:nvPr/>
          </p:nvSpPr>
          <p:spPr bwMode="auto">
            <a:xfrm flipH="1">
              <a:off x="3839" y="2448"/>
              <a:ext cx="289" cy="623"/>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sp>
          <p:nvSpPr>
            <p:cNvPr id="23" name="Line 49"/>
            <p:cNvSpPr>
              <a:spLocks noChangeShapeType="1"/>
            </p:cNvSpPr>
            <p:nvPr/>
          </p:nvSpPr>
          <p:spPr bwMode="auto">
            <a:xfrm>
              <a:off x="4368" y="3216"/>
              <a:ext cx="527" cy="431"/>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sp>
          <p:nvSpPr>
            <p:cNvPr id="24" name="Rectangle 23"/>
            <p:cNvSpPr>
              <a:spLocks noChangeArrowheads="1"/>
            </p:cNvSpPr>
            <p:nvPr/>
          </p:nvSpPr>
          <p:spPr bwMode="auto">
            <a:xfrm>
              <a:off x="1728" y="3456"/>
              <a:ext cx="239" cy="239"/>
            </a:xfrm>
            <a:prstGeom prst="rect">
              <a:avLst/>
            </a:prstGeom>
            <a:solidFill>
              <a:srgbClr val="FFFF00"/>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25" name="Rectangle 24"/>
            <p:cNvSpPr>
              <a:spLocks noChangeArrowheads="1"/>
            </p:cNvSpPr>
            <p:nvPr/>
          </p:nvSpPr>
          <p:spPr bwMode="auto">
            <a:xfrm>
              <a:off x="1728" y="3696"/>
              <a:ext cx="239" cy="239"/>
            </a:xfrm>
            <a:prstGeom prst="rect">
              <a:avLst/>
            </a:prstGeom>
            <a:solidFill>
              <a:srgbClr val="D16349"/>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26" name="Rectangle 25"/>
            <p:cNvSpPr>
              <a:spLocks noChangeArrowheads="1"/>
            </p:cNvSpPr>
            <p:nvPr/>
          </p:nvSpPr>
          <p:spPr bwMode="auto">
            <a:xfrm>
              <a:off x="1728" y="3936"/>
              <a:ext cx="239" cy="239"/>
            </a:xfrm>
            <a:prstGeom prst="rect">
              <a:avLst/>
            </a:prstGeom>
            <a:solidFill>
              <a:srgbClr val="FFFFFF"/>
            </a:solidFill>
            <a:ln w="12600" cap="sq">
              <a:solidFill>
                <a:srgbClr val="000000"/>
              </a:solidFill>
              <a:miter lim="800000"/>
              <a:headEnd/>
              <a:tailEnd/>
            </a:ln>
          </p:spPr>
          <p:txBody>
            <a:bodyPr wrap="none" anchor="ct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ltLang="en-US"/>
            </a:p>
          </p:txBody>
        </p:sp>
        <p:sp>
          <p:nvSpPr>
            <p:cNvPr id="27" name="Text Box 53"/>
            <p:cNvSpPr txBox="1">
              <a:spLocks noChangeArrowheads="1"/>
            </p:cNvSpPr>
            <p:nvPr/>
          </p:nvSpPr>
          <p:spPr bwMode="auto">
            <a:xfrm>
              <a:off x="2064" y="3408"/>
              <a:ext cx="167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FF0000"/>
                  </a:solidFill>
                  <a:latin typeface="Georgia" pitchFamily="18" charset="0"/>
                </a:rPr>
                <a:t>Left Child</a:t>
              </a:r>
            </a:p>
          </p:txBody>
        </p:sp>
        <p:sp>
          <p:nvSpPr>
            <p:cNvPr id="28" name="Text Box 54"/>
            <p:cNvSpPr txBox="1">
              <a:spLocks noChangeArrowheads="1"/>
            </p:cNvSpPr>
            <p:nvPr/>
          </p:nvSpPr>
          <p:spPr bwMode="auto">
            <a:xfrm>
              <a:off x="2064" y="3648"/>
              <a:ext cx="167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FF0000"/>
                  </a:solidFill>
                  <a:latin typeface="Georgia" pitchFamily="18" charset="0"/>
                </a:rPr>
                <a:t>element</a:t>
              </a:r>
            </a:p>
          </p:txBody>
        </p:sp>
        <p:sp>
          <p:nvSpPr>
            <p:cNvPr id="29" name="Text Box 55"/>
            <p:cNvSpPr txBox="1">
              <a:spLocks noChangeArrowheads="1"/>
            </p:cNvSpPr>
            <p:nvPr/>
          </p:nvSpPr>
          <p:spPr bwMode="auto">
            <a:xfrm>
              <a:off x="2064" y="3888"/>
              <a:ext cx="167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FF0000"/>
                  </a:solidFill>
                  <a:latin typeface="Georgia" pitchFamily="18" charset="0"/>
                </a:rPr>
                <a:t>rightChild</a:t>
              </a:r>
            </a:p>
          </p:txBody>
        </p:sp>
        <p:sp>
          <p:nvSpPr>
            <p:cNvPr id="30" name="Text Box 56"/>
            <p:cNvSpPr txBox="1">
              <a:spLocks noChangeArrowheads="1"/>
            </p:cNvSpPr>
            <p:nvPr/>
          </p:nvSpPr>
          <p:spPr bwMode="auto">
            <a:xfrm>
              <a:off x="864" y="816"/>
              <a:ext cx="575"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eaLnBrk="1" hangingPunct="1">
                <a:spcBef>
                  <a:spcPts val="1750"/>
                </a:spcBef>
                <a:buClrTx/>
                <a:buFontTx/>
                <a:buNone/>
              </a:pPr>
              <a:r>
                <a:rPr lang="en-US" altLang="en-US" sz="2800">
                  <a:solidFill>
                    <a:srgbClr val="FF0000"/>
                  </a:solidFill>
                  <a:latin typeface="Georgia" pitchFamily="18" charset="0"/>
                </a:rPr>
                <a:t>root</a:t>
              </a:r>
            </a:p>
          </p:txBody>
        </p:sp>
        <p:sp>
          <p:nvSpPr>
            <p:cNvPr id="31" name="Line 57"/>
            <p:cNvSpPr>
              <a:spLocks noChangeShapeType="1"/>
            </p:cNvSpPr>
            <p:nvPr/>
          </p:nvSpPr>
          <p:spPr bwMode="auto">
            <a:xfrm>
              <a:off x="1344" y="1008"/>
              <a:ext cx="863" cy="0"/>
            </a:xfrm>
            <a:prstGeom prst="line">
              <a:avLst/>
            </a:prstGeom>
            <a:noFill/>
            <a:ln w="381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IN"/>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942268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ARRAY </a:t>
            </a:r>
            <a:r>
              <a:rPr lang="en-US" sz="2400" cap="none" dirty="0" err="1" smtClean="0"/>
              <a:t>vs</a:t>
            </a:r>
            <a:r>
              <a:rPr lang="en-US" sz="2400" dirty="0" smtClean="0"/>
              <a:t> Linked Representation</a:t>
            </a:r>
            <a:endParaRPr lang="en-US" sz="2400" dirty="0"/>
          </a:p>
        </p:txBody>
      </p:sp>
      <p:pic>
        <p:nvPicPr>
          <p:cNvPr id="64" name="Picture 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23" y="1989070"/>
            <a:ext cx="3433816" cy="1668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989070"/>
            <a:ext cx="4491735" cy="428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8" y="4572000"/>
            <a:ext cx="29241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extBox 3"/>
          <p:cNvSpPr txBox="1"/>
          <p:nvPr/>
        </p:nvSpPr>
        <p:spPr>
          <a:xfrm>
            <a:off x="769475" y="5574326"/>
            <a:ext cx="2633870" cy="523220"/>
          </a:xfrm>
          <a:prstGeom prst="rect">
            <a:avLst/>
          </a:prstGeom>
          <a:noFill/>
        </p:spPr>
        <p:txBody>
          <a:bodyPr wrap="square"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IN" b="1" dirty="0"/>
              <a:t>Sequential Representation</a:t>
            </a:r>
          </a:p>
          <a:p>
            <a:endParaRPr lang="en-IN" b="1" dirty="0"/>
          </a:p>
        </p:txBody>
      </p:sp>
      <p:sp>
        <p:nvSpPr>
          <p:cNvPr id="68" name="TextBox 7"/>
          <p:cNvSpPr txBox="1"/>
          <p:nvPr/>
        </p:nvSpPr>
        <p:spPr>
          <a:xfrm>
            <a:off x="5460788" y="6278633"/>
            <a:ext cx="2633870" cy="523220"/>
          </a:xfrm>
          <a:prstGeom prst="rect">
            <a:avLst/>
          </a:prstGeom>
          <a:noFill/>
        </p:spPr>
        <p:txBody>
          <a:bodyPr wrap="square"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IN" b="1" dirty="0" smtClean="0"/>
              <a:t>Linked </a:t>
            </a:r>
            <a:r>
              <a:rPr lang="en-IN" b="1" dirty="0"/>
              <a:t>Representation</a:t>
            </a:r>
          </a:p>
          <a:p>
            <a:endParaRPr lang="en-IN" b="1" dirty="0"/>
          </a:p>
        </p:txBody>
      </p:sp>
      <p:sp>
        <p:nvSpPr>
          <p:cNvPr id="69" name="TextBox 8"/>
          <p:cNvSpPr txBox="1"/>
          <p:nvPr/>
        </p:nvSpPr>
        <p:spPr>
          <a:xfrm>
            <a:off x="1753117" y="3753638"/>
            <a:ext cx="1576492" cy="307777"/>
          </a:xfrm>
          <a:prstGeom prst="rect">
            <a:avLst/>
          </a:prstGeom>
          <a:noFill/>
        </p:spPr>
        <p:txBody>
          <a:bodyPr wrap="square"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IN" b="1" dirty="0" smtClean="0"/>
              <a:t>Tree</a:t>
            </a:r>
            <a:endParaRPr lang="en-IN" b="1"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305308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25C49-0FED-4D6B-B28B-CEC15C30020F}"/>
              </a:ext>
            </a:extLst>
          </p:cNvPr>
          <p:cNvSpPr>
            <a:spLocks noGrp="1"/>
          </p:cNvSpPr>
          <p:nvPr>
            <p:ph type="title"/>
          </p:nvPr>
        </p:nvSpPr>
        <p:spPr/>
        <p:txBody>
          <a:bodyPr>
            <a:normAutofit/>
          </a:bodyPr>
          <a:lstStyle/>
          <a:p>
            <a:pPr algn="ctr"/>
            <a:r>
              <a:rPr lang="en-IN" sz="2700" b="1" dirty="0" smtClean="0"/>
              <a:t>Contents</a:t>
            </a:r>
            <a:endParaRPr lang="en-IN" sz="2700" dirty="0">
              <a:solidFill>
                <a:schemeClr val="bg2">
                  <a:lumMod val="50000"/>
                </a:schemeClr>
              </a:solidFill>
            </a:endParaRPr>
          </a:p>
        </p:txBody>
      </p:sp>
      <p:sp>
        <p:nvSpPr>
          <p:cNvPr id="3" name="Content Placeholder 2">
            <a:extLst>
              <a:ext uri="{FF2B5EF4-FFF2-40B4-BE49-F238E27FC236}">
                <a16:creationId xmlns="" xmlns:a16="http://schemas.microsoft.com/office/drawing/2014/main" id="{48F90B0E-ED9E-4B65-820F-8F4890616EC9}"/>
              </a:ext>
            </a:extLst>
          </p:cNvPr>
          <p:cNvSpPr>
            <a:spLocks noGrp="1"/>
          </p:cNvSpPr>
          <p:nvPr>
            <p:ph idx="1"/>
          </p:nvPr>
        </p:nvSpPr>
        <p:spPr/>
        <p:txBody>
          <a:bodyPr>
            <a:normAutofit/>
          </a:bodyPr>
          <a:lstStyle/>
          <a:p>
            <a:pPr marL="0" indent="0">
              <a:buNone/>
            </a:pPr>
            <a:r>
              <a:rPr lang="en-IN" b="1" dirty="0">
                <a:solidFill>
                  <a:srgbClr val="002060"/>
                </a:solidFill>
              </a:rPr>
              <a:t>Part –I</a:t>
            </a:r>
          </a:p>
          <a:p>
            <a:pPr>
              <a:buFont typeface="Wingdings" pitchFamily="2" charset="2"/>
              <a:buChar char="ü"/>
            </a:pPr>
            <a:r>
              <a:rPr lang="en-US" sz="1900" b="1" dirty="0" smtClean="0">
                <a:solidFill>
                  <a:srgbClr val="002060"/>
                </a:solidFill>
              </a:rPr>
              <a:t>Difference </a:t>
            </a:r>
            <a:r>
              <a:rPr lang="en-US" sz="1900" b="1" dirty="0">
                <a:solidFill>
                  <a:srgbClr val="002060"/>
                </a:solidFill>
              </a:rPr>
              <a:t>between linear and non-liner data </a:t>
            </a:r>
            <a:r>
              <a:rPr lang="en-US" sz="1900" b="1" dirty="0" smtClean="0">
                <a:solidFill>
                  <a:srgbClr val="002060"/>
                </a:solidFill>
              </a:rPr>
              <a:t>structure</a:t>
            </a:r>
          </a:p>
          <a:p>
            <a:pPr>
              <a:buFont typeface="Wingdings" pitchFamily="2" charset="2"/>
              <a:buChar char="ü"/>
            </a:pPr>
            <a:r>
              <a:rPr lang="en-US" sz="1900" b="1" dirty="0" smtClean="0">
                <a:solidFill>
                  <a:srgbClr val="002060"/>
                </a:solidFill>
              </a:rPr>
              <a:t>Trees </a:t>
            </a:r>
            <a:r>
              <a:rPr lang="en-US" sz="1900" b="1" dirty="0">
                <a:solidFill>
                  <a:srgbClr val="002060"/>
                </a:solidFill>
              </a:rPr>
              <a:t>and Binary trees- basic </a:t>
            </a:r>
            <a:r>
              <a:rPr lang="en-US" sz="1900" b="1" dirty="0">
                <a:solidFill>
                  <a:srgbClr val="002060"/>
                </a:solidFill>
              </a:rPr>
              <a:t>terminology</a:t>
            </a:r>
          </a:p>
          <a:p>
            <a:pPr>
              <a:buFont typeface="Wingdings" pitchFamily="2" charset="2"/>
              <a:buChar char="ü"/>
            </a:pPr>
            <a:r>
              <a:rPr lang="en-US" sz="1900" b="1" dirty="0" smtClean="0">
                <a:solidFill>
                  <a:srgbClr val="002060"/>
                </a:solidFill>
              </a:rPr>
              <a:t>Representation </a:t>
            </a:r>
            <a:r>
              <a:rPr lang="en-US" sz="1900" b="1" dirty="0">
                <a:solidFill>
                  <a:srgbClr val="002060"/>
                </a:solidFill>
              </a:rPr>
              <a:t>using linked </a:t>
            </a:r>
            <a:r>
              <a:rPr lang="en-US" sz="1900" b="1" dirty="0" smtClean="0">
                <a:solidFill>
                  <a:srgbClr val="002060"/>
                </a:solidFill>
              </a:rPr>
              <a:t>organization</a:t>
            </a:r>
          </a:p>
          <a:p>
            <a:pPr>
              <a:buFont typeface="Wingdings" pitchFamily="2" charset="2"/>
              <a:buChar char="ü"/>
            </a:pPr>
            <a:r>
              <a:rPr lang="en-US" sz="1900" b="1" dirty="0" smtClean="0">
                <a:solidFill>
                  <a:srgbClr val="002060"/>
                </a:solidFill>
              </a:rPr>
              <a:t>Binary </a:t>
            </a:r>
            <a:r>
              <a:rPr lang="en-US" sz="1900" b="1" dirty="0">
                <a:solidFill>
                  <a:srgbClr val="002060"/>
                </a:solidFill>
              </a:rPr>
              <a:t>tree- </a:t>
            </a:r>
            <a:r>
              <a:rPr lang="en-US" sz="1900" b="1" dirty="0">
                <a:solidFill>
                  <a:srgbClr val="002060"/>
                </a:solidFill>
              </a:rPr>
              <a:t>properties </a:t>
            </a:r>
          </a:p>
          <a:p>
            <a:pPr>
              <a:buFont typeface="Wingdings" pitchFamily="2" charset="2"/>
              <a:buChar char="ü"/>
            </a:pPr>
            <a:r>
              <a:rPr lang="en-US" sz="1900" b="1" dirty="0" smtClean="0">
                <a:solidFill>
                  <a:srgbClr val="002060"/>
                </a:solidFill>
              </a:rPr>
              <a:t>Converting general tree </a:t>
            </a:r>
            <a:r>
              <a:rPr lang="en-US" sz="1900" b="1" dirty="0">
                <a:solidFill>
                  <a:srgbClr val="002060"/>
                </a:solidFill>
              </a:rPr>
              <a:t>to binary tree</a:t>
            </a:r>
            <a:endParaRPr lang="en-IN" sz="1900" b="1" dirty="0">
              <a:solidFill>
                <a:srgbClr val="002060"/>
              </a:solidFill>
            </a:endParaRPr>
          </a:p>
          <a:p>
            <a:pPr marL="0" indent="0">
              <a:buNone/>
            </a:pPr>
            <a:r>
              <a:rPr lang="en-IN" b="1" dirty="0">
                <a:solidFill>
                  <a:srgbClr val="002060"/>
                </a:solidFill>
              </a:rPr>
              <a:t>Part-II</a:t>
            </a:r>
            <a:endParaRPr lang="en-IN" b="1" dirty="0">
              <a:solidFill>
                <a:srgbClr val="002060"/>
              </a:solidFill>
            </a:endParaRPr>
          </a:p>
          <a:p>
            <a:pPr>
              <a:buFont typeface="Wingdings" pitchFamily="2" charset="2"/>
              <a:buChar char="ü"/>
            </a:pPr>
            <a:r>
              <a:rPr lang="en-US" sz="1900" b="1" dirty="0" smtClean="0">
                <a:solidFill>
                  <a:srgbClr val="002060"/>
                </a:solidFill>
              </a:rPr>
              <a:t>Binary </a:t>
            </a:r>
            <a:r>
              <a:rPr lang="en-US" sz="1900" b="1" dirty="0">
                <a:solidFill>
                  <a:srgbClr val="002060"/>
                </a:solidFill>
              </a:rPr>
              <a:t>tree traversals recursive and non-recursive: depth first and breadth first.</a:t>
            </a:r>
          </a:p>
          <a:p>
            <a:pPr>
              <a:buFont typeface="Wingdings" pitchFamily="2" charset="2"/>
              <a:buChar char="ü"/>
            </a:pPr>
            <a:r>
              <a:rPr lang="en-US" sz="1900" b="1" dirty="0" smtClean="0">
                <a:solidFill>
                  <a:srgbClr val="002060"/>
                </a:solidFill>
              </a:rPr>
              <a:t>Binary </a:t>
            </a:r>
            <a:r>
              <a:rPr lang="en-US" sz="1900" b="1" dirty="0">
                <a:solidFill>
                  <a:srgbClr val="002060"/>
                </a:solidFill>
              </a:rPr>
              <a:t>Search Tree (BST</a:t>
            </a:r>
            <a:r>
              <a:rPr lang="en-US" sz="1900" b="1" dirty="0" smtClean="0">
                <a:solidFill>
                  <a:srgbClr val="002060"/>
                </a:solidFill>
              </a:rPr>
              <a:t>) </a:t>
            </a:r>
          </a:p>
          <a:p>
            <a:pPr>
              <a:buFont typeface="Wingdings" pitchFamily="2" charset="2"/>
              <a:buChar char="ü"/>
            </a:pPr>
            <a:r>
              <a:rPr lang="en-US" sz="1900" b="1" dirty="0" smtClean="0">
                <a:solidFill>
                  <a:srgbClr val="002060"/>
                </a:solidFill>
              </a:rPr>
              <a:t>BST </a:t>
            </a:r>
            <a:r>
              <a:rPr lang="en-US" sz="1900" b="1" dirty="0">
                <a:solidFill>
                  <a:srgbClr val="002060"/>
                </a:solidFill>
              </a:rPr>
              <a:t>operations: </a:t>
            </a:r>
            <a:r>
              <a:rPr lang="en-US" sz="1900" b="1" dirty="0" smtClean="0">
                <a:solidFill>
                  <a:srgbClr val="002060"/>
                </a:solidFill>
              </a:rPr>
              <a:t>Create, Display , Insertion </a:t>
            </a:r>
            <a:r>
              <a:rPr lang="en-US" sz="1900" b="1" dirty="0">
                <a:solidFill>
                  <a:srgbClr val="002060"/>
                </a:solidFill>
              </a:rPr>
              <a:t>and Deletion</a:t>
            </a:r>
            <a:endParaRPr lang="en-IN" sz="1900" b="1" dirty="0">
              <a:solidFill>
                <a:srgbClr val="002060"/>
              </a:solidFill>
            </a:endParaRPr>
          </a:p>
        </p:txBody>
      </p:sp>
      <p:sp>
        <p:nvSpPr>
          <p:cNvPr id="13" name="Slide Number Placeholder 4">
            <a:extLst>
              <a:ext uri="{FF2B5EF4-FFF2-40B4-BE49-F238E27FC236}">
                <a16:creationId xmlns="" xmlns:a16="http://schemas.microsoft.com/office/drawing/2014/main"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907205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Binary tree creation in JAVA</a:t>
            </a:r>
            <a:endParaRPr lang="en-US" sz="2800" dirty="0"/>
          </a:p>
        </p:txBody>
      </p:sp>
      <p:sp>
        <p:nvSpPr>
          <p:cNvPr id="3" name="Content Placeholder 2"/>
          <p:cNvSpPr>
            <a:spLocks noGrp="1"/>
          </p:cNvSpPr>
          <p:nvPr>
            <p:ph idx="1"/>
          </p:nvPr>
        </p:nvSpPr>
        <p:spPr>
          <a:xfrm>
            <a:off x="609600" y="1771934"/>
            <a:ext cx="7696200" cy="5238466"/>
          </a:xfrm>
        </p:spPr>
        <p:txBody>
          <a:bodyPr>
            <a:normAutofit fontScale="47500" lnSpcReduction="20000"/>
          </a:bodyPr>
          <a:lstStyle/>
          <a:p>
            <a:pPr marL="114300" indent="0">
              <a:buNone/>
            </a:pPr>
            <a:r>
              <a:rPr lang="en-US" sz="2500" b="1" dirty="0">
                <a:solidFill>
                  <a:srgbClr val="002060"/>
                </a:solidFill>
              </a:rPr>
              <a:t>class </a:t>
            </a:r>
            <a:r>
              <a:rPr lang="en-US" sz="2500" b="1" dirty="0" err="1">
                <a:solidFill>
                  <a:srgbClr val="002060"/>
                </a:solidFill>
              </a:rPr>
              <a:t>BinaryTree</a:t>
            </a:r>
            <a:endParaRPr lang="en-US" sz="2500" b="1" dirty="0">
              <a:solidFill>
                <a:srgbClr val="002060"/>
              </a:solidFill>
            </a:endParaRPr>
          </a:p>
          <a:p>
            <a:pPr marL="114300" indent="0">
              <a:buNone/>
            </a:pPr>
            <a:r>
              <a:rPr lang="en-US" sz="2500" b="1" dirty="0">
                <a:solidFill>
                  <a:srgbClr val="002060"/>
                </a:solidFill>
              </a:rPr>
              <a:t>{</a:t>
            </a:r>
          </a:p>
          <a:p>
            <a:pPr marL="114300" indent="0">
              <a:buNone/>
            </a:pPr>
            <a:r>
              <a:rPr lang="en-US" sz="2500" b="1" dirty="0">
                <a:solidFill>
                  <a:srgbClr val="002060"/>
                </a:solidFill>
              </a:rPr>
              <a:t>	Node root;</a:t>
            </a:r>
          </a:p>
          <a:p>
            <a:pPr marL="114300" indent="0">
              <a:buNone/>
            </a:pPr>
            <a:endParaRPr lang="en-US" sz="2500" b="1" dirty="0">
              <a:solidFill>
                <a:srgbClr val="002060"/>
              </a:solidFill>
            </a:endParaRPr>
          </a:p>
          <a:p>
            <a:pPr marL="114300" indent="0">
              <a:buNone/>
            </a:pPr>
            <a:r>
              <a:rPr lang="en-US" sz="2500" b="1" dirty="0">
                <a:solidFill>
                  <a:srgbClr val="002060"/>
                </a:solidFill>
              </a:rPr>
              <a:t>	</a:t>
            </a:r>
            <a:r>
              <a:rPr lang="en-US" sz="2500" b="1" dirty="0" err="1">
                <a:solidFill>
                  <a:srgbClr val="002060"/>
                </a:solidFill>
              </a:rPr>
              <a:t>BinaryTree</a:t>
            </a:r>
            <a:r>
              <a:rPr lang="en-US" sz="2500" b="1" dirty="0">
                <a:solidFill>
                  <a:srgbClr val="002060"/>
                </a:solidFill>
              </a:rPr>
              <a:t>(char data)</a:t>
            </a:r>
          </a:p>
          <a:p>
            <a:pPr marL="114300" indent="0">
              <a:buNone/>
            </a:pPr>
            <a:r>
              <a:rPr lang="en-US" sz="2500" b="1" dirty="0">
                <a:solidFill>
                  <a:srgbClr val="002060"/>
                </a:solidFill>
              </a:rPr>
              <a:t>	{</a:t>
            </a:r>
          </a:p>
          <a:p>
            <a:pPr marL="114300" indent="0">
              <a:buNone/>
            </a:pPr>
            <a:r>
              <a:rPr lang="en-US" sz="2500" b="1" dirty="0">
                <a:solidFill>
                  <a:srgbClr val="002060"/>
                </a:solidFill>
              </a:rPr>
              <a:t>		root = new Node(data);</a:t>
            </a:r>
          </a:p>
          <a:p>
            <a:pPr marL="114300" indent="0">
              <a:buNone/>
            </a:pPr>
            <a:r>
              <a:rPr lang="en-US" sz="2500" b="1" dirty="0">
                <a:solidFill>
                  <a:srgbClr val="002060"/>
                </a:solidFill>
              </a:rPr>
              <a:t>	}</a:t>
            </a:r>
          </a:p>
          <a:p>
            <a:pPr marL="114300" indent="0">
              <a:buNone/>
            </a:pPr>
            <a:endParaRPr lang="en-US" sz="2500" b="1" dirty="0">
              <a:solidFill>
                <a:srgbClr val="002060"/>
              </a:solidFill>
            </a:endParaRPr>
          </a:p>
          <a:p>
            <a:pPr marL="114300" indent="0">
              <a:buNone/>
            </a:pPr>
            <a:r>
              <a:rPr lang="en-US" sz="2500" b="1" dirty="0">
                <a:solidFill>
                  <a:srgbClr val="002060"/>
                </a:solidFill>
              </a:rPr>
              <a:t>	</a:t>
            </a:r>
            <a:r>
              <a:rPr lang="en-US" sz="2500" b="1" dirty="0" err="1">
                <a:solidFill>
                  <a:srgbClr val="002060"/>
                </a:solidFill>
              </a:rPr>
              <a:t>BinaryTree</a:t>
            </a:r>
            <a:r>
              <a:rPr lang="en-US" sz="2500" b="1" dirty="0">
                <a:solidFill>
                  <a:srgbClr val="002060"/>
                </a:solidFill>
              </a:rPr>
              <a:t>()</a:t>
            </a:r>
          </a:p>
          <a:p>
            <a:pPr marL="114300" indent="0">
              <a:buNone/>
            </a:pPr>
            <a:r>
              <a:rPr lang="en-US" sz="2500" b="1" dirty="0">
                <a:solidFill>
                  <a:srgbClr val="002060"/>
                </a:solidFill>
              </a:rPr>
              <a:t>	{</a:t>
            </a:r>
          </a:p>
          <a:p>
            <a:pPr marL="114300" indent="0">
              <a:buNone/>
            </a:pPr>
            <a:r>
              <a:rPr lang="en-US" sz="2500" b="1" dirty="0">
                <a:solidFill>
                  <a:srgbClr val="002060"/>
                </a:solidFill>
              </a:rPr>
              <a:t>		root = null;</a:t>
            </a:r>
          </a:p>
          <a:p>
            <a:pPr marL="114300" indent="0">
              <a:buNone/>
            </a:pPr>
            <a:r>
              <a:rPr lang="en-US" sz="2500" b="1" dirty="0">
                <a:solidFill>
                  <a:srgbClr val="002060"/>
                </a:solidFill>
              </a:rPr>
              <a:t>	}</a:t>
            </a:r>
          </a:p>
          <a:p>
            <a:pPr marL="114300" indent="0">
              <a:buNone/>
            </a:pPr>
            <a:endParaRPr lang="en-US" sz="2500" b="1" dirty="0">
              <a:solidFill>
                <a:srgbClr val="002060"/>
              </a:solidFill>
            </a:endParaRPr>
          </a:p>
          <a:p>
            <a:pPr marL="114300" indent="0">
              <a:buNone/>
            </a:pPr>
            <a:r>
              <a:rPr lang="en-US" sz="2500" b="1" dirty="0">
                <a:solidFill>
                  <a:srgbClr val="002060"/>
                </a:solidFill>
              </a:rPr>
              <a:t>	public static void main(String[] </a:t>
            </a:r>
            <a:r>
              <a:rPr lang="en-US" sz="2500" b="1" dirty="0" err="1">
                <a:solidFill>
                  <a:srgbClr val="002060"/>
                </a:solidFill>
              </a:rPr>
              <a:t>args</a:t>
            </a:r>
            <a:r>
              <a:rPr lang="en-US" sz="2500" b="1" dirty="0">
                <a:solidFill>
                  <a:srgbClr val="002060"/>
                </a:solidFill>
              </a:rPr>
              <a:t>)</a:t>
            </a:r>
          </a:p>
          <a:p>
            <a:pPr marL="114300" indent="0">
              <a:buNone/>
            </a:pPr>
            <a:r>
              <a:rPr lang="en-US" sz="2500" b="1" dirty="0">
                <a:solidFill>
                  <a:srgbClr val="002060"/>
                </a:solidFill>
              </a:rPr>
              <a:t>	{</a:t>
            </a:r>
          </a:p>
          <a:p>
            <a:pPr marL="114300" indent="0">
              <a:buNone/>
            </a:pPr>
            <a:r>
              <a:rPr lang="en-US" sz="2500" b="1" dirty="0">
                <a:solidFill>
                  <a:srgbClr val="002060"/>
                </a:solidFill>
              </a:rPr>
              <a:t>		</a:t>
            </a:r>
            <a:r>
              <a:rPr lang="en-US" sz="2500" b="1" dirty="0" err="1">
                <a:solidFill>
                  <a:srgbClr val="002060"/>
                </a:solidFill>
              </a:rPr>
              <a:t>BinaryTree</a:t>
            </a:r>
            <a:r>
              <a:rPr lang="en-US" sz="2500" b="1" dirty="0">
                <a:solidFill>
                  <a:srgbClr val="002060"/>
                </a:solidFill>
              </a:rPr>
              <a:t> tree = new </a:t>
            </a:r>
            <a:r>
              <a:rPr lang="en-US" sz="2500" b="1" dirty="0" err="1">
                <a:solidFill>
                  <a:srgbClr val="002060"/>
                </a:solidFill>
              </a:rPr>
              <a:t>BinaryTree</a:t>
            </a:r>
            <a:r>
              <a:rPr lang="en-US" sz="2500" b="1" dirty="0">
                <a:solidFill>
                  <a:srgbClr val="002060"/>
                </a:solidFill>
              </a:rPr>
              <a:t>();</a:t>
            </a:r>
          </a:p>
          <a:p>
            <a:pPr marL="114300" indent="0">
              <a:buNone/>
            </a:pPr>
            <a:endParaRPr lang="en-US" sz="2500" b="1" dirty="0">
              <a:solidFill>
                <a:srgbClr val="002060"/>
              </a:solidFill>
            </a:endParaRPr>
          </a:p>
          <a:p>
            <a:pPr marL="114300" indent="0">
              <a:buNone/>
            </a:pPr>
            <a:r>
              <a:rPr lang="en-US" sz="2500" b="1" dirty="0">
                <a:solidFill>
                  <a:srgbClr val="002060"/>
                </a:solidFill>
              </a:rPr>
              <a:t>		</a:t>
            </a:r>
            <a:r>
              <a:rPr lang="en-US" sz="2500" b="1" dirty="0" err="1" smtClean="0">
                <a:solidFill>
                  <a:srgbClr val="002060"/>
                </a:solidFill>
              </a:rPr>
              <a:t>tree.root</a:t>
            </a:r>
            <a:r>
              <a:rPr lang="en-US" sz="2500" b="1" dirty="0" smtClean="0">
                <a:solidFill>
                  <a:srgbClr val="002060"/>
                </a:solidFill>
              </a:rPr>
              <a:t> </a:t>
            </a:r>
            <a:r>
              <a:rPr lang="en-US" sz="2500" b="1" dirty="0">
                <a:solidFill>
                  <a:srgbClr val="002060"/>
                </a:solidFill>
              </a:rPr>
              <a:t>= new Node('A');</a:t>
            </a:r>
          </a:p>
          <a:p>
            <a:pPr marL="114300" indent="0">
              <a:buNone/>
            </a:pPr>
            <a:endParaRPr lang="en-US" sz="2500" b="1" dirty="0">
              <a:solidFill>
                <a:srgbClr val="002060"/>
              </a:solidFill>
            </a:endParaRPr>
          </a:p>
          <a:p>
            <a:pPr marL="114300" indent="0">
              <a:buNone/>
            </a:pPr>
            <a:r>
              <a:rPr lang="en-US" sz="2500" b="1" dirty="0">
                <a:solidFill>
                  <a:srgbClr val="002060"/>
                </a:solidFill>
              </a:rPr>
              <a:t>		</a:t>
            </a:r>
            <a:r>
              <a:rPr lang="en-US" sz="2500" b="1" dirty="0" err="1" smtClean="0">
                <a:solidFill>
                  <a:srgbClr val="002060"/>
                </a:solidFill>
              </a:rPr>
              <a:t>tree.root.left</a:t>
            </a:r>
            <a:r>
              <a:rPr lang="en-US" sz="2500" b="1" dirty="0" smtClean="0">
                <a:solidFill>
                  <a:srgbClr val="002060"/>
                </a:solidFill>
              </a:rPr>
              <a:t> </a:t>
            </a:r>
            <a:r>
              <a:rPr lang="en-US" sz="2500" b="1" dirty="0">
                <a:solidFill>
                  <a:srgbClr val="002060"/>
                </a:solidFill>
              </a:rPr>
              <a:t>= new Node('B');</a:t>
            </a:r>
          </a:p>
          <a:p>
            <a:pPr marL="114300" indent="0">
              <a:buNone/>
            </a:pPr>
            <a:r>
              <a:rPr lang="en-US" sz="2500" b="1" dirty="0">
                <a:solidFill>
                  <a:srgbClr val="002060"/>
                </a:solidFill>
              </a:rPr>
              <a:t>		</a:t>
            </a:r>
            <a:r>
              <a:rPr lang="en-US" sz="2500" b="1" dirty="0" err="1">
                <a:solidFill>
                  <a:srgbClr val="002060"/>
                </a:solidFill>
              </a:rPr>
              <a:t>tree.root.right</a:t>
            </a:r>
            <a:r>
              <a:rPr lang="en-US" sz="2500" b="1" dirty="0">
                <a:solidFill>
                  <a:srgbClr val="002060"/>
                </a:solidFill>
              </a:rPr>
              <a:t> = new Node('C');</a:t>
            </a:r>
          </a:p>
          <a:p>
            <a:pPr marL="114300" indent="0">
              <a:buNone/>
            </a:pPr>
            <a:endParaRPr lang="en-US" sz="2500" b="1" dirty="0">
              <a:solidFill>
                <a:srgbClr val="002060"/>
              </a:solidFill>
            </a:endParaRPr>
          </a:p>
          <a:p>
            <a:pPr marL="114300" indent="0">
              <a:buNone/>
            </a:pPr>
            <a:r>
              <a:rPr lang="en-US" sz="2500" b="1" dirty="0">
                <a:solidFill>
                  <a:srgbClr val="002060"/>
                </a:solidFill>
              </a:rPr>
              <a:t>		</a:t>
            </a:r>
            <a:r>
              <a:rPr lang="en-US" sz="2500" b="1" dirty="0" err="1" smtClean="0">
                <a:solidFill>
                  <a:srgbClr val="002060"/>
                </a:solidFill>
              </a:rPr>
              <a:t>tree.root.left.left</a:t>
            </a:r>
            <a:r>
              <a:rPr lang="en-US" sz="2500" b="1" dirty="0" smtClean="0">
                <a:solidFill>
                  <a:srgbClr val="002060"/>
                </a:solidFill>
              </a:rPr>
              <a:t> </a:t>
            </a:r>
            <a:r>
              <a:rPr lang="en-US" sz="2500" b="1" dirty="0">
                <a:solidFill>
                  <a:srgbClr val="002060"/>
                </a:solidFill>
              </a:rPr>
              <a:t>= new Node('D');</a:t>
            </a:r>
          </a:p>
          <a:p>
            <a:pPr marL="114300" indent="0">
              <a:buNone/>
            </a:pPr>
            <a:r>
              <a:rPr lang="en-US" sz="2500" b="1" dirty="0">
                <a:solidFill>
                  <a:srgbClr val="002060"/>
                </a:solidFill>
              </a:rPr>
              <a:t>		</a:t>
            </a:r>
          </a:p>
          <a:p>
            <a:pPr marL="114300" indent="0">
              <a:buNone/>
            </a:pPr>
            <a:r>
              <a:rPr lang="en-US" sz="2500" b="1" dirty="0">
                <a:solidFill>
                  <a:srgbClr val="002060"/>
                </a:solidFill>
              </a:rPr>
              <a:t>	}</a:t>
            </a:r>
          </a:p>
          <a:p>
            <a:pPr marL="114300" indent="0">
              <a:buNone/>
            </a:pPr>
            <a:r>
              <a:rPr lang="en-US" sz="2500" b="1" dirty="0">
                <a:solidFill>
                  <a:srgbClr val="002060"/>
                </a:solidFill>
              </a:rPr>
              <a:t>}</a:t>
            </a:r>
          </a:p>
          <a:p>
            <a:pPr marL="114300" indent="0">
              <a:buNone/>
            </a:pPr>
            <a:endParaRPr lang="en-US" sz="2200"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093371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15120" y="2286000"/>
            <a:ext cx="4095993" cy="1708160"/>
          </a:xfrm>
          <a:prstGeom prst="rect">
            <a:avLst/>
          </a:prstGeom>
          <a:solidFill>
            <a:schemeClr val="bg1"/>
          </a:solidFill>
        </p:spPr>
        <p:txBody>
          <a:bodyPr wrap="none" rtlCol="0">
            <a:spAutoFit/>
          </a:bodyPr>
          <a:lstStyle/>
          <a:p>
            <a:pPr algn="ctr"/>
            <a:r>
              <a:rPr lang="en-US" sz="3500" dirty="0" smtClean="0">
                <a:solidFill>
                  <a:schemeClr val="accent1">
                    <a:lumMod val="75000"/>
                  </a:schemeClr>
                </a:solidFill>
                <a:latin typeface="+mj-lt"/>
                <a:ea typeface="+mj-ea"/>
                <a:cs typeface="+mj-cs"/>
              </a:rPr>
              <a:t>Implementation Of </a:t>
            </a:r>
          </a:p>
          <a:p>
            <a:pPr algn="ctr"/>
            <a:r>
              <a:rPr lang="en-US" sz="3500" dirty="0" smtClean="0">
                <a:solidFill>
                  <a:schemeClr val="accent1">
                    <a:lumMod val="75000"/>
                  </a:schemeClr>
                </a:solidFill>
                <a:latin typeface="+mj-lt"/>
                <a:ea typeface="+mj-ea"/>
                <a:cs typeface="+mj-cs"/>
              </a:rPr>
              <a:t>Binary Tree </a:t>
            </a:r>
          </a:p>
          <a:p>
            <a:pPr algn="ctr"/>
            <a:r>
              <a:rPr lang="en-US" sz="3500" dirty="0" smtClean="0">
                <a:solidFill>
                  <a:schemeClr val="accent1">
                    <a:lumMod val="75000"/>
                  </a:schemeClr>
                </a:solidFill>
                <a:latin typeface="+mj-lt"/>
                <a:ea typeface="+mj-ea"/>
                <a:cs typeface="+mj-cs"/>
              </a:rPr>
              <a:t>In </a:t>
            </a:r>
            <a:r>
              <a:rPr lang="en-US" sz="3500" dirty="0" smtClean="0">
                <a:solidFill>
                  <a:schemeClr val="accent1">
                    <a:lumMod val="75000"/>
                  </a:schemeClr>
                </a:solidFill>
                <a:latin typeface="+mj-lt"/>
                <a:ea typeface="+mj-ea"/>
                <a:cs typeface="+mj-cs"/>
              </a:rPr>
              <a:t>Java (</a:t>
            </a:r>
            <a:r>
              <a:rPr lang="en-US" sz="3500" dirty="0" err="1" smtClean="0">
                <a:solidFill>
                  <a:schemeClr val="accent1">
                    <a:lumMod val="75000"/>
                  </a:schemeClr>
                </a:solidFill>
                <a:latin typeface="+mj-lt"/>
                <a:ea typeface="+mj-ea"/>
                <a:cs typeface="+mj-cs"/>
              </a:rPr>
              <a:t>onlinegdb</a:t>
            </a:r>
            <a:r>
              <a:rPr lang="en-US" sz="3500" dirty="0" smtClean="0">
                <a:solidFill>
                  <a:schemeClr val="accent1">
                    <a:lumMod val="75000"/>
                  </a:schemeClr>
                </a:solidFill>
                <a:latin typeface="+mj-lt"/>
                <a:ea typeface="+mj-ea"/>
                <a:cs typeface="+mj-cs"/>
              </a:rPr>
              <a:t>)</a:t>
            </a:r>
            <a:endParaRPr lang="en-IN" sz="3500" dirty="0">
              <a:solidFill>
                <a:schemeClr val="accent1">
                  <a:lumMod val="75000"/>
                </a:schemeClr>
              </a:solidFill>
              <a:latin typeface="+mj-lt"/>
              <a:ea typeface="+mj-ea"/>
              <a:cs typeface="+mj-cs"/>
            </a:endParaRPr>
          </a:p>
        </p:txBody>
      </p:sp>
    </p:spTree>
    <p:extLst>
      <p:ext uri="{BB962C8B-B14F-4D97-AF65-F5344CB8AC3E}">
        <p14:creationId xmlns:p14="http://schemas.microsoft.com/office/powerpoint/2010/main" val="2890958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order traversal</a:t>
            </a:r>
            <a:endParaRPr lang="en-US" dirty="0"/>
          </a:p>
        </p:txBody>
      </p:sp>
      <p:sp>
        <p:nvSpPr>
          <p:cNvPr id="3" name="Content Placeholder 2"/>
          <p:cNvSpPr>
            <a:spLocks noGrp="1"/>
          </p:cNvSpPr>
          <p:nvPr>
            <p:ph idx="1"/>
          </p:nvPr>
        </p:nvSpPr>
        <p:spPr/>
        <p:txBody>
          <a:bodyPr>
            <a:normAutofit/>
          </a:bodyPr>
          <a:lstStyle/>
          <a:p>
            <a:pPr marL="114300" indent="0">
              <a:buNone/>
            </a:pPr>
            <a:r>
              <a:rPr lang="en-US" sz="2200" b="1" dirty="0" smtClean="0">
                <a:solidFill>
                  <a:srgbClr val="002060"/>
                </a:solidFill>
              </a:rPr>
              <a:t>void </a:t>
            </a:r>
            <a:r>
              <a:rPr lang="en-US" sz="2200" b="1" dirty="0">
                <a:solidFill>
                  <a:srgbClr val="002060"/>
                </a:solidFill>
              </a:rPr>
              <a:t>preorder ( node </a:t>
            </a:r>
            <a:r>
              <a:rPr lang="en-US" sz="2200" b="1" dirty="0" smtClean="0">
                <a:solidFill>
                  <a:srgbClr val="002060"/>
                </a:solidFill>
              </a:rPr>
              <a:t>T)</a:t>
            </a:r>
            <a:br>
              <a:rPr lang="en-US" sz="2200" b="1" dirty="0" smtClean="0">
                <a:solidFill>
                  <a:srgbClr val="002060"/>
                </a:solidFill>
              </a:rPr>
            </a:br>
            <a:r>
              <a:rPr lang="en-US" sz="2200" b="1" dirty="0" smtClean="0">
                <a:solidFill>
                  <a:srgbClr val="002060"/>
                </a:solidFill>
              </a:rPr>
              <a:t>{</a:t>
            </a:r>
            <a:endParaRPr lang="en-US" sz="2200" b="1" dirty="0">
              <a:solidFill>
                <a:srgbClr val="002060"/>
              </a:solidFill>
            </a:endParaRPr>
          </a:p>
          <a:p>
            <a:pPr marL="114300" lvl="1" indent="0">
              <a:buClr>
                <a:schemeClr val="accent1"/>
              </a:buClr>
              <a:buNone/>
            </a:pPr>
            <a:r>
              <a:rPr lang="en-US" sz="2200" b="1" dirty="0">
                <a:solidFill>
                  <a:srgbClr val="002060"/>
                </a:solidFill>
              </a:rPr>
              <a:t> </a:t>
            </a:r>
            <a:r>
              <a:rPr lang="en-US" sz="2200" b="1" dirty="0" smtClean="0">
                <a:solidFill>
                  <a:srgbClr val="002060"/>
                </a:solidFill>
              </a:rPr>
              <a:t>   if </a:t>
            </a:r>
            <a:r>
              <a:rPr lang="en-US" sz="2200" b="1" dirty="0">
                <a:solidFill>
                  <a:srgbClr val="002060"/>
                </a:solidFill>
              </a:rPr>
              <a:t>(T!=NULL)</a:t>
            </a:r>
          </a:p>
          <a:p>
            <a:pPr marL="114300" lvl="1" indent="0">
              <a:buClr>
                <a:schemeClr val="accent1"/>
              </a:buClr>
              <a:buNone/>
            </a:pPr>
            <a:r>
              <a:rPr lang="en-US" sz="2200" b="1" dirty="0" smtClean="0">
                <a:solidFill>
                  <a:srgbClr val="002060"/>
                </a:solidFill>
              </a:rPr>
              <a:t>    {</a:t>
            </a:r>
            <a:endParaRPr lang="en-US" sz="2200" b="1" dirty="0">
              <a:solidFill>
                <a:srgbClr val="002060"/>
              </a:solidFill>
            </a:endParaRPr>
          </a:p>
          <a:p>
            <a:pPr marL="114300" lvl="2" indent="0">
              <a:buClr>
                <a:schemeClr val="accent1"/>
              </a:buClr>
              <a:buNone/>
            </a:pPr>
            <a:r>
              <a:rPr lang="en-US" sz="2200" b="1" dirty="0" smtClean="0">
                <a:solidFill>
                  <a:srgbClr val="002060"/>
                </a:solidFill>
              </a:rPr>
              <a:t>	Print </a:t>
            </a:r>
            <a:r>
              <a:rPr lang="en-US" sz="2200" b="1" dirty="0" err="1" smtClean="0">
                <a:solidFill>
                  <a:srgbClr val="002060"/>
                </a:solidFill>
              </a:rPr>
              <a:t>T.data</a:t>
            </a:r>
            <a:endParaRPr lang="en-US" sz="2200" b="1" dirty="0">
              <a:solidFill>
                <a:srgbClr val="002060"/>
              </a:solidFill>
            </a:endParaRPr>
          </a:p>
          <a:p>
            <a:pPr marL="114300" lvl="2" indent="0">
              <a:buClr>
                <a:schemeClr val="accent1"/>
              </a:buClr>
              <a:buNone/>
            </a:pPr>
            <a:r>
              <a:rPr lang="en-US" sz="2200" b="1" dirty="0" smtClean="0">
                <a:solidFill>
                  <a:srgbClr val="002060"/>
                </a:solidFill>
              </a:rPr>
              <a:t>	Preorder(</a:t>
            </a:r>
            <a:r>
              <a:rPr lang="en-US" sz="2200" b="1" dirty="0" err="1" smtClean="0">
                <a:solidFill>
                  <a:srgbClr val="002060"/>
                </a:solidFill>
              </a:rPr>
              <a:t>T.left</a:t>
            </a:r>
            <a:r>
              <a:rPr lang="en-US" sz="2200" b="1" dirty="0">
                <a:solidFill>
                  <a:srgbClr val="002060"/>
                </a:solidFill>
              </a:rPr>
              <a:t>)</a:t>
            </a:r>
          </a:p>
          <a:p>
            <a:pPr marL="114300" lvl="2" indent="0">
              <a:buClr>
                <a:schemeClr val="accent1"/>
              </a:buClr>
              <a:buNone/>
            </a:pPr>
            <a:r>
              <a:rPr lang="en-US" sz="2200" b="1" dirty="0" smtClean="0">
                <a:solidFill>
                  <a:srgbClr val="002060"/>
                </a:solidFill>
              </a:rPr>
              <a:t>	Preorder </a:t>
            </a:r>
            <a:r>
              <a:rPr lang="en-US" sz="2200" b="1" dirty="0">
                <a:solidFill>
                  <a:srgbClr val="002060"/>
                </a:solidFill>
              </a:rPr>
              <a:t>(</a:t>
            </a:r>
            <a:r>
              <a:rPr lang="en-US" sz="2200" b="1" dirty="0" err="1" smtClean="0">
                <a:solidFill>
                  <a:srgbClr val="002060"/>
                </a:solidFill>
              </a:rPr>
              <a:t>T.right</a:t>
            </a:r>
            <a:r>
              <a:rPr lang="en-US" sz="2200" b="1" dirty="0">
                <a:solidFill>
                  <a:srgbClr val="002060"/>
                </a:solidFill>
              </a:rPr>
              <a:t>)</a:t>
            </a:r>
          </a:p>
          <a:p>
            <a:pPr marL="114300" lvl="2" indent="0">
              <a:buClr>
                <a:schemeClr val="accent1"/>
              </a:buClr>
              <a:buNone/>
            </a:pPr>
            <a:r>
              <a:rPr lang="en-US" sz="2200" b="1" dirty="0">
                <a:solidFill>
                  <a:srgbClr val="002060"/>
                </a:solidFill>
              </a:rPr>
              <a:t> </a:t>
            </a:r>
            <a:r>
              <a:rPr lang="en-US" sz="2200" b="1" dirty="0" smtClean="0">
                <a:solidFill>
                  <a:srgbClr val="002060"/>
                </a:solidFill>
              </a:rPr>
              <a:t>    }</a:t>
            </a:r>
            <a:endParaRPr lang="en-US" sz="2200" b="1" dirty="0">
              <a:solidFill>
                <a:srgbClr val="002060"/>
              </a:solidFill>
            </a:endParaRPr>
          </a:p>
          <a:p>
            <a:pPr marL="114300" lvl="2" indent="0">
              <a:buClr>
                <a:schemeClr val="accent1"/>
              </a:buClr>
              <a:buNone/>
            </a:pPr>
            <a:r>
              <a:rPr lang="en-US" sz="2200" b="1" dirty="0">
                <a:solidFill>
                  <a:srgbClr val="002060"/>
                </a:solidFill>
              </a:rPr>
              <a:t>}</a:t>
            </a:r>
          </a:p>
        </p:txBody>
      </p:sp>
      <p:sp>
        <p:nvSpPr>
          <p:cNvPr id="4" name="Oval 3"/>
          <p:cNvSpPr/>
          <p:nvPr/>
        </p:nvSpPr>
        <p:spPr>
          <a:xfrm>
            <a:off x="6286500" y="228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56007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7481398" y="29026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005868" y="35191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 name="Oval 8"/>
          <p:cNvSpPr/>
          <p:nvPr/>
        </p:nvSpPr>
        <p:spPr>
          <a:xfrm>
            <a:off x="5375646" y="41449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0" name="Oval 9"/>
          <p:cNvSpPr/>
          <p:nvPr/>
        </p:nvSpPr>
        <p:spPr>
          <a:xfrm>
            <a:off x="6566525" y="413588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1" name="Straight Connector 10"/>
          <p:cNvCxnSpPr>
            <a:stCxn id="4" idx="2"/>
            <a:endCxn id="5" idx="0"/>
          </p:cNvCxnSpPr>
          <p:nvPr/>
        </p:nvCxnSpPr>
        <p:spPr>
          <a:xfrm flipH="1">
            <a:off x="5867400" y="25527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4" idx="6"/>
            <a:endCxn id="6" idx="0"/>
          </p:cNvCxnSpPr>
          <p:nvPr/>
        </p:nvCxnSpPr>
        <p:spPr>
          <a:xfrm>
            <a:off x="6819900" y="25527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8" idx="3"/>
          </p:cNvCxnSpPr>
          <p:nvPr/>
        </p:nvCxnSpPr>
        <p:spPr>
          <a:xfrm flipH="1">
            <a:off x="5752816" y="39744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8" idx="5"/>
          </p:cNvCxnSpPr>
          <p:nvPr/>
        </p:nvCxnSpPr>
        <p:spPr>
          <a:xfrm>
            <a:off x="6461153" y="3974449"/>
            <a:ext cx="348227" cy="17051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5"/>
            <a:endCxn id="8" idx="0"/>
          </p:cNvCxnSpPr>
          <p:nvPr/>
        </p:nvCxnSpPr>
        <p:spPr>
          <a:xfrm>
            <a:off x="6055985" y="32746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6851176" y="35213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0" name="Oval 19"/>
          <p:cNvSpPr/>
          <p:nvPr/>
        </p:nvSpPr>
        <p:spPr>
          <a:xfrm>
            <a:off x="8011707" y="3510108"/>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cxnSp>
        <p:nvCxnSpPr>
          <p:cNvPr id="21" name="Straight Connector 20"/>
          <p:cNvCxnSpPr/>
          <p:nvPr/>
        </p:nvCxnSpPr>
        <p:spPr>
          <a:xfrm flipH="1">
            <a:off x="7228346" y="3350798"/>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36683" y="3350798"/>
            <a:ext cx="348227" cy="170511"/>
          </a:xfrm>
          <a:prstGeom prst="line">
            <a:avLst/>
          </a:prstGeom>
        </p:spPr>
        <p:style>
          <a:lnRef idx="1">
            <a:schemeClr val="dk1"/>
          </a:lnRef>
          <a:fillRef idx="0">
            <a:schemeClr val="dk1"/>
          </a:fillRef>
          <a:effectRef idx="0">
            <a:schemeClr val="dk1"/>
          </a:effectRef>
          <a:fontRef idx="minor">
            <a:schemeClr val="tx1"/>
          </a:fontRef>
        </p:style>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194328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0" y="1137"/>
            <a:ext cx="8260672" cy="1039427"/>
          </a:xfrm>
        </p:spPr>
        <p:txBody>
          <a:bodyPr>
            <a:normAutofit fontScale="90000"/>
          </a:bodyPr>
          <a:lstStyle/>
          <a:p>
            <a:r>
              <a:rPr lang="en-US" dirty="0" smtClean="0"/>
              <a:t/>
            </a:r>
            <a:br>
              <a:rPr lang="en-US" dirty="0" smtClean="0"/>
            </a:br>
            <a:r>
              <a:rPr lang="en-US" dirty="0" smtClean="0"/>
              <a:t>Pre </a:t>
            </a:r>
            <a:r>
              <a:rPr lang="en-US" dirty="0"/>
              <a:t>order </a:t>
            </a:r>
            <a:r>
              <a:rPr lang="en-US" dirty="0" smtClean="0"/>
              <a:t>traversal</a:t>
            </a:r>
            <a:endParaRPr lang="en-US" dirty="0"/>
          </a:p>
        </p:txBody>
      </p:sp>
      <p:sp>
        <p:nvSpPr>
          <p:cNvPr id="3" name="Content Placeholder 2"/>
          <p:cNvSpPr>
            <a:spLocks noGrp="1"/>
          </p:cNvSpPr>
          <p:nvPr>
            <p:ph idx="1"/>
          </p:nvPr>
        </p:nvSpPr>
        <p:spPr>
          <a:xfrm>
            <a:off x="122942" y="1467061"/>
            <a:ext cx="9144000" cy="5390939"/>
          </a:xfrm>
        </p:spPr>
        <p:txBody>
          <a:bodyPr>
            <a:normAutofit/>
          </a:bodyPr>
          <a:lstStyle/>
          <a:p>
            <a:pPr marL="114300" indent="0">
              <a:buNone/>
            </a:pPr>
            <a:r>
              <a:rPr lang="en-US" sz="2200" b="1" dirty="0">
                <a:solidFill>
                  <a:srgbClr val="002060"/>
                </a:solidFill>
              </a:rPr>
              <a:t>Preorder </a:t>
            </a:r>
            <a:r>
              <a:rPr lang="en-US" sz="2200" b="1" dirty="0" smtClean="0">
                <a:solidFill>
                  <a:srgbClr val="002060"/>
                </a:solidFill>
              </a:rPr>
              <a:t>on      =&gt;   A   +    preorder on               + preorder on</a:t>
            </a:r>
          </a:p>
          <a:p>
            <a:pPr marL="114300" indent="0">
              <a:buNone/>
            </a:pPr>
            <a:endParaRPr lang="en-US" sz="2200" b="1" dirty="0">
              <a:solidFill>
                <a:srgbClr val="002060"/>
              </a:solidFill>
            </a:endParaRPr>
          </a:p>
          <a:p>
            <a:pPr marL="114300" indent="0">
              <a:buNone/>
            </a:pPr>
            <a:endParaRPr lang="en-US" sz="2200" b="1" dirty="0" smtClean="0">
              <a:solidFill>
                <a:srgbClr val="002060"/>
              </a:solidFill>
            </a:endParaRPr>
          </a:p>
          <a:p>
            <a:pPr marL="114300" indent="0">
              <a:buNone/>
            </a:pPr>
            <a:endParaRPr lang="en-US" sz="2200" b="1" dirty="0">
              <a:solidFill>
                <a:srgbClr val="002060"/>
              </a:solidFill>
            </a:endParaRPr>
          </a:p>
          <a:p>
            <a:pPr marL="114300" indent="0">
              <a:buNone/>
            </a:pPr>
            <a:endParaRPr lang="en-US" sz="2200" b="1" dirty="0" smtClean="0">
              <a:solidFill>
                <a:srgbClr val="002060"/>
              </a:solidFill>
            </a:endParaRPr>
          </a:p>
          <a:p>
            <a:pPr marL="114300" indent="0">
              <a:buNone/>
            </a:pPr>
            <a:endParaRPr lang="en-US" sz="2200" b="1" dirty="0">
              <a:solidFill>
                <a:srgbClr val="002060"/>
              </a:solidFill>
            </a:endParaRPr>
          </a:p>
          <a:p>
            <a:pPr marL="114300" indent="0">
              <a:buNone/>
            </a:pPr>
            <a:r>
              <a:rPr lang="en-US" sz="2200" b="1" dirty="0" smtClean="0">
                <a:solidFill>
                  <a:srgbClr val="002060"/>
                </a:solidFill>
              </a:rPr>
              <a:t>                                 A + (B+ Pre on D) + (C + Pre on G + Pre on H)</a:t>
            </a:r>
          </a:p>
          <a:p>
            <a:pPr marL="114300" indent="0">
              <a:buNone/>
            </a:pPr>
            <a:endParaRPr lang="en-US" sz="2200" b="1" dirty="0">
              <a:solidFill>
                <a:srgbClr val="002060"/>
              </a:solidFill>
            </a:endParaRPr>
          </a:p>
          <a:p>
            <a:pPr marL="114300" indent="0">
              <a:buNone/>
            </a:pPr>
            <a:endParaRPr lang="en-US" sz="2200" b="1" dirty="0" smtClean="0">
              <a:solidFill>
                <a:srgbClr val="002060"/>
              </a:solidFill>
            </a:endParaRPr>
          </a:p>
          <a:p>
            <a:pPr marL="114300" indent="0">
              <a:buNone/>
            </a:pPr>
            <a:endParaRPr lang="en-US" sz="2200" b="1" dirty="0">
              <a:solidFill>
                <a:srgbClr val="002060"/>
              </a:solidFill>
            </a:endParaRPr>
          </a:p>
          <a:p>
            <a:pPr marL="114300" indent="0">
              <a:buNone/>
            </a:pPr>
            <a:r>
              <a:rPr lang="en-US" sz="2200" b="1" dirty="0" smtClean="0">
                <a:solidFill>
                  <a:srgbClr val="002060"/>
                </a:solidFill>
              </a:rPr>
              <a:t>                                 A + ( B+ (D+ Pre on E) + Pre on F)0 + CGH)</a:t>
            </a:r>
          </a:p>
          <a:p>
            <a:pPr marL="114300" indent="0">
              <a:buNone/>
            </a:pPr>
            <a:r>
              <a:rPr lang="en-US" sz="2200" b="1" dirty="0">
                <a:solidFill>
                  <a:srgbClr val="002060"/>
                </a:solidFill>
              </a:rPr>
              <a:t> </a:t>
            </a:r>
            <a:r>
              <a:rPr lang="en-US" sz="2200" b="1" dirty="0" smtClean="0">
                <a:solidFill>
                  <a:srgbClr val="002060"/>
                </a:solidFill>
              </a:rPr>
              <a:t>                                A + (BDEF) + (CGH)    </a:t>
            </a:r>
          </a:p>
          <a:p>
            <a:pPr marL="114300" indent="0">
              <a:buNone/>
            </a:pPr>
            <a:r>
              <a:rPr lang="en-US" sz="2200" b="1" dirty="0" smtClean="0">
                <a:solidFill>
                  <a:srgbClr val="002060"/>
                </a:solidFill>
              </a:rPr>
              <a:t>                                 ABDEFCGH   </a:t>
            </a:r>
            <a:endParaRPr lang="en-US" sz="2200" b="1" dirty="0">
              <a:solidFill>
                <a:srgbClr val="002060"/>
              </a:solidFill>
            </a:endParaRPr>
          </a:p>
        </p:txBody>
      </p:sp>
      <p:sp>
        <p:nvSpPr>
          <p:cNvPr id="4" name="Oval 3"/>
          <p:cNvSpPr/>
          <p:nvPr/>
        </p:nvSpPr>
        <p:spPr>
          <a:xfrm>
            <a:off x="929051" y="196539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243251" y="249879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2123949" y="258204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648419" y="3198558"/>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8" name="Oval 7"/>
          <p:cNvSpPr/>
          <p:nvPr/>
        </p:nvSpPr>
        <p:spPr>
          <a:xfrm>
            <a:off x="18197" y="382435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9" name="Oval 8"/>
          <p:cNvSpPr/>
          <p:nvPr/>
        </p:nvSpPr>
        <p:spPr>
          <a:xfrm>
            <a:off x="1209076" y="381527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0" name="Straight Connector 9"/>
          <p:cNvCxnSpPr>
            <a:stCxn id="4" idx="2"/>
            <a:endCxn id="5" idx="0"/>
          </p:cNvCxnSpPr>
          <p:nvPr/>
        </p:nvCxnSpPr>
        <p:spPr>
          <a:xfrm flipH="1">
            <a:off x="509951" y="2232094"/>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1462451" y="2232094"/>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395367" y="3653843"/>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5"/>
          </p:cNvCxnSpPr>
          <p:nvPr/>
        </p:nvCxnSpPr>
        <p:spPr>
          <a:xfrm>
            <a:off x="1103704" y="3653843"/>
            <a:ext cx="348227" cy="17051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698536" y="2954079"/>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1493727" y="320070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16" name="Oval 15"/>
          <p:cNvSpPr/>
          <p:nvPr/>
        </p:nvSpPr>
        <p:spPr>
          <a:xfrm>
            <a:off x="2654258" y="318950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cxnSp>
        <p:nvCxnSpPr>
          <p:cNvPr id="17" name="Straight Connector 16"/>
          <p:cNvCxnSpPr/>
          <p:nvPr/>
        </p:nvCxnSpPr>
        <p:spPr>
          <a:xfrm flipH="1">
            <a:off x="1870897" y="3030192"/>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579234" y="3030192"/>
            <a:ext cx="348227" cy="170511"/>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4428242" y="186280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4833410" y="256256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1" name="Oval 20"/>
          <p:cNvSpPr/>
          <p:nvPr/>
        </p:nvSpPr>
        <p:spPr>
          <a:xfrm>
            <a:off x="4203188" y="318836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22" name="Oval 21"/>
          <p:cNvSpPr/>
          <p:nvPr/>
        </p:nvSpPr>
        <p:spPr>
          <a:xfrm>
            <a:off x="5394067" y="3179288"/>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23" name="Straight Connector 22"/>
          <p:cNvCxnSpPr>
            <a:stCxn id="20" idx="3"/>
          </p:cNvCxnSpPr>
          <p:nvPr/>
        </p:nvCxnSpPr>
        <p:spPr>
          <a:xfrm flipH="1">
            <a:off x="4580358" y="3017854"/>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20" idx="5"/>
          </p:cNvCxnSpPr>
          <p:nvPr/>
        </p:nvCxnSpPr>
        <p:spPr>
          <a:xfrm>
            <a:off x="5288695" y="3017854"/>
            <a:ext cx="348227" cy="17051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9" idx="5"/>
            <a:endCxn id="20" idx="0"/>
          </p:cNvCxnSpPr>
          <p:nvPr/>
        </p:nvCxnSpPr>
        <p:spPr>
          <a:xfrm>
            <a:off x="4883527" y="2318090"/>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7592988" y="178469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7" name="Oval 26"/>
          <p:cNvSpPr/>
          <p:nvPr/>
        </p:nvSpPr>
        <p:spPr>
          <a:xfrm>
            <a:off x="6962766" y="2403346"/>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8" name="Oval 27"/>
          <p:cNvSpPr/>
          <p:nvPr/>
        </p:nvSpPr>
        <p:spPr>
          <a:xfrm>
            <a:off x="8123297" y="239214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cxnSp>
        <p:nvCxnSpPr>
          <p:cNvPr id="29" name="Straight Connector 28"/>
          <p:cNvCxnSpPr/>
          <p:nvPr/>
        </p:nvCxnSpPr>
        <p:spPr>
          <a:xfrm flipH="1">
            <a:off x="7339936" y="2232835"/>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8048273" y="2232835"/>
            <a:ext cx="348227" cy="170511"/>
          </a:xfrm>
          <a:prstGeom prst="line">
            <a:avLst/>
          </a:prstGeom>
        </p:spPr>
        <p:style>
          <a:lnRef idx="1">
            <a:schemeClr val="dk1"/>
          </a:lnRef>
          <a:fillRef idx="0">
            <a:schemeClr val="dk1"/>
          </a:fillRef>
          <a:effectRef idx="0">
            <a:schemeClr val="dk1"/>
          </a:effectRef>
          <a:fontRef idx="minor">
            <a:schemeClr val="tx1"/>
          </a:fontRef>
        </p:style>
      </p:cxnSp>
      <p:sp>
        <p:nvSpPr>
          <p:cNvPr id="31" name="Oval 30"/>
          <p:cNvSpPr/>
          <p:nvPr/>
        </p:nvSpPr>
        <p:spPr>
          <a:xfrm>
            <a:off x="4513542" y="4251921"/>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32" name="Oval 31"/>
          <p:cNvSpPr/>
          <p:nvPr/>
        </p:nvSpPr>
        <p:spPr>
          <a:xfrm>
            <a:off x="3948297" y="4847088"/>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3" name="Oval 32"/>
          <p:cNvSpPr/>
          <p:nvPr/>
        </p:nvSpPr>
        <p:spPr>
          <a:xfrm>
            <a:off x="5139176" y="4838011"/>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34" name="Straight Connector 33"/>
          <p:cNvCxnSpPr>
            <a:stCxn id="31" idx="3"/>
          </p:cNvCxnSpPr>
          <p:nvPr/>
        </p:nvCxnSpPr>
        <p:spPr>
          <a:xfrm flipH="1">
            <a:off x="4260490" y="4707206"/>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31" idx="5"/>
          </p:cNvCxnSpPr>
          <p:nvPr/>
        </p:nvCxnSpPr>
        <p:spPr>
          <a:xfrm>
            <a:off x="4968827" y="4707206"/>
            <a:ext cx="348227" cy="170511"/>
          </a:xfrm>
          <a:prstGeom prst="line">
            <a:avLst/>
          </a:prstGeom>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989720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order traversal</a:t>
            </a:r>
            <a:endParaRPr lang="en-US" dirty="0"/>
          </a:p>
        </p:txBody>
      </p:sp>
      <p:sp>
        <p:nvSpPr>
          <p:cNvPr id="3" name="Content Placeholder 2"/>
          <p:cNvSpPr>
            <a:spLocks noGrp="1"/>
          </p:cNvSpPr>
          <p:nvPr>
            <p:ph idx="1"/>
          </p:nvPr>
        </p:nvSpPr>
        <p:spPr/>
        <p:txBody>
          <a:bodyPr>
            <a:normAutofit/>
          </a:bodyPr>
          <a:lstStyle/>
          <a:p>
            <a:pPr marL="114300" indent="0">
              <a:buNone/>
            </a:pPr>
            <a:r>
              <a:rPr lang="en-US" sz="2200" b="1" dirty="0" smtClean="0">
                <a:solidFill>
                  <a:srgbClr val="002060"/>
                </a:solidFill>
              </a:rPr>
              <a:t>void </a:t>
            </a:r>
            <a:r>
              <a:rPr lang="en-US" sz="2200" b="1" dirty="0" err="1" smtClean="0">
                <a:solidFill>
                  <a:srgbClr val="002060"/>
                </a:solidFill>
              </a:rPr>
              <a:t>postorder</a:t>
            </a:r>
            <a:r>
              <a:rPr lang="en-US" sz="2200" b="1" dirty="0" smtClean="0">
                <a:solidFill>
                  <a:srgbClr val="002060"/>
                </a:solidFill>
              </a:rPr>
              <a:t> </a:t>
            </a:r>
            <a:r>
              <a:rPr lang="en-US" sz="2200" b="1" dirty="0">
                <a:solidFill>
                  <a:srgbClr val="002060"/>
                </a:solidFill>
              </a:rPr>
              <a:t>( node </a:t>
            </a:r>
            <a:r>
              <a:rPr lang="en-US" sz="2200" b="1" dirty="0" smtClean="0">
                <a:solidFill>
                  <a:srgbClr val="002060"/>
                </a:solidFill>
              </a:rPr>
              <a:t>T)</a:t>
            </a:r>
            <a:br>
              <a:rPr lang="en-US" sz="2200" b="1" dirty="0" smtClean="0">
                <a:solidFill>
                  <a:srgbClr val="002060"/>
                </a:solidFill>
              </a:rPr>
            </a:br>
            <a:r>
              <a:rPr lang="en-US" sz="2200" b="1" dirty="0" smtClean="0">
                <a:solidFill>
                  <a:srgbClr val="002060"/>
                </a:solidFill>
              </a:rPr>
              <a:t>{</a:t>
            </a:r>
            <a:endParaRPr lang="en-US" sz="2200" b="1" dirty="0">
              <a:solidFill>
                <a:srgbClr val="002060"/>
              </a:solidFill>
            </a:endParaRPr>
          </a:p>
          <a:p>
            <a:pPr marL="114300" lvl="1" indent="0">
              <a:buClr>
                <a:schemeClr val="accent1"/>
              </a:buClr>
              <a:buNone/>
            </a:pPr>
            <a:r>
              <a:rPr lang="en-US" sz="2200" b="1" dirty="0">
                <a:solidFill>
                  <a:srgbClr val="002060"/>
                </a:solidFill>
              </a:rPr>
              <a:t> </a:t>
            </a:r>
            <a:r>
              <a:rPr lang="en-US" sz="2200" b="1" dirty="0" smtClean="0">
                <a:solidFill>
                  <a:srgbClr val="002060"/>
                </a:solidFill>
              </a:rPr>
              <a:t>   if </a:t>
            </a:r>
            <a:r>
              <a:rPr lang="en-US" sz="2200" b="1" dirty="0">
                <a:solidFill>
                  <a:srgbClr val="002060"/>
                </a:solidFill>
              </a:rPr>
              <a:t>(T!=NULL)</a:t>
            </a:r>
          </a:p>
          <a:p>
            <a:pPr marL="114300" lvl="1" indent="0">
              <a:buClr>
                <a:schemeClr val="accent1"/>
              </a:buClr>
              <a:buNone/>
            </a:pPr>
            <a:r>
              <a:rPr lang="en-US" sz="2200" b="1" dirty="0" smtClean="0">
                <a:solidFill>
                  <a:srgbClr val="002060"/>
                </a:solidFill>
              </a:rPr>
              <a:t>    {</a:t>
            </a:r>
            <a:endParaRPr lang="en-US" sz="2200" b="1" dirty="0">
              <a:solidFill>
                <a:srgbClr val="002060"/>
              </a:solidFill>
            </a:endParaRPr>
          </a:p>
          <a:p>
            <a:pPr marL="114300" lvl="2" indent="0">
              <a:buClr>
                <a:schemeClr val="accent1"/>
              </a:buClr>
              <a:buNone/>
            </a:pPr>
            <a:r>
              <a:rPr lang="en-US" sz="2200" b="1" dirty="0" smtClean="0">
                <a:solidFill>
                  <a:srgbClr val="002060"/>
                </a:solidFill>
              </a:rPr>
              <a:t>	</a:t>
            </a:r>
            <a:r>
              <a:rPr lang="en-US" sz="2200" b="1" dirty="0" err="1" smtClean="0">
                <a:solidFill>
                  <a:srgbClr val="002060"/>
                </a:solidFill>
              </a:rPr>
              <a:t>postorder</a:t>
            </a:r>
            <a:r>
              <a:rPr lang="en-US" sz="2200" b="1" dirty="0" smtClean="0">
                <a:solidFill>
                  <a:srgbClr val="002060"/>
                </a:solidFill>
              </a:rPr>
              <a:t>(</a:t>
            </a:r>
            <a:r>
              <a:rPr lang="en-US" sz="2200" b="1" dirty="0" err="1" smtClean="0">
                <a:solidFill>
                  <a:srgbClr val="002060"/>
                </a:solidFill>
              </a:rPr>
              <a:t>T.left</a:t>
            </a:r>
            <a:r>
              <a:rPr lang="en-US" sz="2200" b="1" dirty="0">
                <a:solidFill>
                  <a:srgbClr val="002060"/>
                </a:solidFill>
              </a:rPr>
              <a:t>)</a:t>
            </a:r>
          </a:p>
          <a:p>
            <a:pPr marL="114300" lvl="2" indent="0">
              <a:buClr>
                <a:schemeClr val="accent1"/>
              </a:buClr>
              <a:buNone/>
            </a:pPr>
            <a:r>
              <a:rPr lang="en-US" sz="2200" b="1" dirty="0" smtClean="0">
                <a:solidFill>
                  <a:srgbClr val="002060"/>
                </a:solidFill>
              </a:rPr>
              <a:t>	</a:t>
            </a:r>
            <a:r>
              <a:rPr lang="en-US" sz="2200" b="1" dirty="0" err="1" smtClean="0">
                <a:solidFill>
                  <a:srgbClr val="002060"/>
                </a:solidFill>
              </a:rPr>
              <a:t>postorder</a:t>
            </a:r>
            <a:r>
              <a:rPr lang="en-US" sz="2200" b="1" dirty="0" smtClean="0">
                <a:solidFill>
                  <a:srgbClr val="002060"/>
                </a:solidFill>
              </a:rPr>
              <a:t> </a:t>
            </a:r>
            <a:r>
              <a:rPr lang="en-US" sz="2200" b="1" dirty="0">
                <a:solidFill>
                  <a:srgbClr val="002060"/>
                </a:solidFill>
              </a:rPr>
              <a:t>(</a:t>
            </a:r>
            <a:r>
              <a:rPr lang="en-US" sz="2200" b="1" dirty="0" err="1" smtClean="0">
                <a:solidFill>
                  <a:srgbClr val="002060"/>
                </a:solidFill>
              </a:rPr>
              <a:t>T.right</a:t>
            </a:r>
            <a:r>
              <a:rPr lang="en-US" sz="2200" b="1" dirty="0" smtClean="0">
                <a:solidFill>
                  <a:srgbClr val="002060"/>
                </a:solidFill>
              </a:rPr>
              <a:t>)</a:t>
            </a:r>
          </a:p>
          <a:p>
            <a:pPr marL="114300" lvl="2" indent="0">
              <a:buClr>
                <a:schemeClr val="accent1"/>
              </a:buClr>
              <a:buNone/>
            </a:pPr>
            <a:r>
              <a:rPr lang="en-US" sz="2200" b="1" dirty="0">
                <a:solidFill>
                  <a:srgbClr val="002060"/>
                </a:solidFill>
              </a:rPr>
              <a:t>	 Print </a:t>
            </a:r>
            <a:r>
              <a:rPr lang="en-US" sz="2200" b="1" dirty="0" err="1" smtClean="0">
                <a:solidFill>
                  <a:srgbClr val="002060"/>
                </a:solidFill>
              </a:rPr>
              <a:t>T.data</a:t>
            </a:r>
            <a:endParaRPr lang="en-US" sz="2200" b="1" dirty="0">
              <a:solidFill>
                <a:srgbClr val="002060"/>
              </a:solidFill>
            </a:endParaRPr>
          </a:p>
          <a:p>
            <a:pPr marL="114300" lvl="2" indent="0">
              <a:buClr>
                <a:schemeClr val="accent1"/>
              </a:buClr>
              <a:buNone/>
            </a:pPr>
            <a:r>
              <a:rPr lang="en-US" sz="2200" b="1" dirty="0">
                <a:solidFill>
                  <a:srgbClr val="002060"/>
                </a:solidFill>
              </a:rPr>
              <a:t> </a:t>
            </a:r>
            <a:r>
              <a:rPr lang="en-US" sz="2200" b="1" dirty="0" smtClean="0">
                <a:solidFill>
                  <a:srgbClr val="002060"/>
                </a:solidFill>
              </a:rPr>
              <a:t>    }</a:t>
            </a:r>
            <a:endParaRPr lang="en-US" sz="2200" b="1" dirty="0">
              <a:solidFill>
                <a:srgbClr val="002060"/>
              </a:solidFill>
            </a:endParaRPr>
          </a:p>
          <a:p>
            <a:pPr marL="114300" lvl="2" indent="0">
              <a:buClr>
                <a:schemeClr val="accent1"/>
              </a:buClr>
              <a:buNone/>
            </a:pPr>
            <a:r>
              <a:rPr lang="en-US" sz="2200" b="1" dirty="0">
                <a:solidFill>
                  <a:srgbClr val="002060"/>
                </a:solidFill>
              </a:rPr>
              <a:t>}</a:t>
            </a:r>
          </a:p>
        </p:txBody>
      </p:sp>
      <p:sp>
        <p:nvSpPr>
          <p:cNvPr id="4" name="Oval 3"/>
          <p:cNvSpPr/>
          <p:nvPr/>
        </p:nvSpPr>
        <p:spPr>
          <a:xfrm>
            <a:off x="6286500" y="228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56007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7481398" y="29026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005868" y="35191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 name="Oval 8"/>
          <p:cNvSpPr/>
          <p:nvPr/>
        </p:nvSpPr>
        <p:spPr>
          <a:xfrm>
            <a:off x="5375646" y="41449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0" name="Oval 9"/>
          <p:cNvSpPr/>
          <p:nvPr/>
        </p:nvSpPr>
        <p:spPr>
          <a:xfrm>
            <a:off x="6566525" y="413588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1" name="Straight Connector 10"/>
          <p:cNvCxnSpPr>
            <a:stCxn id="4" idx="2"/>
            <a:endCxn id="5" idx="0"/>
          </p:cNvCxnSpPr>
          <p:nvPr/>
        </p:nvCxnSpPr>
        <p:spPr>
          <a:xfrm flipH="1">
            <a:off x="5867400" y="25527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4" idx="6"/>
            <a:endCxn id="6" idx="0"/>
          </p:cNvCxnSpPr>
          <p:nvPr/>
        </p:nvCxnSpPr>
        <p:spPr>
          <a:xfrm>
            <a:off x="6819900" y="25527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8" idx="3"/>
          </p:cNvCxnSpPr>
          <p:nvPr/>
        </p:nvCxnSpPr>
        <p:spPr>
          <a:xfrm flipH="1">
            <a:off x="5752816" y="39744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8" idx="5"/>
          </p:cNvCxnSpPr>
          <p:nvPr/>
        </p:nvCxnSpPr>
        <p:spPr>
          <a:xfrm>
            <a:off x="6461153" y="3974449"/>
            <a:ext cx="348227" cy="17051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5"/>
            <a:endCxn id="8" idx="0"/>
          </p:cNvCxnSpPr>
          <p:nvPr/>
        </p:nvCxnSpPr>
        <p:spPr>
          <a:xfrm>
            <a:off x="6055985" y="32746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6851176" y="35213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0" name="Oval 19"/>
          <p:cNvSpPr/>
          <p:nvPr/>
        </p:nvSpPr>
        <p:spPr>
          <a:xfrm>
            <a:off x="8011707" y="3510108"/>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cxnSp>
        <p:nvCxnSpPr>
          <p:cNvPr id="21" name="Straight Connector 20"/>
          <p:cNvCxnSpPr/>
          <p:nvPr/>
        </p:nvCxnSpPr>
        <p:spPr>
          <a:xfrm flipH="1">
            <a:off x="7228346" y="3350798"/>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36683" y="3350798"/>
            <a:ext cx="348227" cy="170511"/>
          </a:xfrm>
          <a:prstGeom prst="line">
            <a:avLst/>
          </a:prstGeom>
        </p:spPr>
        <p:style>
          <a:lnRef idx="1">
            <a:schemeClr val="dk1"/>
          </a:lnRef>
          <a:fillRef idx="0">
            <a:schemeClr val="dk1"/>
          </a:fillRef>
          <a:effectRef idx="0">
            <a:schemeClr val="dk1"/>
          </a:effectRef>
          <a:fontRef idx="minor">
            <a:schemeClr val="tx1"/>
          </a:fontRef>
        </p:style>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203204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INorder</a:t>
            </a:r>
            <a:r>
              <a:rPr lang="en-US" dirty="0" smtClean="0"/>
              <a:t> traversal</a:t>
            </a:r>
            <a:endParaRPr lang="en-US" dirty="0"/>
          </a:p>
        </p:txBody>
      </p:sp>
      <p:sp>
        <p:nvSpPr>
          <p:cNvPr id="3" name="Content Placeholder 2"/>
          <p:cNvSpPr>
            <a:spLocks noGrp="1"/>
          </p:cNvSpPr>
          <p:nvPr>
            <p:ph idx="1"/>
          </p:nvPr>
        </p:nvSpPr>
        <p:spPr/>
        <p:txBody>
          <a:bodyPr>
            <a:normAutofit/>
          </a:bodyPr>
          <a:lstStyle/>
          <a:p>
            <a:pPr marL="114300" indent="0">
              <a:buNone/>
            </a:pPr>
            <a:r>
              <a:rPr lang="en-US" sz="2200" b="1" dirty="0" smtClean="0">
                <a:solidFill>
                  <a:srgbClr val="002060"/>
                </a:solidFill>
              </a:rPr>
              <a:t>void </a:t>
            </a:r>
            <a:r>
              <a:rPr lang="en-US" sz="2200" b="1" dirty="0" err="1" smtClean="0">
                <a:solidFill>
                  <a:srgbClr val="002060"/>
                </a:solidFill>
              </a:rPr>
              <a:t>inorder</a:t>
            </a:r>
            <a:r>
              <a:rPr lang="en-US" sz="2200" b="1" dirty="0" smtClean="0">
                <a:solidFill>
                  <a:srgbClr val="002060"/>
                </a:solidFill>
              </a:rPr>
              <a:t> </a:t>
            </a:r>
            <a:r>
              <a:rPr lang="en-US" sz="2200" b="1" dirty="0">
                <a:solidFill>
                  <a:srgbClr val="002060"/>
                </a:solidFill>
              </a:rPr>
              <a:t>( node </a:t>
            </a:r>
            <a:r>
              <a:rPr lang="en-US" sz="2200" b="1" dirty="0" smtClean="0">
                <a:solidFill>
                  <a:srgbClr val="002060"/>
                </a:solidFill>
              </a:rPr>
              <a:t>T)</a:t>
            </a:r>
            <a:br>
              <a:rPr lang="en-US" sz="2200" b="1" dirty="0" smtClean="0">
                <a:solidFill>
                  <a:srgbClr val="002060"/>
                </a:solidFill>
              </a:rPr>
            </a:br>
            <a:r>
              <a:rPr lang="en-US" sz="2200" b="1" dirty="0" smtClean="0">
                <a:solidFill>
                  <a:srgbClr val="002060"/>
                </a:solidFill>
              </a:rPr>
              <a:t>{</a:t>
            </a:r>
            <a:endParaRPr lang="en-US" sz="2200" b="1" dirty="0">
              <a:solidFill>
                <a:srgbClr val="002060"/>
              </a:solidFill>
            </a:endParaRPr>
          </a:p>
          <a:p>
            <a:pPr marL="114300" lvl="1" indent="0">
              <a:buClr>
                <a:schemeClr val="accent1"/>
              </a:buClr>
              <a:buNone/>
            </a:pPr>
            <a:r>
              <a:rPr lang="en-US" sz="2200" b="1" dirty="0">
                <a:solidFill>
                  <a:srgbClr val="002060"/>
                </a:solidFill>
              </a:rPr>
              <a:t> </a:t>
            </a:r>
            <a:r>
              <a:rPr lang="en-US" sz="2200" b="1" dirty="0" smtClean="0">
                <a:solidFill>
                  <a:srgbClr val="002060"/>
                </a:solidFill>
              </a:rPr>
              <a:t>   if </a:t>
            </a:r>
            <a:r>
              <a:rPr lang="en-US" sz="2200" b="1" dirty="0">
                <a:solidFill>
                  <a:srgbClr val="002060"/>
                </a:solidFill>
              </a:rPr>
              <a:t>(T!=NULL)</a:t>
            </a:r>
          </a:p>
          <a:p>
            <a:pPr marL="114300" lvl="1" indent="0">
              <a:buClr>
                <a:schemeClr val="accent1"/>
              </a:buClr>
              <a:buNone/>
            </a:pPr>
            <a:r>
              <a:rPr lang="en-US" sz="2200" b="1" dirty="0" smtClean="0">
                <a:solidFill>
                  <a:srgbClr val="002060"/>
                </a:solidFill>
              </a:rPr>
              <a:t>    {</a:t>
            </a:r>
            <a:endParaRPr lang="en-US" sz="2200" b="1" dirty="0">
              <a:solidFill>
                <a:srgbClr val="002060"/>
              </a:solidFill>
            </a:endParaRPr>
          </a:p>
          <a:p>
            <a:pPr marL="114300" lvl="2" indent="0">
              <a:buClr>
                <a:schemeClr val="accent1"/>
              </a:buClr>
              <a:buNone/>
            </a:pPr>
            <a:r>
              <a:rPr lang="en-US" sz="2200" b="1" dirty="0" smtClean="0">
                <a:solidFill>
                  <a:srgbClr val="002060"/>
                </a:solidFill>
              </a:rPr>
              <a:t>	</a:t>
            </a:r>
            <a:r>
              <a:rPr lang="en-US" sz="2200" b="1" dirty="0" err="1" smtClean="0">
                <a:solidFill>
                  <a:srgbClr val="002060"/>
                </a:solidFill>
              </a:rPr>
              <a:t>inorder</a:t>
            </a:r>
            <a:r>
              <a:rPr lang="en-US" sz="2200" b="1" dirty="0" smtClean="0">
                <a:solidFill>
                  <a:srgbClr val="002060"/>
                </a:solidFill>
              </a:rPr>
              <a:t>(</a:t>
            </a:r>
            <a:r>
              <a:rPr lang="en-US" sz="2200" b="1" dirty="0" err="1" smtClean="0">
                <a:solidFill>
                  <a:srgbClr val="002060"/>
                </a:solidFill>
              </a:rPr>
              <a:t>T.left</a:t>
            </a:r>
            <a:r>
              <a:rPr lang="en-US" sz="2200" b="1" dirty="0" smtClean="0">
                <a:solidFill>
                  <a:srgbClr val="002060"/>
                </a:solidFill>
              </a:rPr>
              <a:t>)</a:t>
            </a:r>
          </a:p>
          <a:p>
            <a:pPr marL="114300" lvl="2" indent="0">
              <a:buClr>
                <a:schemeClr val="accent1"/>
              </a:buClr>
              <a:buNone/>
            </a:pPr>
            <a:r>
              <a:rPr lang="en-US" sz="2200" b="1" dirty="0" smtClean="0">
                <a:solidFill>
                  <a:srgbClr val="002060"/>
                </a:solidFill>
              </a:rPr>
              <a:t>	Print </a:t>
            </a:r>
            <a:r>
              <a:rPr lang="en-US" sz="2200" b="1" dirty="0" err="1" smtClean="0">
                <a:solidFill>
                  <a:srgbClr val="002060"/>
                </a:solidFill>
              </a:rPr>
              <a:t>T.data</a:t>
            </a:r>
            <a:endParaRPr lang="en-US" sz="2200" b="1" dirty="0">
              <a:solidFill>
                <a:srgbClr val="002060"/>
              </a:solidFill>
            </a:endParaRPr>
          </a:p>
          <a:p>
            <a:pPr marL="114300" lvl="2" indent="0">
              <a:buClr>
                <a:schemeClr val="accent1"/>
              </a:buClr>
              <a:buNone/>
            </a:pPr>
            <a:r>
              <a:rPr lang="en-US" sz="2200" b="1" dirty="0" smtClean="0">
                <a:solidFill>
                  <a:srgbClr val="002060"/>
                </a:solidFill>
              </a:rPr>
              <a:t>	</a:t>
            </a:r>
            <a:r>
              <a:rPr lang="en-US" sz="2200" b="1" dirty="0" err="1" smtClean="0">
                <a:solidFill>
                  <a:srgbClr val="002060"/>
                </a:solidFill>
              </a:rPr>
              <a:t>inorder</a:t>
            </a:r>
            <a:r>
              <a:rPr lang="en-US" sz="2200" b="1" dirty="0" smtClean="0">
                <a:solidFill>
                  <a:srgbClr val="002060"/>
                </a:solidFill>
              </a:rPr>
              <a:t> </a:t>
            </a:r>
            <a:r>
              <a:rPr lang="en-US" sz="2200" b="1" dirty="0">
                <a:solidFill>
                  <a:srgbClr val="002060"/>
                </a:solidFill>
              </a:rPr>
              <a:t>(</a:t>
            </a:r>
            <a:r>
              <a:rPr lang="en-US" sz="2200" b="1" dirty="0" err="1" smtClean="0">
                <a:solidFill>
                  <a:srgbClr val="002060"/>
                </a:solidFill>
              </a:rPr>
              <a:t>T.right</a:t>
            </a:r>
            <a:r>
              <a:rPr lang="en-US" sz="2200" b="1" dirty="0" smtClean="0">
                <a:solidFill>
                  <a:srgbClr val="002060"/>
                </a:solidFill>
              </a:rPr>
              <a:t>)</a:t>
            </a:r>
          </a:p>
          <a:p>
            <a:pPr marL="114300" lvl="2" indent="0">
              <a:buClr>
                <a:schemeClr val="accent1"/>
              </a:buClr>
              <a:buNone/>
            </a:pPr>
            <a:r>
              <a:rPr lang="en-US" sz="2200" b="1" dirty="0" smtClean="0">
                <a:solidFill>
                  <a:srgbClr val="002060"/>
                </a:solidFill>
              </a:rPr>
              <a:t>     }</a:t>
            </a:r>
            <a:endParaRPr lang="en-US" sz="2200" b="1" dirty="0">
              <a:solidFill>
                <a:srgbClr val="002060"/>
              </a:solidFill>
            </a:endParaRPr>
          </a:p>
          <a:p>
            <a:pPr marL="114300" lvl="2" indent="0">
              <a:buClr>
                <a:schemeClr val="accent1"/>
              </a:buClr>
              <a:buNone/>
            </a:pPr>
            <a:r>
              <a:rPr lang="en-US" sz="2200" b="1" dirty="0">
                <a:solidFill>
                  <a:srgbClr val="002060"/>
                </a:solidFill>
              </a:rPr>
              <a:t>}</a:t>
            </a:r>
          </a:p>
        </p:txBody>
      </p:sp>
      <p:sp>
        <p:nvSpPr>
          <p:cNvPr id="4" name="Oval 3"/>
          <p:cNvSpPr/>
          <p:nvPr/>
        </p:nvSpPr>
        <p:spPr>
          <a:xfrm>
            <a:off x="6286500" y="2286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56007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7481398" y="29026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005868" y="35191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 name="Oval 8"/>
          <p:cNvSpPr/>
          <p:nvPr/>
        </p:nvSpPr>
        <p:spPr>
          <a:xfrm>
            <a:off x="5375646" y="41449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0" name="Oval 9"/>
          <p:cNvSpPr/>
          <p:nvPr/>
        </p:nvSpPr>
        <p:spPr>
          <a:xfrm>
            <a:off x="6566525" y="413588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1" name="Straight Connector 10"/>
          <p:cNvCxnSpPr>
            <a:stCxn id="4" idx="2"/>
            <a:endCxn id="5" idx="0"/>
          </p:cNvCxnSpPr>
          <p:nvPr/>
        </p:nvCxnSpPr>
        <p:spPr>
          <a:xfrm flipH="1">
            <a:off x="5867400" y="25527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4" idx="6"/>
            <a:endCxn id="6" idx="0"/>
          </p:cNvCxnSpPr>
          <p:nvPr/>
        </p:nvCxnSpPr>
        <p:spPr>
          <a:xfrm>
            <a:off x="6819900" y="25527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8" idx="3"/>
          </p:cNvCxnSpPr>
          <p:nvPr/>
        </p:nvCxnSpPr>
        <p:spPr>
          <a:xfrm flipH="1">
            <a:off x="5752816" y="39744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8" idx="5"/>
          </p:cNvCxnSpPr>
          <p:nvPr/>
        </p:nvCxnSpPr>
        <p:spPr>
          <a:xfrm>
            <a:off x="6461153" y="3974449"/>
            <a:ext cx="348227" cy="17051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5"/>
            <a:endCxn id="8" idx="0"/>
          </p:cNvCxnSpPr>
          <p:nvPr/>
        </p:nvCxnSpPr>
        <p:spPr>
          <a:xfrm>
            <a:off x="6055985" y="32746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6851176" y="35213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US" dirty="0"/>
          </a:p>
        </p:txBody>
      </p:sp>
      <p:sp>
        <p:nvSpPr>
          <p:cNvPr id="20" name="Oval 19"/>
          <p:cNvSpPr/>
          <p:nvPr/>
        </p:nvSpPr>
        <p:spPr>
          <a:xfrm>
            <a:off x="8011707" y="3510108"/>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cxnSp>
        <p:nvCxnSpPr>
          <p:cNvPr id="21" name="Straight Connector 20"/>
          <p:cNvCxnSpPr/>
          <p:nvPr/>
        </p:nvCxnSpPr>
        <p:spPr>
          <a:xfrm flipH="1">
            <a:off x="7228346" y="3350798"/>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36683" y="3350798"/>
            <a:ext cx="348227" cy="170511"/>
          </a:xfrm>
          <a:prstGeom prst="line">
            <a:avLst/>
          </a:prstGeom>
        </p:spPr>
        <p:style>
          <a:lnRef idx="1">
            <a:schemeClr val="dk1"/>
          </a:lnRef>
          <a:fillRef idx="0">
            <a:schemeClr val="dk1"/>
          </a:fillRef>
          <a:effectRef idx="0">
            <a:schemeClr val="dk1"/>
          </a:effectRef>
          <a:fontRef idx="minor">
            <a:schemeClr val="tx1"/>
          </a:fontRef>
        </p:style>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359891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 recursive </a:t>
            </a:r>
            <a:br>
              <a:rPr lang="en-US" dirty="0" smtClean="0"/>
            </a:br>
            <a:r>
              <a:rPr lang="en-US" dirty="0" smtClean="0"/>
              <a:t>pre order traversal</a:t>
            </a:r>
            <a:endParaRPr lang="en-US" dirty="0"/>
          </a:p>
        </p:txBody>
      </p:sp>
      <p:sp>
        <p:nvSpPr>
          <p:cNvPr id="3" name="Content Placeholder 2"/>
          <p:cNvSpPr>
            <a:spLocks noGrp="1"/>
          </p:cNvSpPr>
          <p:nvPr>
            <p:ph idx="1"/>
          </p:nvPr>
        </p:nvSpPr>
        <p:spPr>
          <a:xfrm>
            <a:off x="410206" y="1676400"/>
            <a:ext cx="8229600" cy="4373563"/>
          </a:xfrm>
        </p:spPr>
        <p:txBody>
          <a:bodyPr>
            <a:noAutofit/>
          </a:bodyPr>
          <a:lstStyle/>
          <a:p>
            <a:pPr marL="114300" indent="0">
              <a:buNone/>
            </a:pPr>
            <a:r>
              <a:rPr lang="en-US" sz="1600" b="1" dirty="0">
                <a:solidFill>
                  <a:srgbClr val="002060"/>
                </a:solidFill>
              </a:rPr>
              <a:t>1. While ( T!= NULL)</a:t>
            </a:r>
            <a:br>
              <a:rPr lang="en-US" sz="1600" b="1" dirty="0">
                <a:solidFill>
                  <a:srgbClr val="002060"/>
                </a:solidFill>
              </a:rPr>
            </a:br>
            <a:r>
              <a:rPr lang="en-US" sz="1600" b="1" dirty="0">
                <a:solidFill>
                  <a:srgbClr val="002060"/>
                </a:solidFill>
              </a:rPr>
              <a:t>{</a:t>
            </a:r>
            <a:br>
              <a:rPr lang="en-US" sz="1600" b="1" dirty="0">
                <a:solidFill>
                  <a:srgbClr val="002060"/>
                </a:solidFill>
              </a:rPr>
            </a:br>
            <a:r>
              <a:rPr lang="en-US" sz="1600" b="1" dirty="0">
                <a:solidFill>
                  <a:srgbClr val="002060"/>
                </a:solidFill>
              </a:rPr>
              <a:t>    visit(T)</a:t>
            </a:r>
            <a:br>
              <a:rPr lang="en-US" sz="1600" b="1" dirty="0">
                <a:solidFill>
                  <a:srgbClr val="002060"/>
                </a:solidFill>
              </a:rPr>
            </a:br>
            <a:r>
              <a:rPr lang="en-US" sz="1600" b="1" dirty="0">
                <a:solidFill>
                  <a:srgbClr val="002060"/>
                </a:solidFill>
              </a:rPr>
              <a:t>    </a:t>
            </a:r>
            <a:r>
              <a:rPr lang="en-US" sz="1600" b="1" dirty="0" err="1">
                <a:solidFill>
                  <a:srgbClr val="002060"/>
                </a:solidFill>
              </a:rPr>
              <a:t>S.push</a:t>
            </a:r>
            <a:r>
              <a:rPr lang="en-US" sz="1600" b="1" dirty="0">
                <a:solidFill>
                  <a:srgbClr val="002060"/>
                </a:solidFill>
              </a:rPr>
              <a:t>(T)</a:t>
            </a:r>
            <a:br>
              <a:rPr lang="en-US" sz="1600" b="1" dirty="0">
                <a:solidFill>
                  <a:srgbClr val="002060"/>
                </a:solidFill>
              </a:rPr>
            </a:br>
            <a:r>
              <a:rPr lang="en-US" sz="1600" b="1" dirty="0">
                <a:solidFill>
                  <a:srgbClr val="002060"/>
                </a:solidFill>
              </a:rPr>
              <a:t>    T= </a:t>
            </a:r>
            <a:r>
              <a:rPr lang="en-US" sz="1600" b="1" dirty="0" err="1" smtClean="0">
                <a:solidFill>
                  <a:srgbClr val="002060"/>
                </a:solidFill>
              </a:rPr>
              <a:t>T.left</a:t>
            </a:r>
            <a:r>
              <a:rPr lang="en-US" sz="1600" b="1" dirty="0">
                <a:solidFill>
                  <a:srgbClr val="002060"/>
                </a:solidFill>
              </a:rPr>
              <a:t/>
            </a:r>
            <a:br>
              <a:rPr lang="en-US" sz="1600" b="1" dirty="0">
                <a:solidFill>
                  <a:srgbClr val="002060"/>
                </a:solidFill>
              </a:rPr>
            </a:br>
            <a:r>
              <a:rPr lang="en-US" sz="1600" b="1" dirty="0">
                <a:solidFill>
                  <a:srgbClr val="002060"/>
                </a:solidFill>
              </a:rPr>
              <a:t>}</a:t>
            </a:r>
          </a:p>
          <a:p>
            <a:pPr marL="114300" indent="0">
              <a:buNone/>
            </a:pPr>
            <a:endParaRPr lang="en-US" sz="1600" b="1" dirty="0">
              <a:solidFill>
                <a:srgbClr val="002060"/>
              </a:solidFill>
            </a:endParaRPr>
          </a:p>
          <a:p>
            <a:pPr marL="114300" indent="0">
              <a:buNone/>
            </a:pPr>
            <a:r>
              <a:rPr lang="en-US" sz="1600" b="1" dirty="0">
                <a:solidFill>
                  <a:srgbClr val="002060"/>
                </a:solidFill>
              </a:rPr>
              <a:t>2. If the stack S is empty</a:t>
            </a:r>
            <a:br>
              <a:rPr lang="en-US" sz="1600" b="1" dirty="0">
                <a:solidFill>
                  <a:srgbClr val="002060"/>
                </a:solidFill>
              </a:rPr>
            </a:br>
            <a:r>
              <a:rPr lang="en-US" sz="1600" b="1" dirty="0">
                <a:solidFill>
                  <a:srgbClr val="002060"/>
                </a:solidFill>
              </a:rPr>
              <a:t>    then traversal is finished</a:t>
            </a:r>
          </a:p>
          <a:p>
            <a:pPr marL="114300" indent="0">
              <a:buNone/>
            </a:pPr>
            <a:r>
              <a:rPr lang="en-US" sz="1600" b="1" dirty="0">
                <a:solidFill>
                  <a:srgbClr val="002060"/>
                </a:solidFill>
              </a:rPr>
              <a:t>Else</a:t>
            </a:r>
            <a:br>
              <a:rPr lang="en-US" sz="1600" b="1" dirty="0">
                <a:solidFill>
                  <a:srgbClr val="002060"/>
                </a:solidFill>
              </a:rPr>
            </a:br>
            <a:r>
              <a:rPr lang="en-US" sz="1600" b="1" dirty="0">
                <a:solidFill>
                  <a:srgbClr val="002060"/>
                </a:solidFill>
              </a:rPr>
              <a:t>   T = S. pop() </a:t>
            </a:r>
            <a:br>
              <a:rPr lang="en-US" sz="1600" b="1" dirty="0">
                <a:solidFill>
                  <a:srgbClr val="002060"/>
                </a:solidFill>
              </a:rPr>
            </a:br>
            <a:r>
              <a:rPr lang="en-US" sz="1600" b="1" dirty="0">
                <a:solidFill>
                  <a:srgbClr val="002060"/>
                </a:solidFill>
              </a:rPr>
              <a:t>   T= </a:t>
            </a:r>
            <a:r>
              <a:rPr lang="en-US" sz="1600" b="1" dirty="0" smtClean="0">
                <a:solidFill>
                  <a:srgbClr val="002060"/>
                </a:solidFill>
              </a:rPr>
              <a:t>T. </a:t>
            </a:r>
            <a:r>
              <a:rPr lang="en-US" sz="1600" b="1" dirty="0">
                <a:solidFill>
                  <a:srgbClr val="002060"/>
                </a:solidFill>
              </a:rPr>
              <a:t>right  </a:t>
            </a:r>
          </a:p>
          <a:p>
            <a:pPr marL="114300" indent="0">
              <a:buNone/>
            </a:pPr>
            <a:r>
              <a:rPr lang="en-US" sz="1600" b="1" dirty="0">
                <a:solidFill>
                  <a:srgbClr val="002060"/>
                </a:solidFill>
              </a:rPr>
              <a:t>   while (T!= NULL)</a:t>
            </a:r>
            <a:br>
              <a:rPr lang="en-US" sz="1600" b="1" dirty="0">
                <a:solidFill>
                  <a:srgbClr val="002060"/>
                </a:solidFill>
              </a:rPr>
            </a:br>
            <a:r>
              <a:rPr lang="en-US" sz="1600" b="1" dirty="0">
                <a:solidFill>
                  <a:srgbClr val="002060"/>
                </a:solidFill>
              </a:rPr>
              <a:t>    {</a:t>
            </a:r>
          </a:p>
          <a:p>
            <a:pPr marL="114300" indent="0">
              <a:buNone/>
            </a:pPr>
            <a:r>
              <a:rPr lang="en-US" sz="1600" b="1" dirty="0">
                <a:solidFill>
                  <a:srgbClr val="002060"/>
                </a:solidFill>
              </a:rPr>
              <a:t>          visit (T)</a:t>
            </a:r>
            <a:br>
              <a:rPr lang="en-US" sz="1600" b="1" dirty="0">
                <a:solidFill>
                  <a:srgbClr val="002060"/>
                </a:solidFill>
              </a:rPr>
            </a:br>
            <a:r>
              <a:rPr lang="en-US" sz="1600" b="1" dirty="0">
                <a:solidFill>
                  <a:srgbClr val="002060"/>
                </a:solidFill>
              </a:rPr>
              <a:t>          </a:t>
            </a:r>
            <a:r>
              <a:rPr lang="en-US" sz="1600" b="1" dirty="0" err="1">
                <a:solidFill>
                  <a:srgbClr val="002060"/>
                </a:solidFill>
              </a:rPr>
              <a:t>S.push</a:t>
            </a:r>
            <a:r>
              <a:rPr lang="en-US" sz="1600" b="1" dirty="0">
                <a:solidFill>
                  <a:srgbClr val="002060"/>
                </a:solidFill>
              </a:rPr>
              <a:t>(T)</a:t>
            </a:r>
            <a:br>
              <a:rPr lang="en-US" sz="1600" b="1" dirty="0">
                <a:solidFill>
                  <a:srgbClr val="002060"/>
                </a:solidFill>
              </a:rPr>
            </a:br>
            <a:r>
              <a:rPr lang="en-US" sz="1600" b="1" dirty="0">
                <a:solidFill>
                  <a:srgbClr val="002060"/>
                </a:solidFill>
              </a:rPr>
              <a:t>          </a:t>
            </a:r>
            <a:r>
              <a:rPr lang="en-US" sz="1600" b="1" dirty="0" smtClean="0">
                <a:solidFill>
                  <a:srgbClr val="002060"/>
                </a:solidFill>
              </a:rPr>
              <a:t>T=</a:t>
            </a:r>
            <a:r>
              <a:rPr lang="en-US" sz="1600" b="1" dirty="0" err="1" smtClean="0">
                <a:solidFill>
                  <a:srgbClr val="002060"/>
                </a:solidFill>
              </a:rPr>
              <a:t>T.left</a:t>
            </a:r>
            <a:endParaRPr lang="en-US" sz="1600" b="1" dirty="0">
              <a:solidFill>
                <a:srgbClr val="002060"/>
              </a:solidFill>
            </a:endParaRPr>
          </a:p>
          <a:p>
            <a:pPr marL="114300" indent="0">
              <a:buNone/>
            </a:pPr>
            <a:r>
              <a:rPr lang="en-US" sz="1600" b="1" dirty="0">
                <a:solidFill>
                  <a:srgbClr val="002060"/>
                </a:solidFill>
              </a:rPr>
              <a:t>     }</a:t>
            </a:r>
            <a:br>
              <a:rPr lang="en-US" sz="1600" b="1" dirty="0">
                <a:solidFill>
                  <a:srgbClr val="002060"/>
                </a:solidFill>
              </a:rPr>
            </a:br>
            <a:r>
              <a:rPr lang="en-US" sz="1600" b="1" dirty="0">
                <a:solidFill>
                  <a:srgbClr val="002060"/>
                </a:solidFill>
              </a:rPr>
              <a:t>3. </a:t>
            </a:r>
            <a:r>
              <a:rPr lang="en-US" sz="1600" b="1" dirty="0" err="1">
                <a:solidFill>
                  <a:srgbClr val="002060"/>
                </a:solidFill>
              </a:rPr>
              <a:t>Goto</a:t>
            </a:r>
            <a:r>
              <a:rPr lang="en-US" sz="1600" b="1" dirty="0">
                <a:solidFill>
                  <a:srgbClr val="002060"/>
                </a:solidFill>
              </a:rPr>
              <a:t> step 2</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280920" y="425520"/>
              <a:ext cx="2197080" cy="1919160"/>
            </p14:xfrm>
          </p:contentPart>
        </mc:Choice>
        <mc:Fallback xmlns="">
          <p:pic>
            <p:nvPicPr>
              <p:cNvPr id="4" name="Ink 3"/>
              <p:cNvPicPr/>
              <p:nvPr/>
            </p:nvPicPr>
            <p:blipFill>
              <a:blip r:embed="rId3"/>
              <a:stretch>
                <a:fillRect/>
              </a:stretch>
            </p:blipFill>
            <p:spPr>
              <a:xfrm>
                <a:off x="6271560" y="416160"/>
                <a:ext cx="2215800" cy="1937880"/>
              </a:xfrm>
              <a:prstGeom prst="rect">
                <a:avLst/>
              </a:prstGeom>
            </p:spPr>
          </p:pic>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822469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 recursive </a:t>
            </a:r>
            <a:br>
              <a:rPr lang="en-US" dirty="0" smtClean="0"/>
            </a:br>
            <a:r>
              <a:rPr lang="en-US" dirty="0" smtClean="0"/>
              <a:t>in order traversal</a:t>
            </a:r>
            <a:endParaRPr lang="en-US" dirty="0"/>
          </a:p>
        </p:txBody>
      </p:sp>
      <p:sp>
        <p:nvSpPr>
          <p:cNvPr id="3" name="Content Placeholder 2"/>
          <p:cNvSpPr>
            <a:spLocks noGrp="1"/>
          </p:cNvSpPr>
          <p:nvPr>
            <p:ph idx="1"/>
          </p:nvPr>
        </p:nvSpPr>
        <p:spPr>
          <a:xfrm>
            <a:off x="410206" y="1676400"/>
            <a:ext cx="3704594" cy="4373563"/>
          </a:xfrm>
        </p:spPr>
        <p:txBody>
          <a:bodyPr>
            <a:noAutofit/>
          </a:bodyPr>
          <a:lstStyle/>
          <a:p>
            <a:pPr marL="114300" indent="0">
              <a:buNone/>
            </a:pPr>
            <a:r>
              <a:rPr lang="en-US" sz="1600" b="1" dirty="0">
                <a:solidFill>
                  <a:srgbClr val="002060"/>
                </a:solidFill>
              </a:rPr>
              <a:t>1. While ( T!= NULL)</a:t>
            </a:r>
            <a:br>
              <a:rPr lang="en-US" sz="1600" b="1" dirty="0">
                <a:solidFill>
                  <a:srgbClr val="002060"/>
                </a:solidFill>
              </a:rPr>
            </a:br>
            <a:r>
              <a:rPr lang="en-US" sz="1600" b="1" dirty="0">
                <a:solidFill>
                  <a:srgbClr val="002060"/>
                </a:solidFill>
              </a:rPr>
              <a:t>{</a:t>
            </a:r>
            <a:br>
              <a:rPr lang="en-US" sz="1600" b="1" dirty="0">
                <a:solidFill>
                  <a:srgbClr val="002060"/>
                </a:solidFill>
              </a:rPr>
            </a:br>
            <a:r>
              <a:rPr lang="en-US" sz="1600" b="1" dirty="0" smtClean="0">
                <a:solidFill>
                  <a:srgbClr val="002060"/>
                </a:solidFill>
              </a:rPr>
              <a:t>    </a:t>
            </a:r>
            <a:r>
              <a:rPr lang="en-US" sz="1600" b="1" dirty="0" err="1">
                <a:solidFill>
                  <a:srgbClr val="002060"/>
                </a:solidFill>
              </a:rPr>
              <a:t>S.push</a:t>
            </a:r>
            <a:r>
              <a:rPr lang="en-US" sz="1600" b="1" dirty="0">
                <a:solidFill>
                  <a:srgbClr val="002060"/>
                </a:solidFill>
              </a:rPr>
              <a:t>(T)</a:t>
            </a:r>
            <a:br>
              <a:rPr lang="en-US" sz="1600" b="1" dirty="0">
                <a:solidFill>
                  <a:srgbClr val="002060"/>
                </a:solidFill>
              </a:rPr>
            </a:br>
            <a:r>
              <a:rPr lang="en-US" sz="1600" b="1" dirty="0">
                <a:solidFill>
                  <a:srgbClr val="002060"/>
                </a:solidFill>
              </a:rPr>
              <a:t>    T= </a:t>
            </a:r>
            <a:r>
              <a:rPr lang="en-US" sz="1600" b="1" dirty="0" err="1" smtClean="0">
                <a:solidFill>
                  <a:srgbClr val="002060"/>
                </a:solidFill>
              </a:rPr>
              <a:t>T.left</a:t>
            </a:r>
            <a:r>
              <a:rPr lang="en-US" sz="1600" b="1" dirty="0">
                <a:solidFill>
                  <a:srgbClr val="002060"/>
                </a:solidFill>
              </a:rPr>
              <a:t/>
            </a:r>
            <a:br>
              <a:rPr lang="en-US" sz="1600" b="1" dirty="0">
                <a:solidFill>
                  <a:srgbClr val="002060"/>
                </a:solidFill>
              </a:rPr>
            </a:br>
            <a:r>
              <a:rPr lang="en-US" sz="1600" b="1" dirty="0">
                <a:solidFill>
                  <a:srgbClr val="002060"/>
                </a:solidFill>
              </a:rPr>
              <a:t>}</a:t>
            </a:r>
          </a:p>
          <a:p>
            <a:pPr marL="114300" indent="0">
              <a:buNone/>
            </a:pPr>
            <a:endParaRPr lang="en-US" sz="1600" b="1" dirty="0">
              <a:solidFill>
                <a:srgbClr val="002060"/>
              </a:solidFill>
            </a:endParaRPr>
          </a:p>
          <a:p>
            <a:pPr marL="114300" indent="0">
              <a:buNone/>
            </a:pPr>
            <a:r>
              <a:rPr lang="en-US" sz="1600" b="1" dirty="0">
                <a:solidFill>
                  <a:srgbClr val="002060"/>
                </a:solidFill>
              </a:rPr>
              <a:t>2. If the stack S is empty</a:t>
            </a:r>
            <a:br>
              <a:rPr lang="en-US" sz="1600" b="1" dirty="0">
                <a:solidFill>
                  <a:srgbClr val="002060"/>
                </a:solidFill>
              </a:rPr>
            </a:br>
            <a:r>
              <a:rPr lang="en-US" sz="1600" b="1" dirty="0">
                <a:solidFill>
                  <a:srgbClr val="002060"/>
                </a:solidFill>
              </a:rPr>
              <a:t>    then traversal is finished</a:t>
            </a:r>
          </a:p>
          <a:p>
            <a:pPr marL="114300" indent="0">
              <a:buNone/>
            </a:pPr>
            <a:r>
              <a:rPr lang="en-US" sz="1600" b="1" dirty="0">
                <a:solidFill>
                  <a:srgbClr val="002060"/>
                </a:solidFill>
              </a:rPr>
              <a:t>Else</a:t>
            </a:r>
            <a:br>
              <a:rPr lang="en-US" sz="1600" b="1" dirty="0">
                <a:solidFill>
                  <a:srgbClr val="002060"/>
                </a:solidFill>
              </a:rPr>
            </a:br>
            <a:r>
              <a:rPr lang="en-US" sz="1600" b="1" dirty="0">
                <a:solidFill>
                  <a:srgbClr val="002060"/>
                </a:solidFill>
              </a:rPr>
              <a:t>   T = S. pop() </a:t>
            </a:r>
            <a:endParaRPr lang="en-US" sz="1600" b="1" dirty="0" smtClean="0">
              <a:solidFill>
                <a:srgbClr val="002060"/>
              </a:solidFill>
            </a:endParaRPr>
          </a:p>
          <a:p>
            <a:pPr marL="114300" indent="0">
              <a:buNone/>
            </a:pPr>
            <a:r>
              <a:rPr lang="en-US" sz="1600" b="1" dirty="0">
                <a:solidFill>
                  <a:srgbClr val="002060"/>
                </a:solidFill>
              </a:rPr>
              <a:t> </a:t>
            </a:r>
            <a:r>
              <a:rPr lang="en-US" sz="1600" b="1" dirty="0" smtClean="0">
                <a:solidFill>
                  <a:srgbClr val="002060"/>
                </a:solidFill>
              </a:rPr>
              <a:t>  visit (T)</a:t>
            </a:r>
            <a:r>
              <a:rPr lang="en-US" sz="1600" b="1" dirty="0">
                <a:solidFill>
                  <a:srgbClr val="002060"/>
                </a:solidFill>
              </a:rPr>
              <a:t/>
            </a:r>
            <a:br>
              <a:rPr lang="en-US" sz="1600" b="1" dirty="0">
                <a:solidFill>
                  <a:srgbClr val="002060"/>
                </a:solidFill>
              </a:rPr>
            </a:br>
            <a:r>
              <a:rPr lang="en-US" sz="1600" b="1" dirty="0">
                <a:solidFill>
                  <a:srgbClr val="002060"/>
                </a:solidFill>
              </a:rPr>
              <a:t>   T= </a:t>
            </a:r>
            <a:r>
              <a:rPr lang="en-US" sz="1600" b="1" dirty="0" err="1" smtClean="0">
                <a:solidFill>
                  <a:srgbClr val="002060"/>
                </a:solidFill>
              </a:rPr>
              <a:t>T.right</a:t>
            </a:r>
            <a:r>
              <a:rPr lang="en-US" sz="1600" b="1" dirty="0" smtClean="0">
                <a:solidFill>
                  <a:srgbClr val="002060"/>
                </a:solidFill>
              </a:rPr>
              <a:t>  </a:t>
            </a:r>
            <a:endParaRPr lang="en-US" sz="1600" b="1" dirty="0">
              <a:solidFill>
                <a:srgbClr val="002060"/>
              </a:solidFill>
            </a:endParaRPr>
          </a:p>
          <a:p>
            <a:pPr marL="114300" indent="0">
              <a:buNone/>
            </a:pPr>
            <a:r>
              <a:rPr lang="en-US" sz="1600" b="1" dirty="0">
                <a:solidFill>
                  <a:srgbClr val="002060"/>
                </a:solidFill>
              </a:rPr>
              <a:t>   while (T!= NULL)</a:t>
            </a:r>
            <a:br>
              <a:rPr lang="en-US" sz="1600" b="1" dirty="0">
                <a:solidFill>
                  <a:srgbClr val="002060"/>
                </a:solidFill>
              </a:rPr>
            </a:br>
            <a:r>
              <a:rPr lang="en-US" sz="1600" b="1" dirty="0">
                <a:solidFill>
                  <a:srgbClr val="002060"/>
                </a:solidFill>
              </a:rPr>
              <a:t>    {</a:t>
            </a:r>
            <a:br>
              <a:rPr lang="en-US" sz="1600" b="1" dirty="0">
                <a:solidFill>
                  <a:srgbClr val="002060"/>
                </a:solidFill>
              </a:rPr>
            </a:br>
            <a:r>
              <a:rPr lang="en-US" sz="1600" b="1" dirty="0">
                <a:solidFill>
                  <a:srgbClr val="002060"/>
                </a:solidFill>
              </a:rPr>
              <a:t>          </a:t>
            </a:r>
            <a:r>
              <a:rPr lang="en-US" sz="1600" b="1" dirty="0" err="1">
                <a:solidFill>
                  <a:srgbClr val="002060"/>
                </a:solidFill>
              </a:rPr>
              <a:t>S.push</a:t>
            </a:r>
            <a:r>
              <a:rPr lang="en-US" sz="1600" b="1" dirty="0">
                <a:solidFill>
                  <a:srgbClr val="002060"/>
                </a:solidFill>
              </a:rPr>
              <a:t>(T)</a:t>
            </a:r>
            <a:br>
              <a:rPr lang="en-US" sz="1600" b="1" dirty="0">
                <a:solidFill>
                  <a:srgbClr val="002060"/>
                </a:solidFill>
              </a:rPr>
            </a:br>
            <a:r>
              <a:rPr lang="en-US" sz="1600" b="1" dirty="0">
                <a:solidFill>
                  <a:srgbClr val="002060"/>
                </a:solidFill>
              </a:rPr>
              <a:t>          </a:t>
            </a:r>
            <a:r>
              <a:rPr lang="en-US" sz="1600" b="1" dirty="0" smtClean="0">
                <a:solidFill>
                  <a:srgbClr val="002060"/>
                </a:solidFill>
              </a:rPr>
              <a:t>T=</a:t>
            </a:r>
            <a:r>
              <a:rPr lang="en-US" sz="1600" b="1" dirty="0" err="1" smtClean="0">
                <a:solidFill>
                  <a:srgbClr val="002060"/>
                </a:solidFill>
              </a:rPr>
              <a:t>T.left</a:t>
            </a:r>
            <a:endParaRPr lang="en-US" sz="1600" b="1" dirty="0">
              <a:solidFill>
                <a:srgbClr val="002060"/>
              </a:solidFill>
            </a:endParaRPr>
          </a:p>
          <a:p>
            <a:pPr marL="114300" indent="0">
              <a:buNone/>
            </a:pPr>
            <a:r>
              <a:rPr lang="en-US" sz="1600" b="1" dirty="0">
                <a:solidFill>
                  <a:srgbClr val="002060"/>
                </a:solidFill>
              </a:rPr>
              <a:t>     }</a:t>
            </a:r>
            <a:br>
              <a:rPr lang="en-US" sz="1600" b="1" dirty="0">
                <a:solidFill>
                  <a:srgbClr val="002060"/>
                </a:solidFill>
              </a:rPr>
            </a:br>
            <a:r>
              <a:rPr lang="en-US" sz="1600" b="1" dirty="0">
                <a:solidFill>
                  <a:srgbClr val="002060"/>
                </a:solidFill>
              </a:rPr>
              <a:t>3. </a:t>
            </a:r>
            <a:r>
              <a:rPr lang="en-US" sz="1600" b="1" dirty="0" err="1">
                <a:solidFill>
                  <a:srgbClr val="002060"/>
                </a:solidFill>
              </a:rPr>
              <a:t>Goto</a:t>
            </a:r>
            <a:r>
              <a:rPr lang="en-US" sz="1600" b="1" dirty="0">
                <a:solidFill>
                  <a:srgbClr val="002060"/>
                </a:solidFill>
              </a:rPr>
              <a:t> step 2</a:t>
            </a:r>
          </a:p>
        </p:txBody>
      </p:sp>
      <p:sp>
        <p:nvSpPr>
          <p:cNvPr id="4" name="TextBox 3"/>
          <p:cNvSpPr txBox="1"/>
          <p:nvPr/>
        </p:nvSpPr>
        <p:spPr>
          <a:xfrm>
            <a:off x="4953000" y="1699846"/>
            <a:ext cx="3733800" cy="2031325"/>
          </a:xfrm>
          <a:prstGeom prst="rect">
            <a:avLst/>
          </a:prstGeom>
          <a:noFill/>
        </p:spPr>
        <p:txBody>
          <a:bodyPr wrap="square" rtlCol="0">
            <a:spAutoFit/>
          </a:bodyPr>
          <a:lstStyle/>
          <a:p>
            <a:r>
              <a:rPr lang="en-US" dirty="0" smtClean="0"/>
              <a:t>In non recursive preorder traversal , a node is visited before it is pushed into stack. </a:t>
            </a:r>
          </a:p>
          <a:p>
            <a:endParaRPr lang="en-US" dirty="0"/>
          </a:p>
          <a:p>
            <a:r>
              <a:rPr lang="en-US" dirty="0" smtClean="0"/>
              <a:t>In non recursive </a:t>
            </a:r>
            <a:r>
              <a:rPr lang="en-US" dirty="0" err="1" smtClean="0"/>
              <a:t>inorder</a:t>
            </a:r>
            <a:r>
              <a:rPr lang="en-US" dirty="0" smtClean="0"/>
              <a:t>, a node is visited immediately after it is popped from the stack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798970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Non recursive </a:t>
            </a:r>
            <a:br>
              <a:rPr lang="en-US" sz="2400" dirty="0" smtClean="0"/>
            </a:br>
            <a:r>
              <a:rPr lang="en-US" sz="2400" dirty="0" smtClean="0"/>
              <a:t>POST order traversal in C++</a:t>
            </a:r>
            <a:endParaRPr lang="en-US" sz="2400" dirty="0"/>
          </a:p>
        </p:txBody>
      </p:sp>
      <p:sp>
        <p:nvSpPr>
          <p:cNvPr id="3" name="Content Placeholder 2"/>
          <p:cNvSpPr>
            <a:spLocks noGrp="1"/>
          </p:cNvSpPr>
          <p:nvPr>
            <p:ph idx="1"/>
          </p:nvPr>
        </p:nvSpPr>
        <p:spPr>
          <a:xfrm>
            <a:off x="410206" y="1676400"/>
            <a:ext cx="3704594" cy="4373563"/>
          </a:xfrm>
        </p:spPr>
        <p:txBody>
          <a:bodyPr>
            <a:noAutofit/>
          </a:bodyPr>
          <a:lstStyle/>
          <a:p>
            <a:pPr marL="114300" indent="0">
              <a:buNone/>
            </a:pPr>
            <a:r>
              <a:rPr lang="en-US" sz="1600" b="1" dirty="0">
                <a:solidFill>
                  <a:srgbClr val="002060"/>
                </a:solidFill>
              </a:rPr>
              <a:t>1. While ( T!= NULL)</a:t>
            </a:r>
            <a:br>
              <a:rPr lang="en-US" sz="1600" b="1" dirty="0">
                <a:solidFill>
                  <a:srgbClr val="002060"/>
                </a:solidFill>
              </a:rPr>
            </a:br>
            <a:r>
              <a:rPr lang="en-US" sz="1600" b="1" dirty="0">
                <a:solidFill>
                  <a:srgbClr val="002060"/>
                </a:solidFill>
              </a:rPr>
              <a:t>{</a:t>
            </a:r>
            <a:br>
              <a:rPr lang="en-US" sz="1600" b="1" dirty="0">
                <a:solidFill>
                  <a:srgbClr val="002060"/>
                </a:solidFill>
              </a:rPr>
            </a:br>
            <a:r>
              <a:rPr lang="en-US" sz="1600" b="1" dirty="0" smtClean="0">
                <a:solidFill>
                  <a:srgbClr val="002060"/>
                </a:solidFill>
              </a:rPr>
              <a:t>    </a:t>
            </a:r>
            <a:r>
              <a:rPr lang="en-US" sz="1600" b="1" dirty="0" err="1" smtClean="0">
                <a:solidFill>
                  <a:srgbClr val="002060"/>
                </a:solidFill>
              </a:rPr>
              <a:t>S.push</a:t>
            </a:r>
            <a:r>
              <a:rPr lang="en-US" sz="1600" b="1" dirty="0" smtClean="0">
                <a:solidFill>
                  <a:srgbClr val="002060"/>
                </a:solidFill>
              </a:rPr>
              <a:t>(T, 0)</a:t>
            </a:r>
            <a:r>
              <a:rPr lang="en-US" sz="1600" b="1" dirty="0">
                <a:solidFill>
                  <a:srgbClr val="002060"/>
                </a:solidFill>
              </a:rPr>
              <a:t/>
            </a:r>
            <a:br>
              <a:rPr lang="en-US" sz="1600" b="1" dirty="0">
                <a:solidFill>
                  <a:srgbClr val="002060"/>
                </a:solidFill>
              </a:rPr>
            </a:br>
            <a:r>
              <a:rPr lang="en-US" sz="1600" b="1" dirty="0">
                <a:solidFill>
                  <a:srgbClr val="002060"/>
                </a:solidFill>
              </a:rPr>
              <a:t>    T= </a:t>
            </a:r>
            <a:r>
              <a:rPr lang="en-US" sz="1600" b="1" dirty="0" err="1" smtClean="0">
                <a:solidFill>
                  <a:srgbClr val="002060"/>
                </a:solidFill>
              </a:rPr>
              <a:t>T.left</a:t>
            </a:r>
            <a:r>
              <a:rPr lang="en-US" sz="1600" b="1" dirty="0">
                <a:solidFill>
                  <a:srgbClr val="002060"/>
                </a:solidFill>
              </a:rPr>
              <a:t/>
            </a:r>
            <a:br>
              <a:rPr lang="en-US" sz="1600" b="1" dirty="0">
                <a:solidFill>
                  <a:srgbClr val="002060"/>
                </a:solidFill>
              </a:rPr>
            </a:br>
            <a:r>
              <a:rPr lang="en-US" sz="1600" b="1" dirty="0">
                <a:solidFill>
                  <a:srgbClr val="002060"/>
                </a:solidFill>
              </a:rPr>
              <a:t>}</a:t>
            </a:r>
          </a:p>
          <a:p>
            <a:pPr marL="114300" indent="0">
              <a:buNone/>
            </a:pPr>
            <a:endParaRPr lang="en-US" sz="1600" b="1" dirty="0">
              <a:solidFill>
                <a:srgbClr val="002060"/>
              </a:solidFill>
            </a:endParaRPr>
          </a:p>
          <a:p>
            <a:pPr marL="114300" indent="0">
              <a:buNone/>
            </a:pPr>
            <a:r>
              <a:rPr lang="en-US" sz="1600" b="1" dirty="0">
                <a:solidFill>
                  <a:srgbClr val="002060"/>
                </a:solidFill>
              </a:rPr>
              <a:t>2. If the stack S is empty</a:t>
            </a:r>
            <a:br>
              <a:rPr lang="en-US" sz="1600" b="1" dirty="0">
                <a:solidFill>
                  <a:srgbClr val="002060"/>
                </a:solidFill>
              </a:rPr>
            </a:br>
            <a:r>
              <a:rPr lang="en-US" sz="1600" b="1" dirty="0">
                <a:solidFill>
                  <a:srgbClr val="002060"/>
                </a:solidFill>
              </a:rPr>
              <a:t>    then traversal is finished</a:t>
            </a:r>
          </a:p>
          <a:p>
            <a:pPr marL="114300" indent="0">
              <a:buNone/>
            </a:pPr>
            <a:r>
              <a:rPr lang="en-US" sz="1600" b="1" dirty="0">
                <a:solidFill>
                  <a:srgbClr val="002060"/>
                </a:solidFill>
              </a:rPr>
              <a:t>Else</a:t>
            </a:r>
            <a:br>
              <a:rPr lang="en-US" sz="1600" b="1" dirty="0">
                <a:solidFill>
                  <a:srgbClr val="002060"/>
                </a:solidFill>
              </a:rPr>
            </a:br>
            <a:r>
              <a:rPr lang="en-US" sz="1600" b="1" dirty="0">
                <a:solidFill>
                  <a:srgbClr val="002060"/>
                </a:solidFill>
              </a:rPr>
              <a:t>   </a:t>
            </a:r>
            <a:r>
              <a:rPr lang="en-US" sz="1600" b="1" dirty="0" smtClean="0">
                <a:solidFill>
                  <a:srgbClr val="002060"/>
                </a:solidFill>
              </a:rPr>
              <a:t>T, flag </a:t>
            </a:r>
            <a:r>
              <a:rPr lang="en-US" sz="1600" b="1" dirty="0">
                <a:solidFill>
                  <a:srgbClr val="002060"/>
                </a:solidFill>
              </a:rPr>
              <a:t>= S. pop() </a:t>
            </a:r>
            <a:endParaRPr lang="en-US" sz="1600" b="1" dirty="0" smtClean="0">
              <a:solidFill>
                <a:srgbClr val="002060"/>
              </a:solidFill>
            </a:endParaRPr>
          </a:p>
          <a:p>
            <a:pPr marL="114300" indent="0">
              <a:buNone/>
            </a:pPr>
            <a:r>
              <a:rPr lang="en-US" sz="1600" b="1" dirty="0">
                <a:solidFill>
                  <a:srgbClr val="002060"/>
                </a:solidFill>
              </a:rPr>
              <a:t> </a:t>
            </a:r>
            <a:r>
              <a:rPr lang="en-US" sz="1600" b="1" dirty="0" smtClean="0">
                <a:solidFill>
                  <a:srgbClr val="002060"/>
                </a:solidFill>
              </a:rPr>
              <a:t>  if flag ==1 then visit (T)</a:t>
            </a:r>
            <a:r>
              <a:rPr lang="en-US" sz="1600" b="1" dirty="0">
                <a:solidFill>
                  <a:srgbClr val="002060"/>
                </a:solidFill>
              </a:rPr>
              <a:t/>
            </a:r>
            <a:br>
              <a:rPr lang="en-US" sz="1600" b="1" dirty="0">
                <a:solidFill>
                  <a:srgbClr val="002060"/>
                </a:solidFill>
              </a:rPr>
            </a:br>
            <a:r>
              <a:rPr lang="en-US" sz="1600" b="1" dirty="0">
                <a:solidFill>
                  <a:srgbClr val="002060"/>
                </a:solidFill>
              </a:rPr>
              <a:t>   </a:t>
            </a:r>
            <a:r>
              <a:rPr lang="en-US" sz="1600" b="1" dirty="0" smtClean="0">
                <a:solidFill>
                  <a:srgbClr val="002060"/>
                </a:solidFill>
              </a:rPr>
              <a:t>else</a:t>
            </a:r>
            <a:endParaRPr lang="en-US" sz="1600" b="1" dirty="0">
              <a:solidFill>
                <a:srgbClr val="002060"/>
              </a:solidFill>
            </a:endParaRPr>
          </a:p>
          <a:p>
            <a:pPr marL="114300" indent="0">
              <a:buNone/>
            </a:pPr>
            <a:r>
              <a:rPr lang="en-US" sz="1600" b="1" dirty="0" smtClean="0">
                <a:solidFill>
                  <a:srgbClr val="002060"/>
                </a:solidFill>
              </a:rPr>
              <a:t>	</a:t>
            </a:r>
            <a:r>
              <a:rPr lang="en-US" sz="1600" b="1" dirty="0" err="1" smtClean="0">
                <a:solidFill>
                  <a:srgbClr val="002060"/>
                </a:solidFill>
              </a:rPr>
              <a:t>S.push</a:t>
            </a:r>
            <a:r>
              <a:rPr lang="en-US" sz="1600" b="1" dirty="0" smtClean="0">
                <a:solidFill>
                  <a:srgbClr val="002060"/>
                </a:solidFill>
              </a:rPr>
              <a:t>(T,1)</a:t>
            </a:r>
          </a:p>
          <a:p>
            <a:pPr marL="114300" indent="0">
              <a:buNone/>
            </a:pPr>
            <a:r>
              <a:rPr lang="en-US" sz="1600" b="1" dirty="0">
                <a:solidFill>
                  <a:srgbClr val="002060"/>
                </a:solidFill>
              </a:rPr>
              <a:t>	</a:t>
            </a:r>
            <a:r>
              <a:rPr lang="en-US" sz="1600" b="1" dirty="0" smtClean="0">
                <a:solidFill>
                  <a:srgbClr val="002060"/>
                </a:solidFill>
              </a:rPr>
              <a:t>T= </a:t>
            </a:r>
            <a:r>
              <a:rPr lang="en-US" sz="1600" b="1" dirty="0" err="1" smtClean="0">
                <a:solidFill>
                  <a:srgbClr val="002060"/>
                </a:solidFill>
              </a:rPr>
              <a:t>T.right</a:t>
            </a:r>
            <a:endParaRPr lang="en-US" sz="1600" b="1" dirty="0" smtClean="0">
              <a:solidFill>
                <a:srgbClr val="002060"/>
              </a:solidFill>
            </a:endParaRPr>
          </a:p>
          <a:p>
            <a:pPr marL="114300" indent="0">
              <a:buNone/>
            </a:pPr>
            <a:r>
              <a:rPr lang="en-US" sz="1600" b="1" dirty="0">
                <a:solidFill>
                  <a:srgbClr val="002060"/>
                </a:solidFill>
              </a:rPr>
              <a:t>	</a:t>
            </a:r>
            <a:r>
              <a:rPr lang="en-US" sz="1600" b="1" dirty="0" smtClean="0">
                <a:solidFill>
                  <a:srgbClr val="002060"/>
                </a:solidFill>
              </a:rPr>
              <a:t>while (T!=NULL)</a:t>
            </a:r>
            <a:br>
              <a:rPr lang="en-US" sz="1600" b="1" dirty="0" smtClean="0">
                <a:solidFill>
                  <a:srgbClr val="002060"/>
                </a:solidFill>
              </a:rPr>
            </a:br>
            <a:r>
              <a:rPr lang="en-US" sz="1600" b="1" dirty="0" smtClean="0">
                <a:solidFill>
                  <a:srgbClr val="002060"/>
                </a:solidFill>
              </a:rPr>
              <a:t>	{</a:t>
            </a:r>
            <a:br>
              <a:rPr lang="en-US" sz="1600" b="1" dirty="0" smtClean="0">
                <a:solidFill>
                  <a:srgbClr val="002060"/>
                </a:solidFill>
              </a:rPr>
            </a:br>
            <a:r>
              <a:rPr lang="en-US" sz="1600" b="1" dirty="0" smtClean="0">
                <a:solidFill>
                  <a:srgbClr val="002060"/>
                </a:solidFill>
              </a:rPr>
              <a:t>	      </a:t>
            </a:r>
            <a:r>
              <a:rPr lang="en-US" sz="1600" b="1" dirty="0" err="1" smtClean="0">
                <a:solidFill>
                  <a:srgbClr val="002060"/>
                </a:solidFill>
              </a:rPr>
              <a:t>S.push</a:t>
            </a:r>
            <a:r>
              <a:rPr lang="en-US" sz="1600" b="1" dirty="0" smtClean="0">
                <a:solidFill>
                  <a:srgbClr val="002060"/>
                </a:solidFill>
              </a:rPr>
              <a:t>(T,0)</a:t>
            </a:r>
            <a:br>
              <a:rPr lang="en-US" sz="1600" b="1" dirty="0" smtClean="0">
                <a:solidFill>
                  <a:srgbClr val="002060"/>
                </a:solidFill>
              </a:rPr>
            </a:br>
            <a:r>
              <a:rPr lang="en-US" sz="1600" b="1" dirty="0" smtClean="0">
                <a:solidFill>
                  <a:srgbClr val="002060"/>
                </a:solidFill>
              </a:rPr>
              <a:t>                    T=</a:t>
            </a:r>
            <a:r>
              <a:rPr lang="en-US" sz="1600" b="1" dirty="0" err="1" smtClean="0">
                <a:solidFill>
                  <a:srgbClr val="002060"/>
                </a:solidFill>
              </a:rPr>
              <a:t>T.left</a:t>
            </a:r>
            <a:r>
              <a:rPr lang="en-US" sz="1600" b="1" dirty="0" smtClean="0">
                <a:solidFill>
                  <a:srgbClr val="002060"/>
                </a:solidFill>
              </a:rPr>
              <a:t/>
            </a:r>
            <a:br>
              <a:rPr lang="en-US" sz="1600" b="1" dirty="0" smtClean="0">
                <a:solidFill>
                  <a:srgbClr val="002060"/>
                </a:solidFill>
              </a:rPr>
            </a:br>
            <a:r>
              <a:rPr lang="en-US" sz="1600" b="1" dirty="0" smtClean="0">
                <a:solidFill>
                  <a:srgbClr val="002060"/>
                </a:solidFill>
              </a:rPr>
              <a:t>              }</a:t>
            </a:r>
            <a:r>
              <a:rPr lang="en-US" sz="1600" b="1" dirty="0">
                <a:solidFill>
                  <a:srgbClr val="002060"/>
                </a:solidFill>
              </a:rPr>
              <a:t/>
            </a:r>
            <a:br>
              <a:rPr lang="en-US" sz="1600" b="1" dirty="0">
                <a:solidFill>
                  <a:srgbClr val="002060"/>
                </a:solidFill>
              </a:rPr>
            </a:br>
            <a:r>
              <a:rPr lang="en-US" sz="1600" b="1" dirty="0">
                <a:solidFill>
                  <a:srgbClr val="002060"/>
                </a:solidFill>
              </a:rPr>
              <a:t>3. </a:t>
            </a:r>
            <a:r>
              <a:rPr lang="en-US" sz="1600" b="1" dirty="0" err="1">
                <a:solidFill>
                  <a:srgbClr val="002060"/>
                </a:solidFill>
              </a:rPr>
              <a:t>Goto</a:t>
            </a:r>
            <a:r>
              <a:rPr lang="en-US" sz="1600" b="1" dirty="0">
                <a:solidFill>
                  <a:srgbClr val="002060"/>
                </a:solidFill>
              </a:rPr>
              <a:t> step 2</a:t>
            </a:r>
          </a:p>
        </p:txBody>
      </p:sp>
      <p:sp>
        <p:nvSpPr>
          <p:cNvPr id="4" name="TextBox 3"/>
          <p:cNvSpPr txBox="1"/>
          <p:nvPr/>
        </p:nvSpPr>
        <p:spPr>
          <a:xfrm>
            <a:off x="4920175" y="1676400"/>
            <a:ext cx="3733800" cy="2862322"/>
          </a:xfrm>
          <a:prstGeom prst="rect">
            <a:avLst/>
          </a:prstGeom>
          <a:noFill/>
        </p:spPr>
        <p:txBody>
          <a:bodyPr wrap="square" rtlCol="0">
            <a:spAutoFit/>
          </a:bodyPr>
          <a:lstStyle/>
          <a:p>
            <a:r>
              <a:rPr lang="en-US" dirty="0" smtClean="0"/>
              <a:t>In post order traversal, an element is visited after the right sub tree is traversed</a:t>
            </a:r>
          </a:p>
          <a:p>
            <a:endParaRPr lang="en-US" dirty="0"/>
          </a:p>
          <a:p>
            <a:r>
              <a:rPr lang="en-US" dirty="0" smtClean="0"/>
              <a:t>Thus, the address of the node should be preserved in stack until it has been printed.</a:t>
            </a:r>
          </a:p>
          <a:p>
            <a:endParaRPr lang="en-US" dirty="0"/>
          </a:p>
          <a:p>
            <a:r>
              <a:rPr lang="en-US" dirty="0" smtClean="0"/>
              <a:t>An additional field ‘flag’ in stack is used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745595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046455709"/>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r h="370840">
                <a:tc>
                  <a:txBody>
                    <a:bodyPr/>
                    <a:lstStyle/>
                    <a:p>
                      <a:pPr algn="ctr"/>
                      <a:r>
                        <a:rPr lang="en-US" b="1" dirty="0" smtClean="0"/>
                        <a:t>B</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1126462"/>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1: Start traversing from root, traverse and continue traversing left</a:t>
            </a:r>
          </a:p>
          <a:p>
            <a:pPr marL="114300">
              <a:spcBef>
                <a:spcPct val="20000"/>
              </a:spcBef>
              <a:buClr>
                <a:schemeClr val="accent1"/>
              </a:buClr>
            </a:pPr>
            <a:r>
              <a:rPr lang="en-US" sz="1600" b="1" dirty="0">
                <a:solidFill>
                  <a:srgbClr val="002060"/>
                </a:solidFill>
              </a:rPr>
              <a:t>Every node encountered is pushed onto stack with flag=0</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193300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Vs. non linear </a:t>
            </a:r>
            <a:br>
              <a:rPr lang="en-US" dirty="0" smtClean="0"/>
            </a:br>
            <a:r>
              <a:rPr lang="en-US" dirty="0" smtClean="0"/>
              <a:t>data structures</a:t>
            </a:r>
            <a:endParaRPr lang="en-US" dirty="0"/>
          </a:p>
        </p:txBody>
      </p:sp>
      <p:sp>
        <p:nvSpPr>
          <p:cNvPr id="4" name="Text Placeholder 3"/>
          <p:cNvSpPr>
            <a:spLocks noGrp="1"/>
          </p:cNvSpPr>
          <p:nvPr>
            <p:ph type="body" idx="1"/>
          </p:nvPr>
        </p:nvSpPr>
        <p:spPr>
          <a:xfrm>
            <a:off x="457200" y="1447800"/>
            <a:ext cx="4040188" cy="639762"/>
          </a:xfrm>
        </p:spPr>
        <p:txBody>
          <a:bodyPr/>
          <a:lstStyle/>
          <a:p>
            <a:r>
              <a:rPr lang="en-US" dirty="0" smtClean="0">
                <a:solidFill>
                  <a:schemeClr val="tx1"/>
                </a:solidFill>
              </a:rPr>
              <a:t>Linear</a:t>
            </a:r>
            <a:endParaRPr lang="en-US" dirty="0">
              <a:solidFill>
                <a:schemeClr val="tx1"/>
              </a:solidFill>
            </a:endParaRPr>
          </a:p>
        </p:txBody>
      </p:sp>
      <p:sp>
        <p:nvSpPr>
          <p:cNvPr id="5" name="Content Placeholder 4"/>
          <p:cNvSpPr>
            <a:spLocks noGrp="1"/>
          </p:cNvSpPr>
          <p:nvPr>
            <p:ph sz="half" idx="2"/>
          </p:nvPr>
        </p:nvSpPr>
        <p:spPr>
          <a:xfrm>
            <a:off x="228600" y="2286000"/>
            <a:ext cx="4237716" cy="4343400"/>
          </a:xfrm>
        </p:spPr>
        <p:txBody>
          <a:bodyPr>
            <a:normAutofit/>
          </a:bodyPr>
          <a:lstStyle/>
          <a:p>
            <a:pPr marL="457200" indent="-342900">
              <a:buFont typeface="+mj-lt"/>
              <a:buAutoNum type="arabicPeriod"/>
            </a:pPr>
            <a:r>
              <a:rPr lang="en-US" sz="1400" b="1" dirty="0">
                <a:solidFill>
                  <a:srgbClr val="002060"/>
                </a:solidFill>
              </a:rPr>
              <a:t>Arrays, linked lists, stacks and queues</a:t>
            </a: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r>
              <a:rPr lang="en-US" sz="1400" b="1" dirty="0" smtClean="0">
                <a:solidFill>
                  <a:srgbClr val="002060"/>
                </a:solidFill>
              </a:rPr>
              <a:t>Constructed by attaching data </a:t>
            </a:r>
            <a:r>
              <a:rPr lang="en-US" sz="1400" b="1" dirty="0">
                <a:solidFill>
                  <a:srgbClr val="002060"/>
                </a:solidFill>
              </a:rPr>
              <a:t>elements </a:t>
            </a:r>
            <a:r>
              <a:rPr lang="en-US" sz="1400" b="1" dirty="0" smtClean="0">
                <a:solidFill>
                  <a:srgbClr val="002060"/>
                </a:solidFill>
              </a:rPr>
              <a:t> </a:t>
            </a:r>
            <a:r>
              <a:rPr lang="en-US" sz="1400" b="1" dirty="0">
                <a:solidFill>
                  <a:srgbClr val="002060"/>
                </a:solidFill>
              </a:rPr>
              <a:t>one after the </a:t>
            </a:r>
            <a:r>
              <a:rPr lang="en-US" sz="1400" b="1" dirty="0" smtClean="0">
                <a:solidFill>
                  <a:srgbClr val="002060"/>
                </a:solidFill>
              </a:rPr>
              <a:t>other</a:t>
            </a:r>
            <a:endParaRPr lang="en-US" sz="1400" b="1" dirty="0">
              <a:solidFill>
                <a:srgbClr val="002060"/>
              </a:solidFill>
            </a:endParaRP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r>
              <a:rPr lang="en-US" sz="1400" b="1" dirty="0" smtClean="0">
                <a:solidFill>
                  <a:srgbClr val="002060"/>
                </a:solidFill>
              </a:rPr>
              <a:t>Data </a:t>
            </a:r>
            <a:r>
              <a:rPr lang="en-US" sz="1400" b="1" dirty="0">
                <a:solidFill>
                  <a:srgbClr val="002060"/>
                </a:solidFill>
              </a:rPr>
              <a:t>elements </a:t>
            </a:r>
            <a:r>
              <a:rPr lang="en-US" sz="1400" b="1" dirty="0" smtClean="0">
                <a:solidFill>
                  <a:srgbClr val="002060"/>
                </a:solidFill>
              </a:rPr>
              <a:t>are traversed one </a:t>
            </a:r>
            <a:r>
              <a:rPr lang="en-US" sz="1400" b="1" dirty="0">
                <a:solidFill>
                  <a:srgbClr val="002060"/>
                </a:solidFill>
              </a:rPr>
              <a:t>after the other </a:t>
            </a:r>
            <a:r>
              <a:rPr lang="en-US" sz="1400" b="1" dirty="0" smtClean="0">
                <a:solidFill>
                  <a:srgbClr val="002060"/>
                </a:solidFill>
              </a:rPr>
              <a:t>in a single run</a:t>
            </a: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r>
              <a:rPr lang="en-US" sz="1400" b="1" dirty="0" smtClean="0">
                <a:solidFill>
                  <a:srgbClr val="002060"/>
                </a:solidFill>
              </a:rPr>
              <a:t>Data </a:t>
            </a:r>
            <a:r>
              <a:rPr lang="en-US" sz="1400" b="1" dirty="0">
                <a:solidFill>
                  <a:srgbClr val="002060"/>
                </a:solidFill>
              </a:rPr>
              <a:t>elements are organized sequentially and therefore they are easy to implement in the computer’s memory.</a:t>
            </a:r>
          </a:p>
        </p:txBody>
      </p:sp>
      <p:sp>
        <p:nvSpPr>
          <p:cNvPr id="6" name="Text Placeholder 5"/>
          <p:cNvSpPr>
            <a:spLocks noGrp="1"/>
          </p:cNvSpPr>
          <p:nvPr>
            <p:ph type="body" sz="quarter" idx="3"/>
          </p:nvPr>
        </p:nvSpPr>
        <p:spPr>
          <a:xfrm>
            <a:off x="4724400" y="1447800"/>
            <a:ext cx="4041775" cy="639762"/>
          </a:xfrm>
        </p:spPr>
        <p:txBody>
          <a:bodyPr/>
          <a:lstStyle/>
          <a:p>
            <a:r>
              <a:rPr lang="en-US" dirty="0" smtClean="0">
                <a:solidFill>
                  <a:schemeClr val="tx1"/>
                </a:solidFill>
              </a:rPr>
              <a:t>Non-Linear</a:t>
            </a:r>
            <a:endParaRPr lang="en-US" dirty="0">
              <a:solidFill>
                <a:schemeClr val="tx1"/>
              </a:solidFill>
            </a:endParaRPr>
          </a:p>
        </p:txBody>
      </p:sp>
      <p:sp>
        <p:nvSpPr>
          <p:cNvPr id="7" name="Content Placeholder 6"/>
          <p:cNvSpPr>
            <a:spLocks noGrp="1"/>
          </p:cNvSpPr>
          <p:nvPr>
            <p:ph sz="quarter" idx="4"/>
          </p:nvPr>
        </p:nvSpPr>
        <p:spPr>
          <a:xfrm>
            <a:off x="4645025" y="2286000"/>
            <a:ext cx="4194175" cy="4419600"/>
          </a:xfrm>
        </p:spPr>
        <p:txBody>
          <a:bodyPr>
            <a:normAutofit/>
          </a:bodyPr>
          <a:lstStyle/>
          <a:p>
            <a:pPr marL="457200" indent="-342900">
              <a:buFont typeface="+mj-lt"/>
              <a:buAutoNum type="arabicPeriod"/>
            </a:pPr>
            <a:r>
              <a:rPr lang="en-US" sz="1400" b="1" smtClean="0">
                <a:solidFill>
                  <a:srgbClr val="002060"/>
                </a:solidFill>
              </a:rPr>
              <a:t>Trees </a:t>
            </a:r>
            <a:r>
              <a:rPr lang="en-US" sz="1400" b="1" dirty="0">
                <a:solidFill>
                  <a:srgbClr val="002060"/>
                </a:solidFill>
              </a:rPr>
              <a:t>and graphs</a:t>
            </a: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r>
              <a:rPr lang="en-US" sz="1400" b="1" dirty="0" smtClean="0">
                <a:solidFill>
                  <a:srgbClr val="002060"/>
                </a:solidFill>
              </a:rPr>
              <a:t>Constructed by attaching a data element to several other data elements in such a way that it reflects a specific relationship among them. Non sequential organization</a:t>
            </a:r>
          </a:p>
          <a:p>
            <a:pPr marL="457200" indent="-342900">
              <a:buFont typeface="+mj-lt"/>
              <a:buAutoNum type="arabicPeriod"/>
            </a:pPr>
            <a:r>
              <a:rPr lang="en-US" sz="1400" b="1" dirty="0" smtClean="0">
                <a:solidFill>
                  <a:srgbClr val="002060"/>
                </a:solidFill>
              </a:rPr>
              <a:t>All data elements cannot be traversed in single run</a:t>
            </a: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endParaRPr lang="en-US" sz="1400" b="1" dirty="0" smtClean="0">
              <a:solidFill>
                <a:srgbClr val="002060"/>
              </a:solidFill>
            </a:endParaRPr>
          </a:p>
          <a:p>
            <a:pPr marL="457200" indent="-342900">
              <a:buFont typeface="+mj-lt"/>
              <a:buAutoNum type="arabicPeriod"/>
            </a:pPr>
            <a:r>
              <a:rPr lang="en-US" sz="1400" b="1" dirty="0" smtClean="0">
                <a:solidFill>
                  <a:srgbClr val="002060"/>
                </a:solidFill>
              </a:rPr>
              <a:t>Due </a:t>
            </a:r>
            <a:r>
              <a:rPr lang="en-US" sz="1400" b="1" dirty="0">
                <a:solidFill>
                  <a:srgbClr val="002060"/>
                </a:solidFill>
              </a:rPr>
              <a:t>to </a:t>
            </a:r>
            <a:r>
              <a:rPr lang="en-US" sz="1400" b="1" dirty="0" smtClean="0">
                <a:solidFill>
                  <a:srgbClr val="002060"/>
                </a:solidFill>
              </a:rPr>
              <a:t>nonlinear </a:t>
            </a:r>
            <a:r>
              <a:rPr lang="en-US" sz="1400" b="1" dirty="0">
                <a:solidFill>
                  <a:srgbClr val="002060"/>
                </a:solidFill>
              </a:rPr>
              <a:t>structure, they might be difficult to be implemented in computer’s linear memory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57200"/>
            <a:ext cx="772075" cy="818406"/>
          </a:xfrm>
          <a:prstGeom prst="rect">
            <a:avLst/>
          </a:prstGeom>
        </p:spPr>
      </p:pic>
    </p:spTree>
    <p:extLst>
      <p:ext uri="{BB962C8B-B14F-4D97-AF65-F5344CB8AC3E}">
        <p14:creationId xmlns:p14="http://schemas.microsoft.com/office/powerpoint/2010/main" val="3353111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83358932"/>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r h="370840">
                <a:tc>
                  <a:txBody>
                    <a:bodyPr/>
                    <a:lstStyle/>
                    <a:p>
                      <a:pPr algn="ctr"/>
                      <a:r>
                        <a:rPr lang="en-US" b="1" dirty="0" smtClean="0"/>
                        <a:t>B</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1126462"/>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2: pop and element from stack. Node B will be popped. Since, flag=0, push it back with flag=1</a:t>
            </a:r>
            <a:endParaRPr lang="en-US" sz="1600" b="1" dirty="0">
              <a:solidFill>
                <a:srgbClr val="002060"/>
              </a:solidFill>
            </a:endParaRPr>
          </a:p>
          <a:p>
            <a:pPr marL="114300">
              <a:spcBef>
                <a:spcPct val="20000"/>
              </a:spcBef>
              <a:buClr>
                <a:schemeClr val="accent1"/>
              </a:buClr>
            </a:pPr>
            <a:r>
              <a:rPr lang="en-US" sz="1600" b="1" dirty="0" smtClean="0">
                <a:solidFill>
                  <a:srgbClr val="002060"/>
                </a:solidFill>
              </a:rPr>
              <a:t>Now, we traverse the right sub tree of B</a:t>
            </a: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2434438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405537501"/>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r>
                        <a:rPr lang="en-US" b="1" dirty="0" smtClean="0"/>
                        <a:t>D</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C </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B</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1372683"/>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3</a:t>
            </a:r>
            <a:r>
              <a:rPr lang="en-US" sz="1600" b="1" dirty="0" smtClean="0">
                <a:solidFill>
                  <a:srgbClr val="002060"/>
                </a:solidFill>
              </a:rPr>
              <a:t>: Start traversing from the root of the </a:t>
            </a:r>
            <a:r>
              <a:rPr lang="en-US" sz="1600" b="1" dirty="0" err="1" smtClean="0">
                <a:solidFill>
                  <a:srgbClr val="002060"/>
                </a:solidFill>
              </a:rPr>
              <a:t>subtree</a:t>
            </a:r>
            <a:r>
              <a:rPr lang="en-US" sz="1600" b="1" dirty="0" smtClean="0">
                <a:solidFill>
                  <a:srgbClr val="002060"/>
                </a:solidFill>
              </a:rPr>
              <a:t> rooted at C (right </a:t>
            </a:r>
            <a:r>
              <a:rPr lang="en-US" sz="1600" b="1" dirty="0" err="1" smtClean="0">
                <a:solidFill>
                  <a:srgbClr val="002060"/>
                </a:solidFill>
              </a:rPr>
              <a:t>subtree</a:t>
            </a:r>
            <a:r>
              <a:rPr lang="en-US" sz="1600" b="1" dirty="0" smtClean="0">
                <a:solidFill>
                  <a:srgbClr val="002060"/>
                </a:solidFill>
              </a:rPr>
              <a:t> of B). Continue traversing left</a:t>
            </a:r>
          </a:p>
          <a:p>
            <a:pPr marL="114300">
              <a:spcBef>
                <a:spcPct val="20000"/>
              </a:spcBef>
              <a:buClr>
                <a:schemeClr val="accent1"/>
              </a:buClr>
            </a:pPr>
            <a:r>
              <a:rPr lang="en-US" sz="1600" b="1" dirty="0" smtClean="0">
                <a:solidFill>
                  <a:srgbClr val="002060"/>
                </a:solidFill>
              </a:rPr>
              <a:t>Every node encountered is pushed onto stack with flag = 0</a:t>
            </a: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9746873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762738392"/>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r>
                        <a:rPr lang="en-US" b="1" dirty="0" smtClean="0"/>
                        <a:t>D</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C </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B</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1668149"/>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4: Pop an element from stack. Node D will be popped. Since flag =0, push it again with flag=1</a:t>
            </a:r>
          </a:p>
          <a:p>
            <a:pPr marL="114300">
              <a:spcBef>
                <a:spcPct val="20000"/>
              </a:spcBef>
              <a:buClr>
                <a:schemeClr val="accent1"/>
              </a:buClr>
            </a:pPr>
            <a:endParaRPr lang="en-US" sz="1600" b="1" dirty="0">
              <a:solidFill>
                <a:srgbClr val="002060"/>
              </a:solidFill>
            </a:endParaRPr>
          </a:p>
          <a:p>
            <a:pPr marL="114300">
              <a:spcBef>
                <a:spcPct val="20000"/>
              </a:spcBef>
              <a:buClr>
                <a:schemeClr val="accent1"/>
              </a:buClr>
            </a:pPr>
            <a:r>
              <a:rPr lang="en-US" sz="1600" b="1" dirty="0" smtClean="0">
                <a:solidFill>
                  <a:srgbClr val="002060"/>
                </a:solidFill>
              </a:rPr>
              <a:t>Now traverse right </a:t>
            </a:r>
            <a:r>
              <a:rPr lang="en-US" sz="1600" b="1" dirty="0" err="1" smtClean="0">
                <a:solidFill>
                  <a:srgbClr val="002060"/>
                </a:solidFill>
              </a:rPr>
              <a:t>subtree</a:t>
            </a:r>
            <a:r>
              <a:rPr lang="en-US" sz="1600" b="1" dirty="0" smtClean="0">
                <a:solidFill>
                  <a:srgbClr val="002060"/>
                </a:solidFill>
              </a:rPr>
              <a:t> of D. Right </a:t>
            </a:r>
            <a:r>
              <a:rPr lang="en-US" sz="1600" b="1" dirty="0" err="1" smtClean="0">
                <a:solidFill>
                  <a:srgbClr val="002060"/>
                </a:solidFill>
              </a:rPr>
              <a:t>subtree</a:t>
            </a:r>
            <a:r>
              <a:rPr lang="en-US" sz="1600" b="1" dirty="0" smtClean="0">
                <a:solidFill>
                  <a:srgbClr val="002060"/>
                </a:solidFill>
              </a:rPr>
              <a:t> of D is NULL</a:t>
            </a: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2051745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4211552944"/>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C </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B</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880241"/>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5: Pop an element from stack. Node D will be popped. Since flag =1, visit D</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9577490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201304370"/>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C </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B</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880241"/>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6</a:t>
            </a:r>
            <a:r>
              <a:rPr lang="en-US" sz="1600" b="1" dirty="0" smtClean="0">
                <a:solidFill>
                  <a:srgbClr val="002060"/>
                </a:solidFill>
              </a:rPr>
              <a:t>: Pop, Since flag od C=0 , change it to 1 and push is again .</a:t>
            </a:r>
            <a:r>
              <a:rPr lang="en-US" sz="1600" b="1" dirty="0" err="1" smtClean="0">
                <a:solidFill>
                  <a:srgbClr val="002060"/>
                </a:solidFill>
              </a:rPr>
              <a:t>Goto</a:t>
            </a:r>
            <a:r>
              <a:rPr lang="en-US" sz="1600" b="1" dirty="0" smtClean="0">
                <a:solidFill>
                  <a:srgbClr val="002060"/>
                </a:solidFill>
              </a:rPr>
              <a:t> right of node C</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996443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55060920"/>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B</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7: Since right of C=NULL, Visit C</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62175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195121134"/>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8: Since flag of B=1, visit B</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483578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480111141"/>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F</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E</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1</a:t>
                      </a: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9: </a:t>
            </a:r>
            <a:r>
              <a:rPr lang="en-US" sz="1600" b="1" dirty="0" err="1" smtClean="0">
                <a:solidFill>
                  <a:srgbClr val="002060"/>
                </a:solidFill>
              </a:rPr>
              <a:t>Goto</a:t>
            </a:r>
            <a:r>
              <a:rPr lang="en-US" sz="1600" b="1" dirty="0" smtClean="0">
                <a:solidFill>
                  <a:srgbClr val="002060"/>
                </a:solidFill>
              </a:rPr>
              <a:t> right of node A</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719264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234526222"/>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F</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E</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1</a:t>
                      </a: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10: </a:t>
            </a:r>
            <a:r>
              <a:rPr lang="en-US" sz="1600" b="1" dirty="0" err="1" smtClean="0">
                <a:solidFill>
                  <a:srgbClr val="002060"/>
                </a:solidFill>
              </a:rPr>
              <a:t>Goto</a:t>
            </a:r>
            <a:r>
              <a:rPr lang="en-US" sz="1600" b="1" dirty="0" smtClean="0">
                <a:solidFill>
                  <a:srgbClr val="002060"/>
                </a:solidFill>
              </a:rPr>
              <a:t> right of node F</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19571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85532704"/>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E</a:t>
                      </a:r>
                      <a:endParaRPr lang="en-US" b="1" dirty="0"/>
                    </a:p>
                  </a:txBody>
                  <a:tcPr/>
                </a:tc>
                <a:tc>
                  <a:txBody>
                    <a:bodyPr/>
                    <a:lstStyle/>
                    <a:p>
                      <a:pPr algn="ctr"/>
                      <a:r>
                        <a:rPr lang="en-US" b="1" dirty="0" smtClean="0"/>
                        <a:t>0</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1</a:t>
                      </a: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11: Visit node F</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771835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a:t>
            </a:r>
            <a:endParaRPr lang="en-US" dirty="0"/>
          </a:p>
        </p:txBody>
      </p:sp>
      <p:sp>
        <p:nvSpPr>
          <p:cNvPr id="3" name="Content Placeholder 2"/>
          <p:cNvSpPr>
            <a:spLocks noGrp="1"/>
          </p:cNvSpPr>
          <p:nvPr>
            <p:ph idx="1"/>
          </p:nvPr>
        </p:nvSpPr>
        <p:spPr>
          <a:xfrm>
            <a:off x="457200" y="1752601"/>
            <a:ext cx="8229600" cy="2667000"/>
          </a:xfrm>
        </p:spPr>
        <p:txBody>
          <a:bodyPr>
            <a:normAutofit/>
          </a:bodyPr>
          <a:lstStyle/>
          <a:p>
            <a:pPr algn="just"/>
            <a:r>
              <a:rPr lang="en-US" sz="2000" b="1" dirty="0">
                <a:solidFill>
                  <a:srgbClr val="002060"/>
                </a:solidFill>
              </a:rPr>
              <a:t>We extend the concept of linked data structures to structure containing nodes with more than one </a:t>
            </a:r>
            <a:r>
              <a:rPr lang="en-US" sz="2000" b="1" dirty="0" smtClean="0">
                <a:solidFill>
                  <a:srgbClr val="002060"/>
                </a:solidFill>
              </a:rPr>
              <a:t>referenced </a:t>
            </a:r>
            <a:r>
              <a:rPr lang="en-US" sz="2000" b="1" dirty="0">
                <a:solidFill>
                  <a:srgbClr val="002060"/>
                </a:solidFill>
              </a:rPr>
              <a:t>field. </a:t>
            </a:r>
            <a:endParaRPr lang="en-US" sz="2000" b="1" dirty="0" smtClean="0">
              <a:solidFill>
                <a:srgbClr val="002060"/>
              </a:solidFill>
            </a:endParaRPr>
          </a:p>
          <a:p>
            <a:pPr algn="just"/>
            <a:endParaRPr lang="en-US" sz="2000" b="1" dirty="0" smtClean="0">
              <a:solidFill>
                <a:srgbClr val="002060"/>
              </a:solidFill>
            </a:endParaRPr>
          </a:p>
          <a:p>
            <a:pPr algn="just"/>
            <a:r>
              <a:rPr lang="en-US" sz="2000" b="1" dirty="0" smtClean="0">
                <a:solidFill>
                  <a:srgbClr val="002060"/>
                </a:solidFill>
              </a:rPr>
              <a:t>A </a:t>
            </a:r>
            <a:r>
              <a:rPr lang="en-US" sz="2000" b="1" dirty="0">
                <a:solidFill>
                  <a:srgbClr val="002060"/>
                </a:solidFill>
              </a:rPr>
              <a:t>binary tree is made of nodes, where each node contains a </a:t>
            </a:r>
            <a:r>
              <a:rPr lang="en-US" sz="2000" b="1" dirty="0">
                <a:solidFill>
                  <a:srgbClr val="FF0000"/>
                </a:solidFill>
              </a:rPr>
              <a:t>"left" reference</a:t>
            </a:r>
            <a:r>
              <a:rPr lang="en-US" sz="2000" b="1" dirty="0">
                <a:solidFill>
                  <a:srgbClr val="002060"/>
                </a:solidFill>
              </a:rPr>
              <a:t>, a </a:t>
            </a:r>
            <a:r>
              <a:rPr lang="en-US" sz="2000" b="1" dirty="0">
                <a:solidFill>
                  <a:srgbClr val="FF0000"/>
                </a:solidFill>
              </a:rPr>
              <a:t>"right" reference</a:t>
            </a:r>
            <a:r>
              <a:rPr lang="en-US" sz="2000" b="1" dirty="0">
                <a:solidFill>
                  <a:srgbClr val="002060"/>
                </a:solidFill>
              </a:rPr>
              <a:t>, and a data element. </a:t>
            </a:r>
            <a:endParaRPr lang="en-US" sz="2000" b="1" dirty="0" smtClean="0">
              <a:solidFill>
                <a:srgbClr val="002060"/>
              </a:solidFill>
            </a:endParaRPr>
          </a:p>
          <a:p>
            <a:pPr algn="just"/>
            <a:endParaRPr lang="en-US" sz="2000" b="1" dirty="0" smtClean="0">
              <a:solidFill>
                <a:srgbClr val="002060"/>
              </a:solidFill>
            </a:endParaRPr>
          </a:p>
          <a:p>
            <a:pPr algn="just"/>
            <a:r>
              <a:rPr lang="en-US" sz="2000" b="1" dirty="0" smtClean="0">
                <a:solidFill>
                  <a:srgbClr val="002060"/>
                </a:solidFill>
              </a:rPr>
              <a:t>The </a:t>
            </a:r>
            <a:r>
              <a:rPr lang="en-US" sz="2000" b="1" dirty="0">
                <a:solidFill>
                  <a:srgbClr val="002060"/>
                </a:solidFill>
              </a:rPr>
              <a:t>topmost node in the tree is called the </a:t>
            </a:r>
            <a:r>
              <a:rPr lang="en-US" sz="2000" b="1" dirty="0">
                <a:solidFill>
                  <a:srgbClr val="FF0000"/>
                </a:solidFill>
              </a:rPr>
              <a:t>root.</a:t>
            </a:r>
          </a:p>
        </p:txBody>
      </p:sp>
      <p:pic>
        <p:nvPicPr>
          <p:cNvPr id="1026" name="Picture 2" descr="https://www.cs.cmu.edu/~adamchik/15-121/lectures/Trees/pix/binaryTre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419601"/>
            <a:ext cx="2686050" cy="210502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4556464" y="4114800"/>
            <a:ext cx="1539537"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2367885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996018832"/>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E</a:t>
                      </a:r>
                      <a:endParaRPr lang="en-US" b="1" dirty="0"/>
                    </a:p>
                  </a:txBody>
                  <a:tcPr/>
                </a:tc>
                <a:tc>
                  <a:txBody>
                    <a:bodyPr/>
                    <a:lstStyle/>
                    <a:p>
                      <a:pPr algn="ctr"/>
                      <a:r>
                        <a:rPr lang="en-US" b="1" dirty="0" smtClean="0"/>
                        <a:t>1</a:t>
                      </a: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1</a:t>
                      </a: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12: </a:t>
            </a:r>
            <a:r>
              <a:rPr lang="en-US" sz="1600" b="1" dirty="0" err="1" smtClean="0">
                <a:solidFill>
                  <a:srgbClr val="002060"/>
                </a:solidFill>
              </a:rPr>
              <a:t>Goto</a:t>
            </a:r>
            <a:r>
              <a:rPr lang="en-US" sz="1600" b="1" dirty="0" smtClean="0">
                <a:solidFill>
                  <a:srgbClr val="002060"/>
                </a:solidFill>
              </a:rPr>
              <a:t> right of node E</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515325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223034880"/>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r>
                        <a:rPr lang="en-US" b="1" dirty="0" smtClean="0"/>
                        <a:t>A</a:t>
                      </a:r>
                      <a:endParaRPr lang="en-US" b="1" dirty="0"/>
                    </a:p>
                  </a:txBody>
                  <a:tcPr/>
                </a:tc>
                <a:tc>
                  <a:txBody>
                    <a:bodyPr/>
                    <a:lstStyle/>
                    <a:p>
                      <a:pPr algn="ctr"/>
                      <a:r>
                        <a:rPr lang="en-US" b="1" dirty="0" smtClean="0"/>
                        <a:t>1</a:t>
                      </a: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13: Visit node E</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8994115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Simulation of Non </a:t>
            </a:r>
            <a:r>
              <a:rPr lang="en-US" sz="2800" dirty="0"/>
              <a:t>recursive </a:t>
            </a:r>
            <a:br>
              <a:rPr lang="en-US" sz="2800" dirty="0"/>
            </a:br>
            <a:r>
              <a:rPr lang="en-US" sz="2800" dirty="0"/>
              <a:t>POST order </a:t>
            </a:r>
            <a:r>
              <a:rPr lang="en-US" sz="2800" dirty="0" smtClean="0"/>
              <a:t>traversal</a:t>
            </a:r>
            <a:endParaRPr lang="en-US" sz="2800" dirty="0"/>
          </a:p>
        </p:txBody>
      </p:sp>
      <p:sp>
        <p:nvSpPr>
          <p:cNvPr id="4" name="Oval 3"/>
          <p:cNvSpPr/>
          <p:nvPr/>
        </p:nvSpPr>
        <p:spPr>
          <a:xfrm>
            <a:off x="1905000" y="18669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19200" y="24003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099898" y="2483553"/>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1624368" y="3100064"/>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994146" y="372586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0" name="Straight Connector 9"/>
          <p:cNvCxnSpPr>
            <a:stCxn id="4" idx="2"/>
            <a:endCxn id="5" idx="0"/>
          </p:cNvCxnSpPr>
          <p:nvPr/>
        </p:nvCxnSpPr>
        <p:spPr>
          <a:xfrm flipH="1">
            <a:off x="1485900" y="2133600"/>
            <a:ext cx="419100" cy="2667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6"/>
            <a:endCxn id="6" idx="0"/>
          </p:cNvCxnSpPr>
          <p:nvPr/>
        </p:nvCxnSpPr>
        <p:spPr>
          <a:xfrm>
            <a:off x="2438400" y="2133600"/>
            <a:ext cx="928198" cy="34995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3"/>
          </p:cNvCxnSpPr>
          <p:nvPr/>
        </p:nvCxnSpPr>
        <p:spPr>
          <a:xfrm flipH="1">
            <a:off x="1371316" y="3555349"/>
            <a:ext cx="331167" cy="17876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5"/>
            <a:endCxn id="7" idx="0"/>
          </p:cNvCxnSpPr>
          <p:nvPr/>
        </p:nvCxnSpPr>
        <p:spPr>
          <a:xfrm>
            <a:off x="1674485" y="2855585"/>
            <a:ext cx="216583" cy="244479"/>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2469676" y="310220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17" name="Straight Connector 16"/>
          <p:cNvCxnSpPr/>
          <p:nvPr/>
        </p:nvCxnSpPr>
        <p:spPr>
          <a:xfrm flipH="1">
            <a:off x="2846846" y="2931698"/>
            <a:ext cx="331167" cy="178766"/>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578140937"/>
              </p:ext>
            </p:extLst>
          </p:nvPr>
        </p:nvGraphicFramePr>
        <p:xfrm>
          <a:off x="5334000" y="3633464"/>
          <a:ext cx="1714500" cy="2219960"/>
        </p:xfrm>
        <a:graphic>
          <a:graphicData uri="http://schemas.openxmlformats.org/drawingml/2006/table">
            <a:tbl>
              <a:tblPr firstRow="1" bandRow="1">
                <a:tableStyleId>{5940675A-B579-460E-94D1-54222C63F5DA}</a:tableStyleId>
              </a:tblPr>
              <a:tblGrid>
                <a:gridCol w="857250"/>
                <a:gridCol w="857250"/>
              </a:tblGrid>
              <a:tr h="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endParaRPr lang="en-US" b="1" dirty="0"/>
                    </a:p>
                  </a:txBody>
                  <a:tcPr/>
                </a:tc>
              </a:tr>
            </a:tbl>
          </a:graphicData>
        </a:graphic>
      </p:graphicFrame>
      <p:sp>
        <p:nvSpPr>
          <p:cNvPr id="20" name="TextBox 19"/>
          <p:cNvSpPr txBox="1"/>
          <p:nvPr/>
        </p:nvSpPr>
        <p:spPr>
          <a:xfrm>
            <a:off x="4087655" y="1781010"/>
            <a:ext cx="4751545" cy="634020"/>
          </a:xfrm>
          <a:prstGeom prst="rect">
            <a:avLst/>
          </a:prstGeom>
          <a:noFill/>
        </p:spPr>
        <p:txBody>
          <a:bodyPr wrap="square" rtlCol="0">
            <a:spAutoFit/>
          </a:bodyPr>
          <a:lstStyle/>
          <a:p>
            <a:pPr marL="114300">
              <a:spcBef>
                <a:spcPct val="20000"/>
              </a:spcBef>
              <a:buClr>
                <a:schemeClr val="accent1"/>
              </a:buClr>
            </a:pPr>
            <a:r>
              <a:rPr lang="en-US" sz="1600" b="1" dirty="0">
                <a:solidFill>
                  <a:srgbClr val="002060"/>
                </a:solidFill>
              </a:rPr>
              <a:t>Step </a:t>
            </a:r>
            <a:r>
              <a:rPr lang="en-US" sz="1600" b="1" dirty="0" smtClean="0">
                <a:solidFill>
                  <a:srgbClr val="002060"/>
                </a:solidFill>
              </a:rPr>
              <a:t>14: Visit node A</a:t>
            </a:r>
          </a:p>
          <a:p>
            <a:pPr marL="114300">
              <a:spcBef>
                <a:spcPct val="20000"/>
              </a:spcBef>
              <a:buClr>
                <a:schemeClr val="accent1"/>
              </a:buClr>
            </a:pPr>
            <a:endParaRPr lang="en-US" sz="1600" b="1" dirty="0">
              <a:solidFill>
                <a:srgbClr val="002060"/>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554444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function to create </a:t>
            </a:r>
            <a:r>
              <a:rPr lang="en-US" sz="2400" dirty="0" smtClean="0"/>
              <a:t/>
            </a:r>
            <a:br>
              <a:rPr lang="en-US" sz="2400" dirty="0" smtClean="0"/>
            </a:br>
            <a:r>
              <a:rPr lang="en-US" sz="2400" dirty="0" smtClean="0"/>
              <a:t>copy </a:t>
            </a:r>
            <a:r>
              <a:rPr lang="en-US" sz="2400" dirty="0" smtClean="0"/>
              <a:t>of tree (recursive)</a:t>
            </a:r>
            <a:endParaRPr lang="en-US" sz="2400" dirty="0"/>
          </a:p>
        </p:txBody>
      </p:sp>
      <p:sp>
        <p:nvSpPr>
          <p:cNvPr id="3" name="Content Placeholder 2"/>
          <p:cNvSpPr>
            <a:spLocks noGrp="1"/>
          </p:cNvSpPr>
          <p:nvPr>
            <p:ph idx="1"/>
          </p:nvPr>
        </p:nvSpPr>
        <p:spPr/>
        <p:txBody>
          <a:bodyPr>
            <a:normAutofit/>
          </a:bodyPr>
          <a:lstStyle/>
          <a:p>
            <a:pPr marL="114300" indent="0">
              <a:buNone/>
            </a:pPr>
            <a:r>
              <a:rPr lang="en-US" sz="2000" b="1" dirty="0">
                <a:solidFill>
                  <a:srgbClr val="002060"/>
                </a:solidFill>
              </a:rPr>
              <a:t>node * copy(node *T)</a:t>
            </a:r>
          </a:p>
          <a:p>
            <a:pPr marL="114300" indent="0">
              <a:buNone/>
            </a:pPr>
            <a:r>
              <a:rPr lang="en-US" sz="2000" b="1" dirty="0">
                <a:solidFill>
                  <a:srgbClr val="002060"/>
                </a:solidFill>
              </a:rPr>
              <a:t>{</a:t>
            </a:r>
          </a:p>
          <a:p>
            <a:pPr marL="114300" indent="0">
              <a:buNone/>
            </a:pPr>
            <a:r>
              <a:rPr lang="en-US" sz="2000" b="1" dirty="0">
                <a:solidFill>
                  <a:srgbClr val="002060"/>
                </a:solidFill>
              </a:rPr>
              <a:t>       node *P</a:t>
            </a:r>
            <a:br>
              <a:rPr lang="en-US" sz="2000" b="1" dirty="0">
                <a:solidFill>
                  <a:srgbClr val="002060"/>
                </a:solidFill>
              </a:rPr>
            </a:br>
            <a:r>
              <a:rPr lang="en-US" sz="2000" b="1" dirty="0">
                <a:solidFill>
                  <a:srgbClr val="002060"/>
                </a:solidFill>
              </a:rPr>
              <a:t>       </a:t>
            </a:r>
            <a:r>
              <a:rPr lang="en-US" sz="2000" b="1" dirty="0" err="1">
                <a:solidFill>
                  <a:srgbClr val="002060"/>
                </a:solidFill>
              </a:rPr>
              <a:t>P</a:t>
            </a:r>
            <a:r>
              <a:rPr lang="en-US" sz="2000" b="1" dirty="0">
                <a:solidFill>
                  <a:srgbClr val="002060"/>
                </a:solidFill>
              </a:rPr>
              <a:t> = NULL</a:t>
            </a:r>
            <a:br>
              <a:rPr lang="en-US" sz="2000" b="1" dirty="0">
                <a:solidFill>
                  <a:srgbClr val="002060"/>
                </a:solidFill>
              </a:rPr>
            </a:br>
            <a:r>
              <a:rPr lang="en-US" sz="2000" b="1" dirty="0">
                <a:solidFill>
                  <a:srgbClr val="002060"/>
                </a:solidFill>
              </a:rPr>
              <a:t>       if(T!=NULL)</a:t>
            </a:r>
            <a:br>
              <a:rPr lang="en-US" sz="2000" b="1" dirty="0">
                <a:solidFill>
                  <a:srgbClr val="002060"/>
                </a:solidFill>
              </a:rPr>
            </a:br>
            <a:r>
              <a:rPr lang="en-US" sz="2000" b="1" dirty="0">
                <a:solidFill>
                  <a:srgbClr val="002060"/>
                </a:solidFill>
              </a:rPr>
              <a:t>       {</a:t>
            </a:r>
            <a:br>
              <a:rPr lang="en-US" sz="2000" b="1" dirty="0">
                <a:solidFill>
                  <a:srgbClr val="002060"/>
                </a:solidFill>
              </a:rPr>
            </a:br>
            <a:r>
              <a:rPr lang="en-US" sz="2000" b="1" dirty="0">
                <a:solidFill>
                  <a:srgbClr val="002060"/>
                </a:solidFill>
              </a:rPr>
              <a:t>              P = new node</a:t>
            </a:r>
            <a:br>
              <a:rPr lang="en-US" sz="2000" b="1" dirty="0">
                <a:solidFill>
                  <a:srgbClr val="002060"/>
                </a:solidFill>
              </a:rPr>
            </a:br>
            <a:r>
              <a:rPr lang="en-US" sz="2000" b="1" dirty="0">
                <a:solidFill>
                  <a:srgbClr val="002060"/>
                </a:solidFill>
              </a:rPr>
              <a:t>              </a:t>
            </a:r>
            <a:r>
              <a:rPr lang="en-US" sz="2000" b="1" dirty="0" err="1" smtClean="0">
                <a:solidFill>
                  <a:srgbClr val="002060"/>
                </a:solidFill>
              </a:rPr>
              <a:t>P.data</a:t>
            </a:r>
            <a:r>
              <a:rPr lang="en-US" sz="2000" b="1" dirty="0" smtClean="0">
                <a:solidFill>
                  <a:srgbClr val="002060"/>
                </a:solidFill>
              </a:rPr>
              <a:t> </a:t>
            </a:r>
            <a:r>
              <a:rPr lang="en-US" sz="2000" b="1" dirty="0">
                <a:solidFill>
                  <a:srgbClr val="002060"/>
                </a:solidFill>
              </a:rPr>
              <a:t>= </a:t>
            </a:r>
            <a:r>
              <a:rPr lang="en-US" sz="2000" b="1" dirty="0" err="1" smtClean="0">
                <a:solidFill>
                  <a:srgbClr val="002060"/>
                </a:solidFill>
              </a:rPr>
              <a:t>T.data</a:t>
            </a:r>
            <a:r>
              <a:rPr lang="en-US" sz="2000" b="1" dirty="0">
                <a:solidFill>
                  <a:srgbClr val="002060"/>
                </a:solidFill>
              </a:rPr>
              <a:t/>
            </a:r>
            <a:br>
              <a:rPr lang="en-US" sz="2000" b="1" dirty="0">
                <a:solidFill>
                  <a:srgbClr val="002060"/>
                </a:solidFill>
              </a:rPr>
            </a:br>
            <a:r>
              <a:rPr lang="en-US" sz="2000" b="1" dirty="0">
                <a:solidFill>
                  <a:srgbClr val="002060"/>
                </a:solidFill>
              </a:rPr>
              <a:t>              </a:t>
            </a:r>
            <a:r>
              <a:rPr lang="en-US" sz="2000" b="1" dirty="0" err="1" smtClean="0">
                <a:solidFill>
                  <a:srgbClr val="002060"/>
                </a:solidFill>
              </a:rPr>
              <a:t>P.left</a:t>
            </a:r>
            <a:r>
              <a:rPr lang="en-US" sz="2000" b="1" dirty="0" smtClean="0">
                <a:solidFill>
                  <a:srgbClr val="002060"/>
                </a:solidFill>
              </a:rPr>
              <a:t> </a:t>
            </a:r>
            <a:r>
              <a:rPr lang="en-US" sz="2000" b="1" dirty="0">
                <a:solidFill>
                  <a:srgbClr val="002060"/>
                </a:solidFill>
              </a:rPr>
              <a:t>= </a:t>
            </a:r>
            <a:r>
              <a:rPr lang="en-US" sz="2000" b="1" dirty="0" smtClean="0">
                <a:solidFill>
                  <a:srgbClr val="002060"/>
                </a:solidFill>
              </a:rPr>
              <a:t>copy(</a:t>
            </a:r>
            <a:r>
              <a:rPr lang="en-US" sz="2000" b="1" dirty="0" err="1" smtClean="0">
                <a:solidFill>
                  <a:srgbClr val="002060"/>
                </a:solidFill>
              </a:rPr>
              <a:t>T.left</a:t>
            </a:r>
            <a:r>
              <a:rPr lang="en-US" sz="2000" b="1" dirty="0">
                <a:solidFill>
                  <a:srgbClr val="002060"/>
                </a:solidFill>
              </a:rPr>
              <a:t>)</a:t>
            </a:r>
          </a:p>
          <a:p>
            <a:pPr marL="114300" indent="0">
              <a:buNone/>
            </a:pPr>
            <a:r>
              <a:rPr lang="en-US" sz="2000" b="1" dirty="0">
                <a:solidFill>
                  <a:srgbClr val="002060"/>
                </a:solidFill>
              </a:rPr>
              <a:t>              </a:t>
            </a:r>
            <a:r>
              <a:rPr lang="en-US" sz="2000" b="1" dirty="0" err="1" smtClean="0">
                <a:solidFill>
                  <a:srgbClr val="002060"/>
                </a:solidFill>
              </a:rPr>
              <a:t>P.right</a:t>
            </a:r>
            <a:r>
              <a:rPr lang="en-US" sz="2000" b="1" dirty="0" smtClean="0">
                <a:solidFill>
                  <a:srgbClr val="002060"/>
                </a:solidFill>
              </a:rPr>
              <a:t> </a:t>
            </a:r>
            <a:r>
              <a:rPr lang="en-US" sz="2000" b="1" dirty="0">
                <a:solidFill>
                  <a:srgbClr val="002060"/>
                </a:solidFill>
              </a:rPr>
              <a:t>= </a:t>
            </a:r>
            <a:r>
              <a:rPr lang="en-US" sz="2000" b="1" dirty="0" smtClean="0">
                <a:solidFill>
                  <a:srgbClr val="002060"/>
                </a:solidFill>
              </a:rPr>
              <a:t>copy(</a:t>
            </a:r>
            <a:r>
              <a:rPr lang="en-US" sz="2000" b="1" dirty="0" err="1" smtClean="0">
                <a:solidFill>
                  <a:srgbClr val="002060"/>
                </a:solidFill>
              </a:rPr>
              <a:t>T.right</a:t>
            </a:r>
            <a:r>
              <a:rPr lang="en-US" sz="2000" b="1" dirty="0">
                <a:solidFill>
                  <a:srgbClr val="002060"/>
                </a:solidFill>
              </a:rPr>
              <a:t>)</a:t>
            </a:r>
            <a:br>
              <a:rPr lang="en-US" sz="2000" b="1" dirty="0">
                <a:solidFill>
                  <a:srgbClr val="002060"/>
                </a:solidFill>
              </a:rPr>
            </a:br>
            <a:r>
              <a:rPr lang="en-US" sz="2000" b="1" dirty="0">
                <a:solidFill>
                  <a:srgbClr val="002060"/>
                </a:solidFill>
              </a:rPr>
              <a:t>        }</a:t>
            </a:r>
          </a:p>
          <a:p>
            <a:pPr marL="114300" indent="0">
              <a:buNone/>
            </a:pPr>
            <a:r>
              <a:rPr lang="en-US" sz="2000" b="1" dirty="0">
                <a:solidFill>
                  <a:srgbClr val="002060"/>
                </a:solidFill>
              </a:rPr>
              <a:t>return (P)  </a:t>
            </a:r>
          </a:p>
          <a:p>
            <a:pPr marL="114300" indent="0">
              <a:buNone/>
            </a:pPr>
            <a:r>
              <a:rPr lang="en-US" sz="2000" b="1" dirty="0">
                <a:solidFill>
                  <a:srgbClr val="002060"/>
                </a:solidFill>
              </a:rPr>
              <a:t>}</a:t>
            </a:r>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2934120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Function for </a:t>
            </a:r>
            <a:r>
              <a:rPr lang="en-US" sz="2400" dirty="0" smtClean="0"/>
              <a:t>counting</a:t>
            </a:r>
            <a:br>
              <a:rPr lang="en-US" sz="2400" dirty="0" smtClean="0"/>
            </a:br>
            <a:r>
              <a:rPr lang="en-US" sz="2400" dirty="0" smtClean="0"/>
              <a:t> </a:t>
            </a:r>
            <a:r>
              <a:rPr lang="en-US" sz="2400" dirty="0" smtClean="0"/>
              <a:t>leaf node (recursive)</a:t>
            </a:r>
            <a:endParaRPr lang="en-US" sz="2400" dirty="0"/>
          </a:p>
        </p:txBody>
      </p:sp>
      <p:sp>
        <p:nvSpPr>
          <p:cNvPr id="3" name="Content Placeholder 2"/>
          <p:cNvSpPr>
            <a:spLocks noGrp="1"/>
          </p:cNvSpPr>
          <p:nvPr>
            <p:ph idx="1"/>
          </p:nvPr>
        </p:nvSpPr>
        <p:spPr/>
        <p:txBody>
          <a:bodyPr>
            <a:normAutofit/>
          </a:bodyPr>
          <a:lstStyle/>
          <a:p>
            <a:pPr marL="114300" indent="0">
              <a:buNone/>
            </a:pPr>
            <a:r>
              <a:rPr lang="en-US" sz="2000" b="1" dirty="0" err="1">
                <a:solidFill>
                  <a:srgbClr val="002060"/>
                </a:solidFill>
              </a:rPr>
              <a:t>int</a:t>
            </a:r>
            <a:r>
              <a:rPr lang="en-US" sz="2000" b="1" dirty="0">
                <a:solidFill>
                  <a:srgbClr val="002060"/>
                </a:solidFill>
              </a:rPr>
              <a:t>  </a:t>
            </a:r>
            <a:r>
              <a:rPr lang="en-US" sz="2000" b="1" dirty="0" err="1">
                <a:solidFill>
                  <a:srgbClr val="002060"/>
                </a:solidFill>
              </a:rPr>
              <a:t>count_leaf</a:t>
            </a:r>
            <a:r>
              <a:rPr lang="en-US" sz="2000" b="1" dirty="0">
                <a:solidFill>
                  <a:srgbClr val="002060"/>
                </a:solidFill>
              </a:rPr>
              <a:t>( node *T)</a:t>
            </a:r>
          </a:p>
          <a:p>
            <a:pPr marL="114300" indent="0">
              <a:buNone/>
            </a:pPr>
            <a:r>
              <a:rPr lang="en-US" sz="2000" b="1" dirty="0">
                <a:solidFill>
                  <a:srgbClr val="002060"/>
                </a:solidFill>
              </a:rPr>
              <a:t>{ </a:t>
            </a:r>
            <a:endParaRPr lang="en-US" sz="2000" b="1" dirty="0" smtClean="0">
              <a:solidFill>
                <a:srgbClr val="002060"/>
              </a:solidFill>
            </a:endParaRPr>
          </a:p>
          <a:p>
            <a:pPr marL="114300" indent="0">
              <a:buNone/>
            </a:pPr>
            <a:r>
              <a:rPr lang="en-US" sz="2000" b="1" dirty="0">
                <a:solidFill>
                  <a:srgbClr val="002060"/>
                </a:solidFill>
              </a:rPr>
              <a:t> </a:t>
            </a:r>
            <a:r>
              <a:rPr lang="en-US" sz="2000" b="1" dirty="0" smtClean="0">
                <a:solidFill>
                  <a:srgbClr val="002060"/>
                </a:solidFill>
              </a:rPr>
              <a:t>    </a:t>
            </a:r>
            <a:r>
              <a:rPr lang="en-US" sz="2000" b="1" dirty="0" err="1" smtClean="0">
                <a:solidFill>
                  <a:srgbClr val="002060"/>
                </a:solidFill>
              </a:rPr>
              <a:t>int</a:t>
            </a:r>
            <a:r>
              <a:rPr lang="en-US" sz="2000" b="1" dirty="0" smtClean="0">
                <a:solidFill>
                  <a:srgbClr val="002060"/>
                </a:solidFill>
              </a:rPr>
              <a:t> </a:t>
            </a:r>
            <a:r>
              <a:rPr lang="en-US" sz="2000" b="1" dirty="0">
                <a:solidFill>
                  <a:srgbClr val="002060"/>
                </a:solidFill>
              </a:rPr>
              <a:t>n;</a:t>
            </a:r>
          </a:p>
          <a:p>
            <a:pPr marL="114300" indent="0">
              <a:buNone/>
            </a:pPr>
            <a:r>
              <a:rPr lang="en-US" sz="2000" b="1" dirty="0">
                <a:solidFill>
                  <a:srgbClr val="002060"/>
                </a:solidFill>
              </a:rPr>
              <a:t> </a:t>
            </a:r>
            <a:r>
              <a:rPr lang="en-US" sz="2000" b="1" dirty="0">
                <a:solidFill>
                  <a:srgbClr val="002060"/>
                </a:solidFill>
              </a:rPr>
              <a:t>    if(T==NULL)</a:t>
            </a:r>
            <a:br>
              <a:rPr lang="en-US" sz="2000" b="1" dirty="0">
                <a:solidFill>
                  <a:srgbClr val="002060"/>
                </a:solidFill>
              </a:rPr>
            </a:br>
            <a:r>
              <a:rPr lang="en-US" sz="2000" b="1" dirty="0">
                <a:solidFill>
                  <a:srgbClr val="002060"/>
                </a:solidFill>
              </a:rPr>
              <a:t>	return 0;</a:t>
            </a:r>
            <a:endParaRPr lang="en-US" sz="2000" b="1" dirty="0">
              <a:solidFill>
                <a:srgbClr val="002060"/>
              </a:solidFill>
            </a:endParaRPr>
          </a:p>
          <a:p>
            <a:pPr marL="114300" indent="0">
              <a:buNone/>
            </a:pPr>
            <a:r>
              <a:rPr lang="en-US" sz="2000" b="1" dirty="0">
                <a:solidFill>
                  <a:srgbClr val="002060"/>
                </a:solidFill>
              </a:rPr>
              <a:t> </a:t>
            </a:r>
            <a:r>
              <a:rPr lang="en-US" sz="2000" b="1" dirty="0">
                <a:solidFill>
                  <a:srgbClr val="002060"/>
                </a:solidFill>
              </a:rPr>
              <a:t>   if(</a:t>
            </a:r>
            <a:r>
              <a:rPr lang="en-US" sz="2000" b="1" dirty="0" err="1">
                <a:solidFill>
                  <a:srgbClr val="002060"/>
                </a:solidFill>
              </a:rPr>
              <a:t>T.left</a:t>
            </a:r>
            <a:r>
              <a:rPr lang="en-US" sz="2000" b="1" dirty="0">
                <a:solidFill>
                  <a:srgbClr val="002060"/>
                </a:solidFill>
              </a:rPr>
              <a:t> == NULL &amp;&amp; </a:t>
            </a:r>
            <a:r>
              <a:rPr lang="en-US" sz="2000" b="1" dirty="0" err="1">
                <a:solidFill>
                  <a:srgbClr val="002060"/>
                </a:solidFill>
              </a:rPr>
              <a:t>T.right</a:t>
            </a:r>
            <a:r>
              <a:rPr lang="en-US" sz="2000" b="1" dirty="0">
                <a:solidFill>
                  <a:srgbClr val="002060"/>
                </a:solidFill>
              </a:rPr>
              <a:t> == NULL)</a:t>
            </a:r>
          </a:p>
          <a:p>
            <a:pPr marL="114300" indent="0">
              <a:buNone/>
            </a:pPr>
            <a:r>
              <a:rPr lang="en-US" sz="2000" b="1" dirty="0">
                <a:solidFill>
                  <a:srgbClr val="002060"/>
                </a:solidFill>
              </a:rPr>
              <a:t> 	return 1;</a:t>
            </a:r>
          </a:p>
          <a:p>
            <a:pPr marL="114300" indent="0">
              <a:buNone/>
            </a:pPr>
            <a:r>
              <a:rPr lang="en-US" sz="2000" b="1" dirty="0">
                <a:solidFill>
                  <a:srgbClr val="002060"/>
                </a:solidFill>
              </a:rPr>
              <a:t>    n = </a:t>
            </a:r>
            <a:r>
              <a:rPr lang="en-US" sz="2000" b="1" dirty="0" err="1">
                <a:solidFill>
                  <a:srgbClr val="002060"/>
                </a:solidFill>
              </a:rPr>
              <a:t>count_leaf</a:t>
            </a:r>
            <a:r>
              <a:rPr lang="en-US" sz="2000" b="1" dirty="0">
                <a:solidFill>
                  <a:srgbClr val="002060"/>
                </a:solidFill>
              </a:rPr>
              <a:t>(</a:t>
            </a:r>
            <a:r>
              <a:rPr lang="en-US" sz="2000" b="1" dirty="0" err="1">
                <a:solidFill>
                  <a:srgbClr val="002060"/>
                </a:solidFill>
              </a:rPr>
              <a:t>T.left</a:t>
            </a:r>
            <a:r>
              <a:rPr lang="en-US" sz="2000" b="1" dirty="0">
                <a:solidFill>
                  <a:srgbClr val="002060"/>
                </a:solidFill>
              </a:rPr>
              <a:t>) + </a:t>
            </a:r>
            <a:r>
              <a:rPr lang="en-US" sz="2000" b="1" dirty="0" err="1">
                <a:solidFill>
                  <a:srgbClr val="002060"/>
                </a:solidFill>
              </a:rPr>
              <a:t>count_leaf</a:t>
            </a:r>
            <a:r>
              <a:rPr lang="en-US" sz="2000" b="1" dirty="0">
                <a:solidFill>
                  <a:srgbClr val="002060"/>
                </a:solidFill>
              </a:rPr>
              <a:t>(</a:t>
            </a:r>
            <a:r>
              <a:rPr lang="en-US" sz="2000" b="1" dirty="0" err="1">
                <a:solidFill>
                  <a:srgbClr val="002060"/>
                </a:solidFill>
              </a:rPr>
              <a:t>T.right</a:t>
            </a:r>
            <a:r>
              <a:rPr lang="en-US" sz="2000" b="1" dirty="0">
                <a:solidFill>
                  <a:srgbClr val="002060"/>
                </a:solidFill>
              </a:rPr>
              <a:t>);   </a:t>
            </a:r>
          </a:p>
          <a:p>
            <a:pPr marL="114300" indent="0">
              <a:buNone/>
            </a:pPr>
            <a:r>
              <a:rPr lang="en-US" sz="2000" b="1" dirty="0">
                <a:solidFill>
                  <a:srgbClr val="002060"/>
                </a:solidFill>
              </a:rPr>
              <a:t>    return (n);</a:t>
            </a:r>
          </a:p>
          <a:p>
            <a:pPr marL="114300" indent="0">
              <a:buNone/>
            </a:pPr>
            <a:r>
              <a:rPr lang="en-US" sz="2000" b="1" dirty="0">
                <a:solidFill>
                  <a:srgbClr val="002060"/>
                </a:solidFill>
              </a:rPr>
              <a:t>}</a:t>
            </a:r>
            <a:endParaRPr lang="en-US" sz="2000"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251178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normAutofit fontScale="92500"/>
          </a:bodyPr>
          <a:lstStyle/>
          <a:p>
            <a:pPr algn="just"/>
            <a:r>
              <a:rPr lang="en-US" b="1" dirty="0">
                <a:solidFill>
                  <a:srgbClr val="002060"/>
                </a:solidFill>
              </a:rPr>
              <a:t>When we store ordered data in an array we have Binary search algorithm for efficient </a:t>
            </a:r>
            <a:r>
              <a:rPr lang="en-US" b="1" dirty="0" smtClean="0">
                <a:solidFill>
                  <a:srgbClr val="002060"/>
                </a:solidFill>
              </a:rPr>
              <a:t>searching</a:t>
            </a:r>
          </a:p>
          <a:p>
            <a:pPr algn="just"/>
            <a:endParaRPr lang="en-US" b="1" dirty="0">
              <a:solidFill>
                <a:srgbClr val="002060"/>
              </a:solidFill>
            </a:endParaRPr>
          </a:p>
          <a:p>
            <a:pPr algn="just"/>
            <a:r>
              <a:rPr lang="en-US" b="1" dirty="0">
                <a:solidFill>
                  <a:srgbClr val="002060"/>
                </a:solidFill>
              </a:rPr>
              <a:t>But insertion and deletion in array  requires lot of </a:t>
            </a:r>
            <a:r>
              <a:rPr lang="en-US" b="1" dirty="0" smtClean="0">
                <a:solidFill>
                  <a:srgbClr val="002060"/>
                </a:solidFill>
              </a:rPr>
              <a:t>shuffling</a:t>
            </a:r>
          </a:p>
          <a:p>
            <a:pPr algn="just"/>
            <a:endParaRPr lang="en-US" b="1" dirty="0">
              <a:solidFill>
                <a:srgbClr val="002060"/>
              </a:solidFill>
            </a:endParaRPr>
          </a:p>
          <a:p>
            <a:pPr algn="just"/>
            <a:r>
              <a:rPr lang="en-US" b="1" dirty="0">
                <a:solidFill>
                  <a:srgbClr val="002060"/>
                </a:solidFill>
              </a:rPr>
              <a:t>The problem with linked lists however is their search algorithm is </a:t>
            </a:r>
            <a:r>
              <a:rPr lang="en-US" b="1" dirty="0" smtClean="0">
                <a:solidFill>
                  <a:srgbClr val="002060"/>
                </a:solidFill>
              </a:rPr>
              <a:t>sequential</a:t>
            </a:r>
          </a:p>
          <a:p>
            <a:pPr algn="just"/>
            <a:endParaRPr lang="en-US" b="1" dirty="0">
              <a:solidFill>
                <a:srgbClr val="002060"/>
              </a:solidFill>
            </a:endParaRPr>
          </a:p>
          <a:p>
            <a:pPr algn="just"/>
            <a:r>
              <a:rPr lang="en-US" b="1" dirty="0">
                <a:solidFill>
                  <a:srgbClr val="002060"/>
                </a:solidFill>
              </a:rPr>
              <a:t>Hence we really need a data structure that has an efficient search algorithm and at the same time efficient insert and delete algorithms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6633767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a:xfrm>
            <a:off x="457200" y="1752600"/>
            <a:ext cx="3429000" cy="4373563"/>
          </a:xfrm>
        </p:spPr>
        <p:txBody>
          <a:bodyPr>
            <a:normAutofit fontScale="92500"/>
          </a:bodyPr>
          <a:lstStyle/>
          <a:p>
            <a:pPr algn="just"/>
            <a:r>
              <a:rPr lang="en-US" b="1" dirty="0" smtClean="0">
                <a:solidFill>
                  <a:srgbClr val="002060"/>
                </a:solidFill>
              </a:rPr>
              <a:t>A binary search tree is a binary tree with following properties:</a:t>
            </a:r>
          </a:p>
          <a:p>
            <a:pPr marL="114300" indent="0" algn="just">
              <a:buNone/>
            </a:pPr>
            <a:r>
              <a:rPr lang="en-US" b="1" dirty="0">
                <a:solidFill>
                  <a:srgbClr val="002060"/>
                </a:solidFill>
              </a:rPr>
              <a:t>For every node X</a:t>
            </a:r>
          </a:p>
          <a:p>
            <a:pPr marL="571500" indent="-457200" algn="just">
              <a:buFont typeface="+mj-lt"/>
              <a:buAutoNum type="arabicPeriod"/>
            </a:pPr>
            <a:r>
              <a:rPr lang="en-US" b="1" dirty="0">
                <a:solidFill>
                  <a:srgbClr val="002060"/>
                </a:solidFill>
              </a:rPr>
              <a:t>All the keys in its left </a:t>
            </a:r>
            <a:r>
              <a:rPr lang="en-US" b="1" dirty="0" err="1">
                <a:solidFill>
                  <a:srgbClr val="002060"/>
                </a:solidFill>
              </a:rPr>
              <a:t>subtree</a:t>
            </a:r>
            <a:r>
              <a:rPr lang="en-US" b="1" dirty="0">
                <a:solidFill>
                  <a:srgbClr val="002060"/>
                </a:solidFill>
              </a:rPr>
              <a:t> are smaller than the key value in X </a:t>
            </a:r>
          </a:p>
          <a:p>
            <a:pPr marL="571500" indent="-457200" algn="just">
              <a:buFont typeface="+mj-lt"/>
              <a:buAutoNum type="arabicPeriod"/>
            </a:pPr>
            <a:r>
              <a:rPr lang="en-US" b="1" dirty="0">
                <a:solidFill>
                  <a:srgbClr val="002060"/>
                </a:solidFill>
              </a:rPr>
              <a:t>All the keys in its right </a:t>
            </a:r>
            <a:r>
              <a:rPr lang="en-US" b="1" dirty="0" err="1">
                <a:solidFill>
                  <a:srgbClr val="002060"/>
                </a:solidFill>
              </a:rPr>
              <a:t>subtree</a:t>
            </a:r>
            <a:r>
              <a:rPr lang="en-US" b="1" dirty="0">
                <a:solidFill>
                  <a:srgbClr val="002060"/>
                </a:solidFill>
              </a:rPr>
              <a:t> are larger than the key value in X</a:t>
            </a:r>
          </a:p>
          <a:p>
            <a:pPr algn="just"/>
            <a:endParaRPr lang="en-US" b="1" dirty="0">
              <a:solidFill>
                <a:srgbClr val="002060"/>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2253737294"/>
              </p:ext>
            </p:extLst>
          </p:nvPr>
        </p:nvGraphicFramePr>
        <p:xfrm>
          <a:off x="4038600" y="1905000"/>
          <a:ext cx="4738048" cy="3581400"/>
        </p:xfrm>
        <a:graphic>
          <a:graphicData uri="http://schemas.openxmlformats.org/presentationml/2006/ole">
            <mc:AlternateContent xmlns:mc="http://schemas.openxmlformats.org/markup-compatibility/2006">
              <mc:Choice xmlns:v="urn:schemas-microsoft-com:vml" Requires="v">
                <p:oleObj spid="_x0000_s1068" name="Bitmap Image" r:id="rId3" imgW="3304762" imgH="2476190" progId="Paint.Picture">
                  <p:embed/>
                </p:oleObj>
              </mc:Choice>
              <mc:Fallback>
                <p:oleObj name="Bitmap Image" r:id="rId3" imgW="3304762" imgH="24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905000"/>
                        <a:ext cx="4738048" cy="3581400"/>
                      </a:xfrm>
                      <a:prstGeom prst="rect">
                        <a:avLst/>
                      </a:prstGeom>
                      <a:noFill/>
                      <a:ln>
                        <a:noFill/>
                      </a:ln>
                      <a:effectLst/>
                    </p:spPr>
                  </p:pic>
                </p:oleObj>
              </mc:Fallback>
            </mc:AlternateContent>
          </a:graphicData>
        </a:graphic>
      </p:graphicFrame>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525" y="457200"/>
            <a:ext cx="772075" cy="818406"/>
          </a:xfrm>
          <a:prstGeom prst="rect">
            <a:avLst/>
          </a:prstGeom>
        </p:spPr>
      </p:pic>
    </p:spTree>
    <p:extLst>
      <p:ext uri="{BB962C8B-B14F-4D97-AF65-F5344CB8AC3E}">
        <p14:creationId xmlns:p14="http://schemas.microsoft.com/office/powerpoint/2010/main" val="20917098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Content Placeholder 2"/>
          <p:cNvSpPr>
            <a:spLocks noGrp="1"/>
          </p:cNvSpPr>
          <p:nvPr>
            <p:ph idx="1"/>
          </p:nvPr>
        </p:nvSpPr>
        <p:spPr/>
        <p:txBody>
          <a:bodyPr/>
          <a:lstStyle/>
          <a:p>
            <a:endParaRPr lang="en-US"/>
          </a:p>
        </p:txBody>
      </p:sp>
      <p:pic>
        <p:nvPicPr>
          <p:cNvPr id="5" name="Picture 4" descr="fig4_15"/>
          <p:cNvPicPr>
            <a:picLocks noChangeAspect="1" noChangeArrowheads="1"/>
          </p:cNvPicPr>
          <p:nvPr/>
        </p:nvPicPr>
        <p:blipFill>
          <a:blip r:embed="rId2">
            <a:lum bright="-20000" contrast="60000"/>
            <a:extLst>
              <a:ext uri="{28A0092B-C50C-407E-A947-70E740481C1C}">
                <a14:useLocalDpi xmlns:a14="http://schemas.microsoft.com/office/drawing/2010/main" val="0"/>
              </a:ext>
            </a:extLst>
          </a:blip>
          <a:srcRect b="7988"/>
          <a:stretch>
            <a:fillRect/>
          </a:stretch>
        </p:blipFill>
        <p:spPr bwMode="auto">
          <a:xfrm>
            <a:off x="990600" y="2362200"/>
            <a:ext cx="7086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143000" y="5257800"/>
            <a:ext cx="2624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75000"/>
              <a:buFont typeface="Monotype Sorts" pitchFamily="2" charset="2"/>
              <a:buChar char="*"/>
              <a:defRPr sz="2800">
                <a:solidFill>
                  <a:schemeClr val="tx1"/>
                </a:solidFill>
                <a:latin typeface="Arial" panose="020B0604020202020204" pitchFamily="34" charset="0"/>
              </a:defRPr>
            </a:lvl1pPr>
            <a:lvl2pPr marL="742950" indent="-285750">
              <a:spcBef>
                <a:spcPct val="20000"/>
              </a:spcBef>
              <a:buClr>
                <a:schemeClr val="folHlink"/>
              </a:buClr>
              <a:buSzPct val="80000"/>
              <a:buFont typeface="Monotype Sorts"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spcBef>
                <a:spcPct val="20000"/>
              </a:spcBef>
              <a:buClr>
                <a:schemeClr val="tx2"/>
              </a:buClr>
              <a:buSzPct val="65000"/>
              <a:buFont typeface="Monotype Sorts" pitchFamily="2" charset="2"/>
              <a:buChar char="l"/>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Monotype Sort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zh-TW" sz="2000" b="1" dirty="0">
                <a:ea typeface="新細明體" panose="02020500000000000000" pitchFamily="18" charset="-120"/>
              </a:rPr>
              <a:t>A binary search tree</a:t>
            </a:r>
          </a:p>
        </p:txBody>
      </p:sp>
      <p:sp>
        <p:nvSpPr>
          <p:cNvPr id="7" name="Text Box 6"/>
          <p:cNvSpPr txBox="1">
            <a:spLocks noChangeArrowheads="1"/>
          </p:cNvSpPr>
          <p:nvPr/>
        </p:nvSpPr>
        <p:spPr bwMode="auto">
          <a:xfrm>
            <a:off x="5105400" y="5334000"/>
            <a:ext cx="307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75000"/>
              <a:buFont typeface="Monotype Sorts" pitchFamily="2" charset="2"/>
              <a:buChar char="*"/>
              <a:defRPr sz="2800">
                <a:solidFill>
                  <a:schemeClr val="tx1"/>
                </a:solidFill>
                <a:latin typeface="Arial" panose="020B0604020202020204" pitchFamily="34" charset="0"/>
              </a:defRPr>
            </a:lvl1pPr>
            <a:lvl2pPr marL="742950" indent="-285750">
              <a:spcBef>
                <a:spcPct val="20000"/>
              </a:spcBef>
              <a:buClr>
                <a:schemeClr val="folHlink"/>
              </a:buClr>
              <a:buSzPct val="80000"/>
              <a:buFont typeface="Monotype Sorts"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spcBef>
                <a:spcPct val="20000"/>
              </a:spcBef>
              <a:buClr>
                <a:schemeClr val="tx2"/>
              </a:buClr>
              <a:buSzPct val="65000"/>
              <a:buFont typeface="Monotype Sorts" pitchFamily="2" charset="2"/>
              <a:buChar char="l"/>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Monotype Sort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zh-TW" sz="2000" b="1" dirty="0">
                <a:ea typeface="新細明體" panose="02020500000000000000" pitchFamily="18" charset="-120"/>
              </a:rPr>
              <a:t>Not a binary search tree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9601490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Content Placeholder 2"/>
          <p:cNvSpPr>
            <a:spLocks noGrp="1"/>
          </p:cNvSpPr>
          <p:nvPr>
            <p:ph idx="1"/>
          </p:nvPr>
        </p:nvSpPr>
        <p:spPr/>
        <p:txBody>
          <a:bodyPr/>
          <a:lstStyle/>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850836290"/>
              </p:ext>
            </p:extLst>
          </p:nvPr>
        </p:nvGraphicFramePr>
        <p:xfrm>
          <a:off x="1371600" y="1752600"/>
          <a:ext cx="6672262" cy="4495800"/>
        </p:xfrm>
        <a:graphic>
          <a:graphicData uri="http://schemas.openxmlformats.org/presentationml/2006/ole">
            <mc:AlternateContent xmlns:mc="http://schemas.openxmlformats.org/markup-compatibility/2006">
              <mc:Choice xmlns:v="urn:schemas-microsoft-com:vml" Requires="v">
                <p:oleObj spid="_x0000_s2092" name="Bitmap Image" r:id="rId3" imgW="3809524" imgH="2429214" progId="Paint.Picture">
                  <p:embed/>
                </p:oleObj>
              </mc:Choice>
              <mc:Fallback>
                <p:oleObj name="Bitmap Image" r:id="rId3" imgW="3809524" imgH="24292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52600"/>
                        <a:ext cx="6672262" cy="4495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1512887" y="1812925"/>
            <a:ext cx="576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75000"/>
              <a:buFont typeface="Monotype Sorts" pitchFamily="2" charset="2"/>
              <a:buChar char="*"/>
              <a:defRPr sz="2800">
                <a:solidFill>
                  <a:schemeClr val="tx1"/>
                </a:solidFill>
                <a:latin typeface="Arial" panose="020B0604020202020204" pitchFamily="34" charset="0"/>
              </a:defRPr>
            </a:lvl1pPr>
            <a:lvl2pPr marL="742950" indent="-285750">
              <a:spcBef>
                <a:spcPct val="20000"/>
              </a:spcBef>
              <a:buClr>
                <a:schemeClr val="folHlink"/>
              </a:buClr>
              <a:buSzPct val="80000"/>
              <a:buFont typeface="Monotype Sorts"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spcBef>
                <a:spcPct val="20000"/>
              </a:spcBef>
              <a:buClr>
                <a:schemeClr val="tx2"/>
              </a:buClr>
              <a:buSzPct val="65000"/>
              <a:buFont typeface="Monotype Sorts" pitchFamily="2" charset="2"/>
              <a:buChar char="l"/>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Monotype Sorts"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zh-TW" sz="2000" b="1" dirty="0">
                <a:solidFill>
                  <a:srgbClr val="FF0000"/>
                </a:solidFill>
                <a:ea typeface="新細明體" panose="02020500000000000000" pitchFamily="18" charset="-120"/>
              </a:rPr>
              <a:t>The same set of keys may have different BSTs</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515956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58372"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58373"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58374"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8375"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smtClean="0"/>
              <a:t>Is this BST?</a:t>
            </a:r>
            <a:endParaRPr lang="en-IN" dirty="0"/>
          </a:p>
        </p:txBody>
      </p:sp>
      <p:sp>
        <p:nvSpPr>
          <p:cNvPr id="5" name="Content Placeholder 4"/>
          <p:cNvSpPr>
            <a:spLocks noGrp="1"/>
          </p:cNvSpPr>
          <p:nvPr>
            <p:ph idx="1"/>
          </p:nvPr>
        </p:nvSpPr>
        <p:spPr/>
        <p:txBody>
          <a:bodyPr/>
          <a:lstStyle/>
          <a:p>
            <a:endParaRPr lang="en-IN"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9157456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 Terminology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000" b="1" dirty="0">
                <a:solidFill>
                  <a:srgbClr val="002060"/>
                </a:solidFill>
              </a:rPr>
              <a:t>Every node (excluding a root) in a tree is connected by a directed edge from exactly one other node. </a:t>
            </a:r>
            <a:r>
              <a:rPr lang="en-US" sz="2000" b="1" dirty="0" smtClean="0">
                <a:solidFill>
                  <a:srgbClr val="002060"/>
                </a:solidFill>
              </a:rPr>
              <a:t>This </a:t>
            </a:r>
            <a:r>
              <a:rPr lang="en-US" sz="2000" b="1" dirty="0">
                <a:solidFill>
                  <a:srgbClr val="002060"/>
                </a:solidFill>
              </a:rPr>
              <a:t>node is called a </a:t>
            </a:r>
            <a:r>
              <a:rPr lang="en-US" sz="2000" b="1" dirty="0">
                <a:solidFill>
                  <a:srgbClr val="FF0000"/>
                </a:solidFill>
              </a:rPr>
              <a:t>parent</a:t>
            </a:r>
            <a:r>
              <a:rPr lang="en-US" sz="2000" b="1" dirty="0">
                <a:solidFill>
                  <a:srgbClr val="002060"/>
                </a:solidFill>
              </a:rPr>
              <a:t>. </a:t>
            </a:r>
            <a:endParaRPr lang="en-US" sz="2000" b="1" dirty="0" smtClean="0">
              <a:solidFill>
                <a:srgbClr val="002060"/>
              </a:solidFill>
            </a:endParaRPr>
          </a:p>
          <a:p>
            <a:pPr algn="just"/>
            <a:endParaRPr lang="en-US" sz="2000" b="1" dirty="0" smtClean="0">
              <a:solidFill>
                <a:srgbClr val="002060"/>
              </a:solidFill>
            </a:endParaRPr>
          </a:p>
          <a:p>
            <a:pPr algn="just"/>
            <a:r>
              <a:rPr lang="en-US" sz="2000" b="1" dirty="0" smtClean="0">
                <a:solidFill>
                  <a:srgbClr val="FF0000"/>
                </a:solidFill>
              </a:rPr>
              <a:t>Binary tree </a:t>
            </a:r>
            <a:r>
              <a:rPr lang="en-US" sz="2000" b="1" dirty="0" smtClean="0">
                <a:solidFill>
                  <a:srgbClr val="002060"/>
                </a:solidFill>
              </a:rPr>
              <a:t>is a tree in which no node can have more than two </a:t>
            </a:r>
            <a:r>
              <a:rPr lang="en-US" sz="2000" b="1" dirty="0" err="1" smtClean="0">
                <a:solidFill>
                  <a:srgbClr val="002060"/>
                </a:solidFill>
              </a:rPr>
              <a:t>subtrees</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On </a:t>
            </a:r>
            <a:r>
              <a:rPr lang="en-US" sz="2000" b="1" dirty="0">
                <a:solidFill>
                  <a:srgbClr val="002060"/>
                </a:solidFill>
              </a:rPr>
              <a:t>the other hand, each node can be connected to arbitrary number of nodes, called </a:t>
            </a:r>
            <a:r>
              <a:rPr lang="en-US" sz="2000" b="1" dirty="0">
                <a:solidFill>
                  <a:srgbClr val="FF0000"/>
                </a:solidFill>
              </a:rPr>
              <a:t>children</a:t>
            </a:r>
            <a:r>
              <a:rPr lang="en-US" sz="2000" b="1" dirty="0">
                <a:solidFill>
                  <a:srgbClr val="002060"/>
                </a:solidFill>
              </a:rPr>
              <a:t>. </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Nodes </a:t>
            </a:r>
            <a:r>
              <a:rPr lang="en-US" sz="2000" b="1" dirty="0">
                <a:solidFill>
                  <a:srgbClr val="002060"/>
                </a:solidFill>
              </a:rPr>
              <a:t>with no children are called </a:t>
            </a:r>
            <a:r>
              <a:rPr lang="en-US" sz="2000" b="1" dirty="0">
                <a:solidFill>
                  <a:srgbClr val="FF0000"/>
                </a:solidFill>
              </a:rPr>
              <a:t>leaves, or external nodes</a:t>
            </a:r>
            <a:r>
              <a:rPr lang="en-US" sz="2000" b="1" dirty="0">
                <a:solidFill>
                  <a:srgbClr val="002060"/>
                </a:solidFill>
              </a:rPr>
              <a:t>. </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Nodes </a:t>
            </a:r>
            <a:r>
              <a:rPr lang="en-US" sz="2000" b="1" dirty="0">
                <a:solidFill>
                  <a:srgbClr val="002060"/>
                </a:solidFill>
              </a:rPr>
              <a:t>which are not leaves are called </a:t>
            </a:r>
            <a:r>
              <a:rPr lang="en-US" sz="2000" b="1" dirty="0">
                <a:solidFill>
                  <a:srgbClr val="FF0000"/>
                </a:solidFill>
              </a:rPr>
              <a:t>internal nodes</a:t>
            </a:r>
            <a:r>
              <a:rPr lang="en-US" sz="2000" b="1" dirty="0">
                <a:solidFill>
                  <a:srgbClr val="002060"/>
                </a:solidFill>
              </a:rPr>
              <a:t>. </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Nodes </a:t>
            </a:r>
            <a:r>
              <a:rPr lang="en-US" sz="2000" b="1" dirty="0">
                <a:solidFill>
                  <a:srgbClr val="002060"/>
                </a:solidFill>
              </a:rPr>
              <a:t>with the same parent are called </a:t>
            </a:r>
            <a:r>
              <a:rPr lang="en-US" sz="2000" b="1" dirty="0">
                <a:solidFill>
                  <a:srgbClr val="FF0000"/>
                </a:solidFill>
              </a:rPr>
              <a:t>siblings.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6320927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59396"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59397"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59398"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9399"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9400" name="Oval 7"/>
          <p:cNvSpPr>
            <a:spLocks noChangeArrowheads="1"/>
          </p:cNvSpPr>
          <p:nvPr/>
        </p:nvSpPr>
        <p:spPr bwMode="auto">
          <a:xfrm>
            <a:off x="24384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3</a:t>
            </a:r>
          </a:p>
        </p:txBody>
      </p:sp>
      <p:sp>
        <p:nvSpPr>
          <p:cNvPr id="59401" name="Oval 8"/>
          <p:cNvSpPr>
            <a:spLocks noChangeArrowheads="1"/>
          </p:cNvSpPr>
          <p:nvPr/>
        </p:nvSpPr>
        <p:spPr bwMode="auto">
          <a:xfrm>
            <a:off x="40386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14</a:t>
            </a:r>
          </a:p>
        </p:txBody>
      </p:sp>
      <p:sp>
        <p:nvSpPr>
          <p:cNvPr id="59402" name="Line 9"/>
          <p:cNvSpPr>
            <a:spLocks noChangeShapeType="1"/>
          </p:cNvSpPr>
          <p:nvPr/>
        </p:nvSpPr>
        <p:spPr bwMode="auto">
          <a:xfrm flipH="1">
            <a:off x="3046413" y="34337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9403" name="Line 10"/>
          <p:cNvSpPr>
            <a:spLocks noChangeShapeType="1"/>
          </p:cNvSpPr>
          <p:nvPr/>
        </p:nvSpPr>
        <p:spPr bwMode="auto">
          <a:xfrm>
            <a:off x="38433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8814819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0420" name="Oval 3"/>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0421" name="Line 4"/>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0422" name="Oval 5"/>
          <p:cNvSpPr>
            <a:spLocks noChangeArrowheads="1"/>
          </p:cNvSpPr>
          <p:nvPr/>
        </p:nvSpPr>
        <p:spPr bwMode="auto">
          <a:xfrm>
            <a:off x="56388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22</a:t>
            </a:r>
          </a:p>
        </p:txBody>
      </p:sp>
      <p:sp>
        <p:nvSpPr>
          <p:cNvPr id="60423" name="Line 6"/>
          <p:cNvSpPr>
            <a:spLocks noChangeShapeType="1"/>
          </p:cNvSpPr>
          <p:nvPr/>
        </p:nvSpPr>
        <p:spPr bwMode="auto">
          <a:xfrm>
            <a:off x="54435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2496764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1444"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22</a:t>
            </a:r>
          </a:p>
        </p:txBody>
      </p:sp>
      <p:sp>
        <p:nvSpPr>
          <p:cNvPr id="61445"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1446"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1447"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0396328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2468"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62469"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11</a:t>
            </a:r>
          </a:p>
        </p:txBody>
      </p:sp>
      <p:sp>
        <p:nvSpPr>
          <p:cNvPr id="62470"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2471"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9821852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3492"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63493"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3494"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3495"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3496" name="Oval 7"/>
          <p:cNvSpPr>
            <a:spLocks noChangeArrowheads="1"/>
          </p:cNvSpPr>
          <p:nvPr/>
        </p:nvSpPr>
        <p:spPr bwMode="auto">
          <a:xfrm>
            <a:off x="24384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11</a:t>
            </a:r>
          </a:p>
        </p:txBody>
      </p:sp>
      <p:sp>
        <p:nvSpPr>
          <p:cNvPr id="63497" name="Oval 8"/>
          <p:cNvSpPr>
            <a:spLocks noChangeArrowheads="1"/>
          </p:cNvSpPr>
          <p:nvPr/>
        </p:nvSpPr>
        <p:spPr bwMode="auto">
          <a:xfrm>
            <a:off x="40386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15</a:t>
            </a:r>
          </a:p>
        </p:txBody>
      </p:sp>
      <p:sp>
        <p:nvSpPr>
          <p:cNvPr id="63498" name="Line 9"/>
          <p:cNvSpPr>
            <a:spLocks noChangeShapeType="1"/>
          </p:cNvSpPr>
          <p:nvPr/>
        </p:nvSpPr>
        <p:spPr bwMode="auto">
          <a:xfrm flipH="1">
            <a:off x="3046413" y="34337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3499" name="Line 10"/>
          <p:cNvSpPr>
            <a:spLocks noChangeShapeType="1"/>
          </p:cNvSpPr>
          <p:nvPr/>
        </p:nvSpPr>
        <p:spPr bwMode="auto">
          <a:xfrm>
            <a:off x="38433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587610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4516"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64517"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4518"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4519"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4520" name="Oval 7"/>
          <p:cNvSpPr>
            <a:spLocks noChangeArrowheads="1"/>
          </p:cNvSpPr>
          <p:nvPr/>
        </p:nvSpPr>
        <p:spPr bwMode="auto">
          <a:xfrm>
            <a:off x="24384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3</a:t>
            </a:r>
          </a:p>
        </p:txBody>
      </p:sp>
      <p:sp>
        <p:nvSpPr>
          <p:cNvPr id="64521" name="Oval 8"/>
          <p:cNvSpPr>
            <a:spLocks noChangeArrowheads="1"/>
          </p:cNvSpPr>
          <p:nvPr/>
        </p:nvSpPr>
        <p:spPr bwMode="auto">
          <a:xfrm>
            <a:off x="40386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22</a:t>
            </a:r>
          </a:p>
        </p:txBody>
      </p:sp>
      <p:sp>
        <p:nvSpPr>
          <p:cNvPr id="64522" name="Line 9"/>
          <p:cNvSpPr>
            <a:spLocks noChangeShapeType="1"/>
          </p:cNvSpPr>
          <p:nvPr/>
        </p:nvSpPr>
        <p:spPr bwMode="auto">
          <a:xfrm flipH="1">
            <a:off x="3046413" y="34337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4523" name="Line 10"/>
          <p:cNvSpPr>
            <a:spLocks noChangeShapeType="1"/>
          </p:cNvSpPr>
          <p:nvPr/>
        </p:nvSpPr>
        <p:spPr bwMode="auto">
          <a:xfrm>
            <a:off x="38433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1486321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5540"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65541"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5542"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43"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44" name="Oval 7"/>
          <p:cNvSpPr>
            <a:spLocks noChangeArrowheads="1"/>
          </p:cNvSpPr>
          <p:nvPr/>
        </p:nvSpPr>
        <p:spPr bwMode="auto">
          <a:xfrm>
            <a:off x="24384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4</a:t>
            </a:r>
          </a:p>
        </p:txBody>
      </p:sp>
      <p:sp>
        <p:nvSpPr>
          <p:cNvPr id="65545" name="Oval 8"/>
          <p:cNvSpPr>
            <a:spLocks noChangeArrowheads="1"/>
          </p:cNvSpPr>
          <p:nvPr/>
        </p:nvSpPr>
        <p:spPr bwMode="auto">
          <a:xfrm>
            <a:off x="40386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15</a:t>
            </a:r>
          </a:p>
        </p:txBody>
      </p:sp>
      <p:sp>
        <p:nvSpPr>
          <p:cNvPr id="65546" name="Line 9"/>
          <p:cNvSpPr>
            <a:spLocks noChangeShapeType="1"/>
          </p:cNvSpPr>
          <p:nvPr/>
        </p:nvSpPr>
        <p:spPr bwMode="auto">
          <a:xfrm flipH="1">
            <a:off x="3046413" y="34337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47" name="Line 10"/>
          <p:cNvSpPr>
            <a:spLocks noChangeShapeType="1"/>
          </p:cNvSpPr>
          <p:nvPr/>
        </p:nvSpPr>
        <p:spPr bwMode="auto">
          <a:xfrm>
            <a:off x="38433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5548" name="Oval 11"/>
          <p:cNvSpPr>
            <a:spLocks noChangeArrowheads="1"/>
          </p:cNvSpPr>
          <p:nvPr/>
        </p:nvSpPr>
        <p:spPr bwMode="auto">
          <a:xfrm>
            <a:off x="2133600" y="54102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2</a:t>
            </a:r>
          </a:p>
        </p:txBody>
      </p:sp>
      <p:sp>
        <p:nvSpPr>
          <p:cNvPr id="65549" name="Text Box 12"/>
          <p:cNvSpPr txBox="1">
            <a:spLocks noChangeArrowheads="1"/>
          </p:cNvSpPr>
          <p:nvPr/>
        </p:nvSpPr>
        <p:spPr bwMode="auto">
          <a:xfrm>
            <a:off x="762000" y="5562600"/>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9pPr>
          </a:lstStyle>
          <a:p>
            <a:pPr eaLnBrk="1" hangingPunct="1">
              <a:buClrTx/>
              <a:buFontTx/>
              <a:buNone/>
            </a:pPr>
            <a:r>
              <a:rPr lang="en-US">
                <a:solidFill>
                  <a:srgbClr val="000000"/>
                </a:solidFill>
                <a:latin typeface="Bookman Old Style" pitchFamily="18" charset="0"/>
              </a:rPr>
              <a:t>Add node -</a:t>
            </a:r>
          </a:p>
        </p:txBody>
      </p:sp>
      <p:sp>
        <p:nvSpPr>
          <p:cNvPr id="122893" name="Oval 13"/>
          <p:cNvSpPr>
            <a:spLocks noChangeArrowheads="1"/>
          </p:cNvSpPr>
          <p:nvPr/>
        </p:nvSpPr>
        <p:spPr bwMode="auto">
          <a:xfrm>
            <a:off x="3962400" y="1828800"/>
            <a:ext cx="762000" cy="685800"/>
          </a:xfrm>
          <a:prstGeom prst="ellipse">
            <a:avLst/>
          </a:prstGeom>
          <a:noFill/>
          <a:ln w="763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122894" name="Oval 14"/>
          <p:cNvSpPr>
            <a:spLocks noChangeArrowheads="1"/>
          </p:cNvSpPr>
          <p:nvPr/>
        </p:nvSpPr>
        <p:spPr bwMode="auto">
          <a:xfrm>
            <a:off x="3200400" y="2819400"/>
            <a:ext cx="762000" cy="685800"/>
          </a:xfrm>
          <a:prstGeom prst="ellipse">
            <a:avLst/>
          </a:prstGeom>
          <a:noFill/>
          <a:ln w="763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122895" name="Oval 15"/>
          <p:cNvSpPr>
            <a:spLocks noChangeArrowheads="1"/>
          </p:cNvSpPr>
          <p:nvPr/>
        </p:nvSpPr>
        <p:spPr bwMode="auto">
          <a:xfrm>
            <a:off x="2438400" y="3810000"/>
            <a:ext cx="762000" cy="685800"/>
          </a:xfrm>
          <a:prstGeom prst="ellipse">
            <a:avLst/>
          </a:prstGeom>
          <a:noFill/>
          <a:ln w="763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4</a:t>
            </a:r>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869795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22893"/>
                                        </p:tgtEl>
                                        <p:attrNameLst>
                                          <p:attrName>style.visibility</p:attrName>
                                        </p:attrNameLst>
                                      </p:cBhvr>
                                      <p:to>
                                        <p:strVal val="visible"/>
                                      </p:to>
                                    </p:set>
                                    <p:animEffect transition="in" filter="blinds(horizontal)">
                                      <p:cBhvr additive="repl">
                                        <p:cTn id="7" dur="500"/>
                                        <p:tgtEl>
                                          <p:spTgt spid="122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22894"/>
                                        </p:tgtEl>
                                        <p:attrNameLst>
                                          <p:attrName>style.visibility</p:attrName>
                                        </p:attrNameLst>
                                      </p:cBhvr>
                                      <p:to>
                                        <p:strVal val="visible"/>
                                      </p:to>
                                    </p:set>
                                    <p:animEffect transition="in" filter="blinds(horizontal)">
                                      <p:cBhvr additive="repl">
                                        <p:cTn id="12" dur="500"/>
                                        <p:tgtEl>
                                          <p:spTgt spid="122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22895"/>
                                        </p:tgtEl>
                                        <p:attrNameLst>
                                          <p:attrName>style.visibility</p:attrName>
                                        </p:attrNameLst>
                                      </p:cBhvr>
                                      <p:to>
                                        <p:strVal val="visible"/>
                                      </p:to>
                                    </p:set>
                                    <p:animEffect transition="in" filter="blinds(horizontal)">
                                      <p:cBhvr additive="repl">
                                        <p:cTn id="17" dur="500"/>
                                        <p:tgtEl>
                                          <p:spTgt spid="12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6564"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66565"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6566"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567"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568" name="Oval 7"/>
          <p:cNvSpPr>
            <a:spLocks noChangeArrowheads="1"/>
          </p:cNvSpPr>
          <p:nvPr/>
        </p:nvSpPr>
        <p:spPr bwMode="auto">
          <a:xfrm>
            <a:off x="24384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4</a:t>
            </a:r>
          </a:p>
        </p:txBody>
      </p:sp>
      <p:sp>
        <p:nvSpPr>
          <p:cNvPr id="66569" name="Oval 8"/>
          <p:cNvSpPr>
            <a:spLocks noChangeArrowheads="1"/>
          </p:cNvSpPr>
          <p:nvPr/>
        </p:nvSpPr>
        <p:spPr bwMode="auto">
          <a:xfrm>
            <a:off x="40386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15</a:t>
            </a:r>
          </a:p>
        </p:txBody>
      </p:sp>
      <p:sp>
        <p:nvSpPr>
          <p:cNvPr id="66570" name="Line 9"/>
          <p:cNvSpPr>
            <a:spLocks noChangeShapeType="1"/>
          </p:cNvSpPr>
          <p:nvPr/>
        </p:nvSpPr>
        <p:spPr bwMode="auto">
          <a:xfrm flipH="1">
            <a:off x="3046413" y="34337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571" name="Line 10"/>
          <p:cNvSpPr>
            <a:spLocks noChangeShapeType="1"/>
          </p:cNvSpPr>
          <p:nvPr/>
        </p:nvSpPr>
        <p:spPr bwMode="auto">
          <a:xfrm>
            <a:off x="38433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6572" name="Oval 11"/>
          <p:cNvSpPr>
            <a:spLocks noChangeArrowheads="1"/>
          </p:cNvSpPr>
          <p:nvPr/>
        </p:nvSpPr>
        <p:spPr bwMode="auto">
          <a:xfrm>
            <a:off x="1828800" y="48006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2</a:t>
            </a:r>
          </a:p>
        </p:txBody>
      </p:sp>
      <p:sp>
        <p:nvSpPr>
          <p:cNvPr id="66573" name="Line 12"/>
          <p:cNvSpPr>
            <a:spLocks noChangeShapeType="1"/>
          </p:cNvSpPr>
          <p:nvPr/>
        </p:nvSpPr>
        <p:spPr bwMode="auto">
          <a:xfrm flipH="1">
            <a:off x="2401888" y="4470400"/>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405293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7588"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67589"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7590"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7591"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7592" name="Oval 7"/>
          <p:cNvSpPr>
            <a:spLocks noChangeArrowheads="1"/>
          </p:cNvSpPr>
          <p:nvPr/>
        </p:nvSpPr>
        <p:spPr bwMode="auto">
          <a:xfrm>
            <a:off x="24384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4</a:t>
            </a:r>
          </a:p>
        </p:txBody>
      </p:sp>
      <p:sp>
        <p:nvSpPr>
          <p:cNvPr id="67593" name="Oval 8"/>
          <p:cNvSpPr>
            <a:spLocks noChangeArrowheads="1"/>
          </p:cNvSpPr>
          <p:nvPr/>
        </p:nvSpPr>
        <p:spPr bwMode="auto">
          <a:xfrm>
            <a:off x="40386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15</a:t>
            </a:r>
          </a:p>
        </p:txBody>
      </p:sp>
      <p:sp>
        <p:nvSpPr>
          <p:cNvPr id="67594" name="Line 9"/>
          <p:cNvSpPr>
            <a:spLocks noChangeShapeType="1"/>
          </p:cNvSpPr>
          <p:nvPr/>
        </p:nvSpPr>
        <p:spPr bwMode="auto">
          <a:xfrm flipH="1">
            <a:off x="3046413" y="34337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7595" name="Line 10"/>
          <p:cNvSpPr>
            <a:spLocks noChangeShapeType="1"/>
          </p:cNvSpPr>
          <p:nvPr/>
        </p:nvSpPr>
        <p:spPr bwMode="auto">
          <a:xfrm>
            <a:off x="38433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7596" name="Oval 11"/>
          <p:cNvSpPr>
            <a:spLocks noChangeArrowheads="1"/>
          </p:cNvSpPr>
          <p:nvPr/>
        </p:nvSpPr>
        <p:spPr bwMode="auto">
          <a:xfrm>
            <a:off x="2133600" y="54102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22</a:t>
            </a:r>
          </a:p>
        </p:txBody>
      </p:sp>
      <p:sp>
        <p:nvSpPr>
          <p:cNvPr id="67597" name="Text Box 12"/>
          <p:cNvSpPr txBox="1">
            <a:spLocks noChangeArrowheads="1"/>
          </p:cNvSpPr>
          <p:nvPr/>
        </p:nvSpPr>
        <p:spPr bwMode="auto">
          <a:xfrm>
            <a:off x="762000" y="5562600"/>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WenQuanYi Zen Hei Sharp" charset="0"/>
                <a:cs typeface="WenQuanYi Zen Hei Sharp" charset="0"/>
              </a:defRPr>
            </a:lvl9pPr>
          </a:lstStyle>
          <a:p>
            <a:pPr eaLnBrk="1" hangingPunct="1">
              <a:buClrTx/>
              <a:buFontTx/>
              <a:buNone/>
            </a:pPr>
            <a:r>
              <a:rPr lang="en-US">
                <a:solidFill>
                  <a:srgbClr val="000000"/>
                </a:solidFill>
                <a:latin typeface="Bookman Old Style" pitchFamily="18" charset="0"/>
              </a:rPr>
              <a:t>Add node -</a:t>
            </a:r>
          </a:p>
        </p:txBody>
      </p:sp>
      <p:sp>
        <p:nvSpPr>
          <p:cNvPr id="124941" name="Oval 13"/>
          <p:cNvSpPr>
            <a:spLocks noChangeArrowheads="1"/>
          </p:cNvSpPr>
          <p:nvPr/>
        </p:nvSpPr>
        <p:spPr bwMode="auto">
          <a:xfrm>
            <a:off x="3962400" y="1828800"/>
            <a:ext cx="762000" cy="685800"/>
          </a:xfrm>
          <a:prstGeom prst="ellipse">
            <a:avLst/>
          </a:prstGeom>
          <a:noFill/>
          <a:ln w="763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124942" name="Oval 14"/>
          <p:cNvSpPr>
            <a:spLocks noChangeArrowheads="1"/>
          </p:cNvSpPr>
          <p:nvPr/>
        </p:nvSpPr>
        <p:spPr bwMode="auto">
          <a:xfrm>
            <a:off x="4800600" y="2819400"/>
            <a:ext cx="762000" cy="685800"/>
          </a:xfrm>
          <a:prstGeom prst="ellipse">
            <a:avLst/>
          </a:prstGeom>
          <a:noFill/>
          <a:ln w="763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7718288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24941"/>
                                        </p:tgtEl>
                                        <p:attrNameLst>
                                          <p:attrName>style.visibility</p:attrName>
                                        </p:attrNameLst>
                                      </p:cBhvr>
                                      <p:to>
                                        <p:strVal val="visible"/>
                                      </p:to>
                                    </p:set>
                                    <p:animEffect transition="in" filter="blinds(horizontal)">
                                      <p:cBhvr additive="repl">
                                        <p:cTn id="7" dur="500"/>
                                        <p:tgtEl>
                                          <p:spTgt spid="124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24942"/>
                                        </p:tgtEl>
                                        <p:attrNameLst>
                                          <p:attrName>style.visibility</p:attrName>
                                        </p:attrNameLst>
                                      </p:cBhvr>
                                      <p:to>
                                        <p:strVal val="visible"/>
                                      </p:to>
                                    </p:set>
                                    <p:animEffect transition="in" filter="blinds(horizontal)">
                                      <p:cBhvr additive="repl">
                                        <p:cTn id="12" dur="500"/>
                                        <p:tgtEl>
                                          <p:spTgt spid="124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Oval 2"/>
          <p:cNvSpPr>
            <a:spLocks noChangeArrowheads="1"/>
          </p:cNvSpPr>
          <p:nvPr/>
        </p:nvSpPr>
        <p:spPr bwMode="auto">
          <a:xfrm>
            <a:off x="3962400" y="18288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17</a:t>
            </a:r>
          </a:p>
        </p:txBody>
      </p:sp>
      <p:sp>
        <p:nvSpPr>
          <p:cNvPr id="68612" name="Oval 3"/>
          <p:cNvSpPr>
            <a:spLocks noChangeArrowheads="1"/>
          </p:cNvSpPr>
          <p:nvPr/>
        </p:nvSpPr>
        <p:spPr bwMode="auto">
          <a:xfrm>
            <a:off x="32004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6</a:t>
            </a:r>
          </a:p>
        </p:txBody>
      </p:sp>
      <p:sp>
        <p:nvSpPr>
          <p:cNvPr id="68613" name="Oval 4"/>
          <p:cNvSpPr>
            <a:spLocks noChangeArrowheads="1"/>
          </p:cNvSpPr>
          <p:nvPr/>
        </p:nvSpPr>
        <p:spPr bwMode="auto">
          <a:xfrm>
            <a:off x="4800600" y="2819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19</a:t>
            </a:r>
          </a:p>
        </p:txBody>
      </p:sp>
      <p:sp>
        <p:nvSpPr>
          <p:cNvPr id="68614" name="Line 5"/>
          <p:cNvSpPr>
            <a:spLocks noChangeShapeType="1"/>
          </p:cNvSpPr>
          <p:nvPr/>
        </p:nvSpPr>
        <p:spPr bwMode="auto">
          <a:xfrm flipH="1">
            <a:off x="3808413" y="24431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8615" name="Line 6"/>
          <p:cNvSpPr>
            <a:spLocks noChangeShapeType="1"/>
          </p:cNvSpPr>
          <p:nvPr/>
        </p:nvSpPr>
        <p:spPr bwMode="auto">
          <a:xfrm>
            <a:off x="4606925" y="24384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8616" name="Oval 7"/>
          <p:cNvSpPr>
            <a:spLocks noChangeArrowheads="1"/>
          </p:cNvSpPr>
          <p:nvPr/>
        </p:nvSpPr>
        <p:spPr bwMode="auto">
          <a:xfrm>
            <a:off x="24384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4</a:t>
            </a:r>
          </a:p>
        </p:txBody>
      </p:sp>
      <p:sp>
        <p:nvSpPr>
          <p:cNvPr id="68617" name="Oval 8"/>
          <p:cNvSpPr>
            <a:spLocks noChangeArrowheads="1"/>
          </p:cNvSpPr>
          <p:nvPr/>
        </p:nvSpPr>
        <p:spPr bwMode="auto">
          <a:xfrm>
            <a:off x="4038600" y="38100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15</a:t>
            </a:r>
          </a:p>
        </p:txBody>
      </p:sp>
      <p:sp>
        <p:nvSpPr>
          <p:cNvPr id="68618" name="Line 9"/>
          <p:cNvSpPr>
            <a:spLocks noChangeShapeType="1"/>
          </p:cNvSpPr>
          <p:nvPr/>
        </p:nvSpPr>
        <p:spPr bwMode="auto">
          <a:xfrm flipH="1">
            <a:off x="3046413" y="3433763"/>
            <a:ext cx="266700" cy="406400"/>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8619" name="Line 10"/>
          <p:cNvSpPr>
            <a:spLocks noChangeShapeType="1"/>
          </p:cNvSpPr>
          <p:nvPr/>
        </p:nvSpPr>
        <p:spPr bwMode="auto">
          <a:xfrm>
            <a:off x="3843338" y="3429000"/>
            <a:ext cx="304800" cy="481013"/>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68620" name="Oval 11"/>
          <p:cNvSpPr>
            <a:spLocks noChangeArrowheads="1"/>
          </p:cNvSpPr>
          <p:nvPr/>
        </p:nvSpPr>
        <p:spPr bwMode="auto">
          <a:xfrm>
            <a:off x="5334000" y="3962400"/>
            <a:ext cx="762000" cy="685800"/>
          </a:xfrm>
          <a:prstGeom prst="ellipse">
            <a:avLst/>
          </a:prstGeom>
          <a:noFill/>
          <a:ln w="11520" cap="sq">
            <a:solidFill>
              <a:srgbClr val="994733"/>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Georgia" pitchFamily="18" charset="0"/>
              </a:rPr>
              <a:t>22</a:t>
            </a:r>
          </a:p>
        </p:txBody>
      </p:sp>
      <p:sp>
        <p:nvSpPr>
          <p:cNvPr id="68621" name="Line 12"/>
          <p:cNvSpPr>
            <a:spLocks noChangeShapeType="1"/>
          </p:cNvSpPr>
          <p:nvPr/>
        </p:nvSpPr>
        <p:spPr bwMode="auto">
          <a:xfrm>
            <a:off x="5334000" y="3481388"/>
            <a:ext cx="304800" cy="481012"/>
          </a:xfrm>
          <a:prstGeom prst="line">
            <a:avLst/>
          </a:prstGeom>
          <a:noFill/>
          <a:ln w="50760" cap="sq">
            <a:solidFill>
              <a:srgbClr val="D163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4" name="Title 3"/>
          <p:cNvSpPr>
            <a:spLocks noGrp="1"/>
          </p:cNvSpPr>
          <p:nvPr>
            <p:ph type="title"/>
          </p:nvPr>
        </p:nvSpPr>
        <p:spPr/>
        <p:txBody>
          <a:bodyPr/>
          <a:lstStyle/>
          <a:p>
            <a:r>
              <a:rPr lang="en-US" dirty="0"/>
              <a:t>Is this BST?</a:t>
            </a:r>
            <a:endParaRPr lang="en-IN" dirty="0"/>
          </a:p>
        </p:txBody>
      </p:sp>
      <p:sp>
        <p:nvSpPr>
          <p:cNvPr id="5" name="Content Placeholder 4"/>
          <p:cNvSpPr>
            <a:spLocks noGrp="1"/>
          </p:cNvSpPr>
          <p:nvPr>
            <p:ph idx="1"/>
          </p:nvPr>
        </p:nvSpPr>
        <p:spPr/>
        <p:txBody>
          <a:bodyPr/>
          <a:lstStyle/>
          <a:p>
            <a:endParaRPr lang="en-IN"/>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759894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a:t>
            </a:r>
            <a:endParaRPr lang="en-US" dirty="0"/>
          </a:p>
        </p:txBody>
      </p:sp>
      <p:pic>
        <p:nvPicPr>
          <p:cNvPr id="2050" name="Picture 2" descr="Image result for tree data structure with labe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9402" y="1981200"/>
            <a:ext cx="7214124" cy="4373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5408260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1504167" y="434177"/>
            <a:ext cx="729014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sz="2000" dirty="0">
                <a:solidFill>
                  <a:schemeClr val="tx1"/>
                </a:solidFill>
              </a:rPr>
              <a:t>Construct a Binary Search Tree by inserting the following sequence of numbers...</a:t>
            </a:r>
          </a:p>
          <a:p>
            <a:r>
              <a:rPr lang="en-IN" sz="2000" b="1" dirty="0">
                <a:solidFill>
                  <a:schemeClr val="tx1"/>
                </a:solidFill>
              </a:rPr>
              <a:t>10,12,5,4,20,8,7,15 and 13</a:t>
            </a:r>
          </a:p>
        </p:txBody>
      </p:sp>
      <p:pic>
        <p:nvPicPr>
          <p:cNvPr id="318468" name="Picture 4" descr="binary search tree co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38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57200" y="1752600"/>
            <a:ext cx="8229600" cy="4495800"/>
          </a:xfrm>
        </p:spPr>
        <p:txBody>
          <a:bodyPr/>
          <a:lstStyle/>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035295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ppt_x"/>
                                          </p:val>
                                        </p:tav>
                                        <p:tav tm="100000">
                                          <p:val>
                                            <p:strVal val="#ppt_x"/>
                                          </p:val>
                                        </p:tav>
                                      </p:tavLst>
                                    </p:anim>
                                    <p:anim calcmode="lin" valueType="num">
                                      <p:cBhvr additive="base">
                                        <p:cTn id="8" dur="500" fill="hold"/>
                                        <p:tgtEl>
                                          <p:spTgt spid="318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ChangeArrowheads="1"/>
          </p:cNvSpPr>
          <p:nvPr/>
        </p:nvSpPr>
        <p:spPr bwMode="auto">
          <a:xfrm>
            <a:off x="1981200" y="381000"/>
            <a:ext cx="716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IN" dirty="0">
                <a:solidFill>
                  <a:schemeClr val="tx1"/>
                </a:solidFill>
              </a:rPr>
              <a:t>Construct a Binary Search Tree by inserting the following sequence of numbers...</a:t>
            </a:r>
          </a:p>
          <a:p>
            <a:r>
              <a:rPr lang="en-IN" dirty="0">
                <a:solidFill>
                  <a:schemeClr val="tx1"/>
                </a:solidFill>
              </a:rPr>
              <a:t>13, 3, 4, 12, 14, 10, 5, 1, 8, 2, 7, 9, 11, 6, 18</a:t>
            </a:r>
          </a:p>
        </p:txBody>
      </p:sp>
      <p:sp>
        <p:nvSpPr>
          <p:cNvPr id="5" name="Content Placeholder 4"/>
          <p:cNvSpPr>
            <a:spLocks noGrp="1"/>
          </p:cNvSpPr>
          <p:nvPr>
            <p:ph idx="1"/>
          </p:nvPr>
        </p:nvSpPr>
        <p:spPr/>
        <p:txBody>
          <a:bodyPr/>
          <a:lstStyle/>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9" name="Picture 2" descr="\begin{figure}&#10;\centerline{\psfig{figure=figures/Fbstexample.ps}}&#10;\end{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0"/>
            <a:ext cx="5454489"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91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325633" y="1752600"/>
            <a:ext cx="8504238" cy="5257800"/>
          </a:xfrm>
          <a:prstGeom prst="rect">
            <a:avLst/>
          </a:prstGeom>
          <a:noFill/>
          <a:ln w="9525" cap="flat">
            <a:noFill/>
            <a:round/>
            <a:headEnd/>
            <a:tailEnd/>
          </a:ln>
          <a:effectLst/>
        </p:spPr>
        <p:txBody>
          <a:bodyPr/>
          <a:lstStyle/>
          <a:p>
            <a:pPr>
              <a:spcBef>
                <a:spcPts val="600"/>
              </a:spcBef>
              <a:buClr>
                <a:srgbClr val="D16349"/>
              </a:buClr>
              <a:buSzPct val="8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err="1">
                <a:solidFill>
                  <a:srgbClr val="002060"/>
                </a:solidFill>
              </a:rPr>
              <a:t>addBST</a:t>
            </a:r>
            <a:r>
              <a:rPr lang="en-US" sz="2000" b="1" dirty="0">
                <a:solidFill>
                  <a:srgbClr val="002060"/>
                </a:solidFill>
              </a:rPr>
              <a:t> </a:t>
            </a:r>
            <a:r>
              <a:rPr lang="en-US" sz="2000" b="1" dirty="0">
                <a:solidFill>
                  <a:srgbClr val="002060"/>
                </a:solidFill>
              </a:rPr>
              <a:t>(root, </a:t>
            </a:r>
            <a:r>
              <a:rPr lang="en-US" sz="2000" b="1" dirty="0" err="1">
                <a:solidFill>
                  <a:srgbClr val="002060"/>
                </a:solidFill>
              </a:rPr>
              <a:t>newnode</a:t>
            </a:r>
            <a:r>
              <a:rPr lang="en-US" sz="2000" b="1" dirty="0">
                <a:solidFill>
                  <a:srgbClr val="002060"/>
                </a:solidFill>
              </a:rPr>
              <a:t>)</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If (empty)</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Set root to </a:t>
            </a:r>
            <a:r>
              <a:rPr lang="en-US" sz="2000" b="1" dirty="0" err="1">
                <a:solidFill>
                  <a:srgbClr val="002060"/>
                </a:solidFill>
              </a:rPr>
              <a:t>newnode</a:t>
            </a:r>
            <a:endParaRPr lang="en-US" sz="2000" b="1" dirty="0">
              <a:solidFill>
                <a:srgbClr val="002060"/>
              </a:solidFill>
            </a:endParaRP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Return </a:t>
            </a:r>
            <a:r>
              <a:rPr lang="en-US" sz="2000" b="1" dirty="0" err="1">
                <a:solidFill>
                  <a:srgbClr val="002060"/>
                </a:solidFill>
              </a:rPr>
              <a:t>newnode</a:t>
            </a:r>
            <a:endParaRPr lang="en-US" sz="2000" b="1" dirty="0">
              <a:solidFill>
                <a:srgbClr val="002060"/>
              </a:solidFill>
            </a:endParaRP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End if</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If (</a:t>
            </a:r>
            <a:r>
              <a:rPr lang="en-US" sz="2000" b="1" dirty="0" err="1">
                <a:solidFill>
                  <a:srgbClr val="002060"/>
                </a:solidFill>
              </a:rPr>
              <a:t>newnode</a:t>
            </a:r>
            <a:r>
              <a:rPr lang="en-US" sz="2000" b="1" dirty="0">
                <a:solidFill>
                  <a:srgbClr val="002060"/>
                </a:solidFill>
              </a:rPr>
              <a:t> &lt; root)</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Return  </a:t>
            </a:r>
            <a:r>
              <a:rPr lang="en-US" sz="2000" b="1" dirty="0" err="1">
                <a:solidFill>
                  <a:srgbClr val="002060"/>
                </a:solidFill>
              </a:rPr>
              <a:t>addBST</a:t>
            </a:r>
            <a:r>
              <a:rPr lang="en-US" sz="2000" b="1" dirty="0">
                <a:solidFill>
                  <a:srgbClr val="002060"/>
                </a:solidFill>
              </a:rPr>
              <a:t>  (left sub tree, </a:t>
            </a:r>
            <a:r>
              <a:rPr lang="en-US" sz="2000" b="1" dirty="0" err="1">
                <a:solidFill>
                  <a:srgbClr val="002060"/>
                </a:solidFill>
              </a:rPr>
              <a:t>newnode</a:t>
            </a:r>
            <a:r>
              <a:rPr lang="en-US" sz="2000" b="1" dirty="0">
                <a:solidFill>
                  <a:srgbClr val="002060"/>
                </a:solidFill>
              </a:rPr>
              <a:t>)</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Else </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Return  </a:t>
            </a:r>
            <a:r>
              <a:rPr lang="en-US" sz="2000" b="1" dirty="0" err="1">
                <a:solidFill>
                  <a:srgbClr val="002060"/>
                </a:solidFill>
              </a:rPr>
              <a:t>addBST</a:t>
            </a:r>
            <a:r>
              <a:rPr lang="en-US" sz="2000" b="1" dirty="0">
                <a:solidFill>
                  <a:srgbClr val="002060"/>
                </a:solidFill>
              </a:rPr>
              <a:t>  (right sub tree, </a:t>
            </a:r>
            <a:r>
              <a:rPr lang="en-US" sz="2000" b="1" dirty="0" err="1">
                <a:solidFill>
                  <a:srgbClr val="002060"/>
                </a:solidFill>
              </a:rPr>
              <a:t>newnode</a:t>
            </a:r>
            <a:r>
              <a:rPr lang="en-US" sz="2000" b="1" dirty="0">
                <a:solidFill>
                  <a:srgbClr val="002060"/>
                </a:solidFill>
              </a:rPr>
              <a:t>)</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End if</a:t>
            </a:r>
          </a:p>
          <a:p>
            <a:pPr marL="273050" indent="-271463">
              <a:spcBef>
                <a:spcPts val="600"/>
              </a:spcBef>
              <a:buClrTx/>
              <a:buSzPct val="8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solidFill>
                  <a:srgbClr val="002060"/>
                </a:solidFill>
              </a:rPr>
              <a:t>End </a:t>
            </a:r>
            <a:r>
              <a:rPr lang="en-US" sz="2000" b="1" dirty="0" err="1">
                <a:solidFill>
                  <a:srgbClr val="002060"/>
                </a:solidFill>
              </a:rPr>
              <a:t>addBST</a:t>
            </a:r>
            <a:endParaRPr lang="en-US" sz="2000" b="1" dirty="0">
              <a:solidFill>
                <a:srgbClr val="002060"/>
              </a:solidFill>
            </a:endParaRPr>
          </a:p>
        </p:txBody>
      </p:sp>
      <p:sp>
        <p:nvSpPr>
          <p:cNvPr id="4" name="Title 3"/>
          <p:cNvSpPr>
            <a:spLocks noGrp="1"/>
          </p:cNvSpPr>
          <p:nvPr>
            <p:ph type="title"/>
          </p:nvPr>
        </p:nvSpPr>
        <p:spPr/>
        <p:txBody>
          <a:bodyPr/>
          <a:lstStyle/>
          <a:p>
            <a:r>
              <a:rPr lang="en-US" dirty="0" smtClean="0"/>
              <a:t>Insertion in </a:t>
            </a:r>
            <a:r>
              <a:rPr lang="en-US" dirty="0" err="1" smtClean="0"/>
              <a:t>bst</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5220121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ChangeArrowheads="1"/>
          </p:cNvSpPr>
          <p:nvPr/>
        </p:nvSpPr>
        <p:spPr bwMode="auto">
          <a:xfrm>
            <a:off x="248476" y="1828800"/>
            <a:ext cx="8782050" cy="4419600"/>
          </a:xfrm>
          <a:prstGeom prst="rect">
            <a:avLst/>
          </a:prstGeom>
          <a:noFill/>
          <a:ln>
            <a:noFill/>
          </a:ln>
          <a:extLst/>
        </p:spPr>
        <p:txBody>
          <a:bodyPr lIns="92160" tIns="46080" rIns="92160" bIns="46080"/>
          <a:lstStyle/>
          <a:p>
            <a:pPr marL="344487"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2060"/>
                </a:solidFill>
              </a:rPr>
              <a:t>If the node </a:t>
            </a:r>
            <a:r>
              <a:rPr lang="en-US" sz="2200" b="1" dirty="0">
                <a:solidFill>
                  <a:schemeClr val="accent1">
                    <a:lumMod val="75000"/>
                  </a:schemeClr>
                </a:solidFill>
              </a:rPr>
              <a:t>doesn’t have children's </a:t>
            </a:r>
            <a:r>
              <a:rPr lang="en-US" sz="2200" b="1" dirty="0">
                <a:solidFill>
                  <a:srgbClr val="002060"/>
                </a:solidFill>
              </a:rPr>
              <a:t>then just delete the reference for this node from its parent and recycle the memory</a:t>
            </a:r>
          </a:p>
          <a:p>
            <a:pPr marL="344487"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b="1" dirty="0">
              <a:solidFill>
                <a:srgbClr val="002060"/>
              </a:solidFill>
            </a:endParaRPr>
          </a:p>
          <a:p>
            <a:pPr marL="344487"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2060"/>
                </a:solidFill>
              </a:rPr>
              <a:t>If the node </a:t>
            </a:r>
            <a:r>
              <a:rPr lang="en-US" sz="2200" b="1" dirty="0">
                <a:solidFill>
                  <a:schemeClr val="accent1">
                    <a:lumMod val="75000"/>
                  </a:schemeClr>
                </a:solidFill>
              </a:rPr>
              <a:t>has only right sub tree </a:t>
            </a:r>
            <a:r>
              <a:rPr lang="en-US" sz="2200" b="1" dirty="0">
                <a:solidFill>
                  <a:srgbClr val="002060"/>
                </a:solidFill>
              </a:rPr>
              <a:t>then</a:t>
            </a:r>
          </a:p>
          <a:p>
            <a:pPr marL="1587">
              <a:spcBef>
                <a:spcPts val="600"/>
              </a:spcBef>
              <a:buSzPct val="8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2060"/>
                </a:solidFill>
              </a:rPr>
              <a:t>	    </a:t>
            </a:r>
            <a:r>
              <a:rPr lang="en-US" sz="2200" b="1" dirty="0">
                <a:solidFill>
                  <a:srgbClr val="002060"/>
                </a:solidFill>
              </a:rPr>
              <a:t>Simply attach right </a:t>
            </a:r>
            <a:r>
              <a:rPr lang="en-US" sz="2200" b="1" dirty="0" err="1">
                <a:solidFill>
                  <a:srgbClr val="002060"/>
                </a:solidFill>
              </a:rPr>
              <a:t>subtree</a:t>
            </a:r>
            <a:r>
              <a:rPr lang="en-US" sz="2200" b="1" dirty="0">
                <a:solidFill>
                  <a:srgbClr val="002060"/>
                </a:solidFill>
              </a:rPr>
              <a:t> to delete's nodes parent</a:t>
            </a:r>
          </a:p>
          <a:p>
            <a:pPr marL="344487"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b="1" dirty="0">
              <a:solidFill>
                <a:srgbClr val="002060"/>
              </a:solidFill>
            </a:endParaRPr>
          </a:p>
          <a:p>
            <a:pPr marL="344487"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2060"/>
                </a:solidFill>
              </a:rPr>
              <a:t>If the node </a:t>
            </a:r>
            <a:r>
              <a:rPr lang="en-US" sz="2200" b="1" dirty="0">
                <a:solidFill>
                  <a:schemeClr val="accent1">
                    <a:lumMod val="75000"/>
                  </a:schemeClr>
                </a:solidFill>
              </a:rPr>
              <a:t>has only left sub tree </a:t>
            </a:r>
            <a:r>
              <a:rPr lang="en-US" sz="2200" b="1" dirty="0">
                <a:solidFill>
                  <a:srgbClr val="002060"/>
                </a:solidFill>
              </a:rPr>
              <a:t>then</a:t>
            </a:r>
          </a:p>
          <a:p>
            <a:pPr marL="1587">
              <a:spcBef>
                <a:spcPts val="600"/>
              </a:spcBef>
              <a:buSzPct val="8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smtClean="0">
                <a:solidFill>
                  <a:srgbClr val="002060"/>
                </a:solidFill>
              </a:rPr>
              <a:t>	    </a:t>
            </a:r>
            <a:r>
              <a:rPr lang="en-US" sz="2200" b="1" dirty="0">
                <a:solidFill>
                  <a:srgbClr val="002060"/>
                </a:solidFill>
              </a:rPr>
              <a:t>Simply attach left </a:t>
            </a:r>
            <a:r>
              <a:rPr lang="en-US" sz="2200" b="1" dirty="0" err="1">
                <a:solidFill>
                  <a:srgbClr val="002060"/>
                </a:solidFill>
              </a:rPr>
              <a:t>subtree</a:t>
            </a:r>
            <a:r>
              <a:rPr lang="en-US" sz="2200" b="1" dirty="0">
                <a:solidFill>
                  <a:srgbClr val="002060"/>
                </a:solidFill>
              </a:rPr>
              <a:t> to delete's nodes parent  </a:t>
            </a:r>
          </a:p>
          <a:p>
            <a:pPr algn="just">
              <a:spcBef>
                <a:spcPts val="8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pPr>
            <a:r>
              <a:rPr lang="en-US" sz="2200" dirty="0">
                <a:solidFill>
                  <a:srgbClr val="C00000"/>
                </a:solidFill>
                <a:latin typeface="Bookman Old Style" pitchFamily="18" charset="0"/>
              </a:rPr>
              <a:t> </a:t>
            </a:r>
          </a:p>
        </p:txBody>
      </p:sp>
      <p:sp>
        <p:nvSpPr>
          <p:cNvPr id="4" name="Title 3"/>
          <p:cNvSpPr>
            <a:spLocks noGrp="1"/>
          </p:cNvSpPr>
          <p:nvPr>
            <p:ph type="title"/>
          </p:nvPr>
        </p:nvSpPr>
        <p:spPr/>
        <p:txBody>
          <a:bodyPr/>
          <a:lstStyle/>
          <a:p>
            <a:r>
              <a:rPr lang="en-US" dirty="0" smtClean="0"/>
              <a:t>Deletion from </a:t>
            </a:r>
            <a:r>
              <a:rPr lang="en-US" dirty="0" err="1" smtClean="0"/>
              <a:t>bst</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332938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ChangeArrowheads="1"/>
          </p:cNvSpPr>
          <p:nvPr/>
        </p:nvSpPr>
        <p:spPr bwMode="auto">
          <a:xfrm>
            <a:off x="142875" y="1600200"/>
            <a:ext cx="87820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p>
            <a:pPr marL="344487"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2060"/>
                </a:solidFill>
              </a:rPr>
              <a:t>If the node </a:t>
            </a:r>
            <a:r>
              <a:rPr lang="en-US" sz="2400" b="1" dirty="0">
                <a:solidFill>
                  <a:schemeClr val="accent1">
                    <a:lumMod val="75000"/>
                  </a:schemeClr>
                </a:solidFill>
              </a:rPr>
              <a:t>has left and right </a:t>
            </a:r>
            <a:r>
              <a:rPr lang="en-US" sz="2400" b="1" dirty="0" err="1">
                <a:solidFill>
                  <a:schemeClr val="accent1">
                    <a:lumMod val="75000"/>
                  </a:schemeClr>
                </a:solidFill>
              </a:rPr>
              <a:t>subtree</a:t>
            </a:r>
            <a:r>
              <a:rPr lang="en-US" sz="2400" b="1" dirty="0">
                <a:solidFill>
                  <a:schemeClr val="accent1">
                    <a:lumMod val="75000"/>
                  </a:schemeClr>
                </a:solidFill>
              </a:rPr>
              <a:t> then</a:t>
            </a:r>
          </a:p>
          <a:p>
            <a:pPr marL="344487" lvl="1"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b="1" dirty="0">
              <a:solidFill>
                <a:srgbClr val="002060"/>
              </a:solidFill>
            </a:endParaRPr>
          </a:p>
          <a:p>
            <a:pPr marL="801687" lvl="2"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chemeClr val="accent1">
                    <a:lumMod val="75000"/>
                  </a:schemeClr>
                </a:solidFill>
              </a:rPr>
              <a:t>Find </a:t>
            </a:r>
            <a:r>
              <a:rPr lang="en-US" sz="2400" b="1" dirty="0">
                <a:solidFill>
                  <a:schemeClr val="accent1">
                    <a:lumMod val="75000"/>
                  </a:schemeClr>
                </a:solidFill>
              </a:rPr>
              <a:t>largest node from left </a:t>
            </a:r>
            <a:r>
              <a:rPr lang="en-US" sz="2400" b="1" dirty="0" err="1">
                <a:solidFill>
                  <a:schemeClr val="accent1">
                    <a:lumMod val="75000"/>
                  </a:schemeClr>
                </a:solidFill>
              </a:rPr>
              <a:t>subtree</a:t>
            </a:r>
            <a:r>
              <a:rPr lang="en-US" sz="2400" b="1" dirty="0">
                <a:solidFill>
                  <a:schemeClr val="accent1">
                    <a:lumMod val="75000"/>
                  </a:schemeClr>
                </a:solidFill>
              </a:rPr>
              <a:t> </a:t>
            </a:r>
            <a:r>
              <a:rPr lang="en-US" sz="2400" b="1" dirty="0">
                <a:solidFill>
                  <a:srgbClr val="002060"/>
                </a:solidFill>
              </a:rPr>
              <a:t>and replace that with node we have to delete</a:t>
            </a:r>
          </a:p>
          <a:p>
            <a:pPr marL="1587" lvl="1">
              <a:spcBef>
                <a:spcPts val="600"/>
              </a:spcBef>
              <a:buSzPct val="8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smtClean="0">
                <a:solidFill>
                  <a:srgbClr val="002060"/>
                </a:solidFill>
              </a:rPr>
              <a:t>                        			OR </a:t>
            </a:r>
            <a:endParaRPr lang="en-US" sz="2400" b="1" dirty="0">
              <a:solidFill>
                <a:srgbClr val="002060"/>
              </a:solidFill>
            </a:endParaRPr>
          </a:p>
          <a:p>
            <a:pPr marL="801687" lvl="2" indent="-342900">
              <a:spcBef>
                <a:spcPts val="600"/>
              </a:spcBef>
              <a:buSzPct val="85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chemeClr val="accent1">
                    <a:lumMod val="75000"/>
                  </a:schemeClr>
                </a:solidFill>
              </a:rPr>
              <a:t>Find smallest node from right </a:t>
            </a:r>
            <a:r>
              <a:rPr lang="en-US" sz="2400" b="1" dirty="0" err="1">
                <a:solidFill>
                  <a:schemeClr val="accent1">
                    <a:lumMod val="75000"/>
                  </a:schemeClr>
                </a:solidFill>
              </a:rPr>
              <a:t>subtree</a:t>
            </a:r>
            <a:r>
              <a:rPr lang="en-US" sz="2400" b="1" dirty="0">
                <a:solidFill>
                  <a:schemeClr val="accent1">
                    <a:lumMod val="75000"/>
                  </a:schemeClr>
                </a:solidFill>
              </a:rPr>
              <a:t> </a:t>
            </a:r>
            <a:r>
              <a:rPr lang="en-US" sz="2400" b="1" dirty="0">
                <a:solidFill>
                  <a:srgbClr val="002060"/>
                </a:solidFill>
              </a:rPr>
              <a:t>and replace that with node we have to delete</a:t>
            </a:r>
          </a:p>
          <a:p>
            <a:pPr marL="798513" lvl="1" indent="-341313" algn="just">
              <a:spcBef>
                <a:spcPts val="800"/>
              </a:spcBef>
              <a:buFont typeface="Arial"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400" dirty="0">
              <a:solidFill>
                <a:srgbClr val="000000"/>
              </a:solidFill>
              <a:latin typeface="Bookman Old Style" pitchFamily="18" charset="0"/>
            </a:endParaRPr>
          </a:p>
        </p:txBody>
      </p:sp>
      <p:sp>
        <p:nvSpPr>
          <p:cNvPr id="4" name="Title 3"/>
          <p:cNvSpPr>
            <a:spLocks noGrp="1"/>
          </p:cNvSpPr>
          <p:nvPr>
            <p:ph type="title"/>
          </p:nvPr>
        </p:nvSpPr>
        <p:spPr/>
        <p:txBody>
          <a:bodyPr/>
          <a:lstStyle/>
          <a:p>
            <a:r>
              <a:rPr lang="en-US" dirty="0" smtClean="0"/>
              <a:t>Deletion from </a:t>
            </a:r>
            <a:r>
              <a:rPr lang="en-US" dirty="0" err="1" smtClean="0"/>
              <a:t>bst</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5748327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begin{figure}\centerline{\psfig{figure=figures/Fdelbst.ps}}&#10;\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03" y="228600"/>
            <a:ext cx="88392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3199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15120" y="2286000"/>
            <a:ext cx="4095993" cy="1708160"/>
          </a:xfrm>
          <a:prstGeom prst="rect">
            <a:avLst/>
          </a:prstGeom>
          <a:solidFill>
            <a:schemeClr val="bg1"/>
          </a:solidFill>
        </p:spPr>
        <p:txBody>
          <a:bodyPr wrap="none" rtlCol="0">
            <a:spAutoFit/>
          </a:bodyPr>
          <a:lstStyle/>
          <a:p>
            <a:pPr algn="ctr"/>
            <a:r>
              <a:rPr lang="en-US" sz="3500" dirty="0" smtClean="0">
                <a:solidFill>
                  <a:schemeClr val="accent1">
                    <a:lumMod val="75000"/>
                  </a:schemeClr>
                </a:solidFill>
                <a:latin typeface="+mj-lt"/>
                <a:ea typeface="+mj-ea"/>
                <a:cs typeface="+mj-cs"/>
              </a:rPr>
              <a:t>Implementation Of </a:t>
            </a:r>
          </a:p>
          <a:p>
            <a:pPr algn="ctr"/>
            <a:r>
              <a:rPr lang="en-US" sz="3500" dirty="0" smtClean="0">
                <a:solidFill>
                  <a:schemeClr val="accent1">
                    <a:lumMod val="75000"/>
                  </a:schemeClr>
                </a:solidFill>
                <a:latin typeface="+mj-lt"/>
                <a:ea typeface="+mj-ea"/>
                <a:cs typeface="+mj-cs"/>
              </a:rPr>
              <a:t>Binary </a:t>
            </a:r>
            <a:r>
              <a:rPr lang="en-US" sz="3500" dirty="0" smtClean="0">
                <a:solidFill>
                  <a:schemeClr val="accent1">
                    <a:lumMod val="75000"/>
                  </a:schemeClr>
                </a:solidFill>
                <a:latin typeface="+mj-lt"/>
                <a:ea typeface="+mj-ea"/>
                <a:cs typeface="+mj-cs"/>
              </a:rPr>
              <a:t>Search Tree </a:t>
            </a:r>
            <a:endParaRPr lang="en-US" sz="3500" dirty="0" smtClean="0">
              <a:solidFill>
                <a:schemeClr val="accent1">
                  <a:lumMod val="75000"/>
                </a:schemeClr>
              </a:solidFill>
              <a:latin typeface="+mj-lt"/>
              <a:ea typeface="+mj-ea"/>
              <a:cs typeface="+mj-cs"/>
            </a:endParaRPr>
          </a:p>
          <a:p>
            <a:pPr algn="ctr"/>
            <a:r>
              <a:rPr lang="en-US" sz="3500" dirty="0" smtClean="0">
                <a:solidFill>
                  <a:schemeClr val="accent1">
                    <a:lumMod val="75000"/>
                  </a:schemeClr>
                </a:solidFill>
                <a:latin typeface="+mj-lt"/>
                <a:ea typeface="+mj-ea"/>
                <a:cs typeface="+mj-cs"/>
              </a:rPr>
              <a:t>In </a:t>
            </a:r>
            <a:r>
              <a:rPr lang="en-US" sz="3500" dirty="0" smtClean="0">
                <a:solidFill>
                  <a:schemeClr val="accent1">
                    <a:lumMod val="75000"/>
                  </a:schemeClr>
                </a:solidFill>
                <a:latin typeface="+mj-lt"/>
                <a:ea typeface="+mj-ea"/>
                <a:cs typeface="+mj-cs"/>
              </a:rPr>
              <a:t>Java (</a:t>
            </a:r>
            <a:r>
              <a:rPr lang="en-US" sz="3500" dirty="0" err="1" smtClean="0">
                <a:solidFill>
                  <a:schemeClr val="accent1">
                    <a:lumMod val="75000"/>
                  </a:schemeClr>
                </a:solidFill>
                <a:latin typeface="+mj-lt"/>
                <a:ea typeface="+mj-ea"/>
                <a:cs typeface="+mj-cs"/>
              </a:rPr>
              <a:t>onlinegdb</a:t>
            </a:r>
            <a:r>
              <a:rPr lang="en-US" sz="3500" dirty="0" smtClean="0">
                <a:solidFill>
                  <a:schemeClr val="accent1">
                    <a:lumMod val="75000"/>
                  </a:schemeClr>
                </a:solidFill>
                <a:latin typeface="+mj-lt"/>
                <a:ea typeface="+mj-ea"/>
                <a:cs typeface="+mj-cs"/>
              </a:rPr>
              <a:t>)</a:t>
            </a:r>
            <a:endParaRPr lang="en-IN" sz="3500" dirty="0">
              <a:solidFill>
                <a:schemeClr val="accent1">
                  <a:lumMod val="75000"/>
                </a:schemeClr>
              </a:solidFill>
              <a:latin typeface="+mj-lt"/>
              <a:ea typeface="+mj-ea"/>
              <a:cs typeface="+mj-cs"/>
            </a:endParaRPr>
          </a:p>
        </p:txBody>
      </p:sp>
    </p:spTree>
    <p:extLst>
      <p:ext uri="{BB962C8B-B14F-4D97-AF65-F5344CB8AC3E}">
        <p14:creationId xmlns:p14="http://schemas.microsoft.com/office/powerpoint/2010/main" val="27496071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a:bodyPr>
          <a:lstStyle/>
          <a:p>
            <a:r>
              <a:rPr lang="en-US" sz="1600" b="1" cap="none" dirty="0" smtClean="0"/>
              <a:t>Thank You</a:t>
            </a:r>
            <a:endParaRPr lang="en-IN" sz="1600" b="1" cap="none" dirty="0"/>
          </a:p>
        </p:txBody>
      </p:sp>
      <p:sp>
        <p:nvSpPr>
          <p:cNvPr id="4" name="Title 3"/>
          <p:cNvSpPr>
            <a:spLocks noGrp="1"/>
          </p:cNvSpPr>
          <p:nvPr>
            <p:ph type="title"/>
          </p:nvPr>
        </p:nvSpPr>
        <p:spPr>
          <a:xfrm>
            <a:off x="990600" y="2057400"/>
            <a:ext cx="7328514" cy="1219200"/>
          </a:xfrm>
        </p:spPr>
        <p:txBody>
          <a:bodyPr>
            <a:noAutofit/>
          </a:bodyPr>
          <a:lstStyle/>
          <a:p>
            <a:r>
              <a:rPr lang="en-US" b="1" cap="none" dirty="0"/>
              <a:t>Google Classroom </a:t>
            </a:r>
            <a:r>
              <a:rPr lang="en-US" b="1" cap="none" dirty="0" smtClean="0"/>
              <a:t>Link: </a:t>
            </a:r>
            <a:r>
              <a:rPr lang="en-US" b="1" cap="none" dirty="0">
                <a:hlinkClick r:id="rId2"/>
              </a:rPr>
              <a:t>https://</a:t>
            </a:r>
            <a:r>
              <a:rPr lang="en-US" b="1" cap="none" dirty="0" smtClean="0">
                <a:hlinkClick r:id="rId2"/>
              </a:rPr>
              <a:t>classroom.google.com/c/NDYyMzU5NTIyMzU3?cjc=fwulhav</a:t>
            </a:r>
            <a:r>
              <a:rPr lang="en-US" b="1" cap="none" dirty="0" smtClean="0"/>
              <a:t/>
            </a:r>
            <a:br>
              <a:rPr lang="en-US" b="1" cap="none" dirty="0" smtClean="0"/>
            </a:br>
            <a:r>
              <a:rPr lang="en-US" b="1" cap="none" dirty="0"/>
              <a:t/>
            </a:r>
            <a:br>
              <a:rPr lang="en-US" b="1" cap="none" dirty="0"/>
            </a:br>
            <a:r>
              <a:rPr lang="en-US" b="1" cap="none" dirty="0"/>
              <a:t>Google Classroom Code:</a:t>
            </a:r>
            <a:br>
              <a:rPr lang="en-US" b="1" cap="none" dirty="0"/>
            </a:br>
            <a:r>
              <a:rPr lang="en-US" b="1" cap="none" dirty="0" err="1"/>
              <a:t>fwulhav</a:t>
            </a:r>
            <a:endParaRPr lang="en-IN" b="1" cap="none" dirty="0"/>
          </a:p>
        </p:txBody>
      </p:sp>
    </p:spTree>
    <p:extLst>
      <p:ext uri="{BB962C8B-B14F-4D97-AF65-F5344CB8AC3E}">
        <p14:creationId xmlns:p14="http://schemas.microsoft.com/office/powerpoint/2010/main" val="1671055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Collection of Binary Trees</a:t>
            </a:r>
            <a:endParaRPr lang="en-US" sz="2800" dirty="0"/>
          </a:p>
        </p:txBody>
      </p:sp>
      <p:sp>
        <p:nvSpPr>
          <p:cNvPr id="4" name="Rectangle 3"/>
          <p:cNvSpPr/>
          <p:nvPr/>
        </p:nvSpPr>
        <p:spPr>
          <a:xfrm>
            <a:off x="609600" y="1905000"/>
            <a:ext cx="2057400" cy="1676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1590" y="1930590"/>
            <a:ext cx="2057400" cy="1676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24653" y="1957604"/>
            <a:ext cx="2057400" cy="1676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4038600"/>
            <a:ext cx="2057400" cy="251459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45457" y="4086369"/>
            <a:ext cx="2057400" cy="24668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25418" y="4038600"/>
            <a:ext cx="2057400" cy="244863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95400" y="2209800"/>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689445" y="2197290"/>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60443" y="2192170"/>
            <a:ext cx="804933" cy="4953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124200" y="2930859"/>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49655" y="2892186"/>
            <a:ext cx="804933" cy="4953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510353" y="4267200"/>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46897" y="5029201"/>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7400" y="5067299"/>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525757" y="4343400"/>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285397" y="4991099"/>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86200" y="5700784"/>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273118" y="4192137"/>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897521" y="5004746"/>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20818" y="4983705"/>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652714" y="5745138"/>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606350" y="5713861"/>
            <a:ext cx="762000" cy="4572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3505200" y="2667000"/>
            <a:ext cx="381000" cy="263859"/>
          </a:xfrm>
          <a:prstGeom prst="line">
            <a:avLst/>
          </a:prstGeom>
          <a:ln/>
        </p:spPr>
        <p:style>
          <a:lnRef idx="2">
            <a:schemeClr val="dk1"/>
          </a:lnRef>
          <a:fillRef idx="0">
            <a:schemeClr val="dk1"/>
          </a:fillRef>
          <a:effectRef idx="1">
            <a:schemeClr val="dk1"/>
          </a:effectRef>
          <a:fontRef idx="minor">
            <a:schemeClr val="tx1"/>
          </a:fontRef>
        </p:style>
      </p:cxnSp>
      <p:cxnSp>
        <p:nvCxnSpPr>
          <p:cNvPr id="29" name="Straight Connector 28"/>
          <p:cNvCxnSpPr>
            <a:stCxn id="12" idx="5"/>
            <a:endCxn id="14" idx="0"/>
          </p:cNvCxnSpPr>
          <p:nvPr/>
        </p:nvCxnSpPr>
        <p:spPr>
          <a:xfrm>
            <a:off x="6047496" y="2614935"/>
            <a:ext cx="404626" cy="277251"/>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Connector 30"/>
          <p:cNvCxnSpPr>
            <a:endCxn id="16" idx="0"/>
          </p:cNvCxnSpPr>
          <p:nvPr/>
        </p:nvCxnSpPr>
        <p:spPr>
          <a:xfrm flipH="1">
            <a:off x="1427897" y="4752831"/>
            <a:ext cx="419601" cy="276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7" idx="0"/>
          </p:cNvCxnSpPr>
          <p:nvPr/>
        </p:nvCxnSpPr>
        <p:spPr>
          <a:xfrm>
            <a:off x="1891353" y="4738615"/>
            <a:ext cx="547047" cy="328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9" idx="0"/>
          </p:cNvCxnSpPr>
          <p:nvPr/>
        </p:nvCxnSpPr>
        <p:spPr>
          <a:xfrm flipH="1">
            <a:off x="4666397" y="4800600"/>
            <a:ext cx="238125" cy="190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 idx="0"/>
          </p:cNvCxnSpPr>
          <p:nvPr/>
        </p:nvCxnSpPr>
        <p:spPr>
          <a:xfrm flipH="1">
            <a:off x="4267200" y="5486401"/>
            <a:ext cx="374246" cy="214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273118" y="4643365"/>
            <a:ext cx="381000" cy="34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3" idx="0"/>
          </p:cNvCxnSpPr>
          <p:nvPr/>
        </p:nvCxnSpPr>
        <p:spPr>
          <a:xfrm>
            <a:off x="7654118" y="4669808"/>
            <a:ext cx="647700" cy="313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854588" y="5482987"/>
            <a:ext cx="308212" cy="251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4"/>
            <a:endCxn id="25" idx="0"/>
          </p:cNvCxnSpPr>
          <p:nvPr/>
        </p:nvCxnSpPr>
        <p:spPr>
          <a:xfrm>
            <a:off x="7278521" y="5461946"/>
            <a:ext cx="708829" cy="251915"/>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414714" y="2230701"/>
            <a:ext cx="1425526" cy="14156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98791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Trees more Terminologies</a:t>
            </a:r>
            <a:endParaRPr lang="en-US" sz="3200" dirty="0"/>
          </a:p>
        </p:txBody>
      </p:sp>
      <p:sp>
        <p:nvSpPr>
          <p:cNvPr id="3" name="Content Placeholder 2"/>
          <p:cNvSpPr>
            <a:spLocks noGrp="1"/>
          </p:cNvSpPr>
          <p:nvPr>
            <p:ph idx="1"/>
          </p:nvPr>
        </p:nvSpPr>
        <p:spPr>
          <a:xfrm>
            <a:off x="457200" y="1752600"/>
            <a:ext cx="8229600" cy="4800600"/>
          </a:xfrm>
        </p:spPr>
        <p:txBody>
          <a:bodyPr>
            <a:normAutofit lnSpcReduction="10000"/>
          </a:bodyPr>
          <a:lstStyle/>
          <a:p>
            <a:pPr algn="just"/>
            <a:r>
              <a:rPr lang="en-US" sz="2000" b="1" dirty="0">
                <a:solidFill>
                  <a:srgbClr val="002060"/>
                </a:solidFill>
              </a:rPr>
              <a:t>The </a:t>
            </a:r>
            <a:r>
              <a:rPr lang="en-US" sz="2000" b="1" dirty="0">
                <a:solidFill>
                  <a:srgbClr val="FF0000"/>
                </a:solidFill>
              </a:rPr>
              <a:t>depth of a node </a:t>
            </a:r>
            <a:r>
              <a:rPr lang="en-US" sz="2000" b="1" dirty="0">
                <a:solidFill>
                  <a:srgbClr val="002060"/>
                </a:solidFill>
              </a:rPr>
              <a:t>is the number of edges from the root to </a:t>
            </a:r>
            <a:r>
              <a:rPr lang="en-US" sz="2000" b="1" dirty="0" smtClean="0">
                <a:solidFill>
                  <a:srgbClr val="002060"/>
                </a:solidFill>
              </a:rPr>
              <a:t>the node.</a:t>
            </a:r>
            <a:r>
              <a:rPr lang="en-US" sz="2000" b="1" dirty="0">
                <a:solidFill>
                  <a:srgbClr val="002060"/>
                </a:solidFill>
              </a:rPr>
              <a:t> </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The </a:t>
            </a:r>
            <a:r>
              <a:rPr lang="en-US" sz="2000" b="1" dirty="0">
                <a:solidFill>
                  <a:srgbClr val="FF0000"/>
                </a:solidFill>
              </a:rPr>
              <a:t>height of a node </a:t>
            </a:r>
            <a:r>
              <a:rPr lang="en-US" sz="2000" b="1" dirty="0">
                <a:solidFill>
                  <a:srgbClr val="002060"/>
                </a:solidFill>
              </a:rPr>
              <a:t>is the number of edges from the node to the deepest </a:t>
            </a:r>
            <a:r>
              <a:rPr lang="en-US" sz="2000" b="1" dirty="0" smtClean="0">
                <a:solidFill>
                  <a:srgbClr val="002060"/>
                </a:solidFill>
              </a:rPr>
              <a:t>leaf. </a:t>
            </a:r>
          </a:p>
          <a:p>
            <a:pPr algn="just"/>
            <a:endParaRPr lang="en-US" sz="2000" b="1" dirty="0">
              <a:solidFill>
                <a:srgbClr val="002060"/>
              </a:solidFill>
            </a:endParaRPr>
          </a:p>
          <a:p>
            <a:pPr algn="just"/>
            <a:r>
              <a:rPr lang="en-US" sz="2000" b="1" dirty="0" smtClean="0">
                <a:solidFill>
                  <a:srgbClr val="002060"/>
                </a:solidFill>
              </a:rPr>
              <a:t>The </a:t>
            </a:r>
            <a:r>
              <a:rPr lang="en-US" sz="2000" b="1" dirty="0">
                <a:solidFill>
                  <a:srgbClr val="FF0000"/>
                </a:solidFill>
              </a:rPr>
              <a:t>height of a tree </a:t>
            </a:r>
            <a:r>
              <a:rPr lang="en-US" sz="2000" b="1" dirty="0">
                <a:solidFill>
                  <a:srgbClr val="002060"/>
                </a:solidFill>
              </a:rPr>
              <a:t>is a height of the </a:t>
            </a:r>
            <a:r>
              <a:rPr lang="en-US" sz="2000" b="1" dirty="0" smtClean="0">
                <a:solidFill>
                  <a:srgbClr val="002060"/>
                </a:solidFill>
              </a:rPr>
              <a:t>root i.e. the number </a:t>
            </a:r>
            <a:r>
              <a:rPr lang="en-US" sz="2000" b="1" dirty="0">
                <a:solidFill>
                  <a:srgbClr val="002060"/>
                </a:solidFill>
              </a:rPr>
              <a:t>of edges from the node to the deepest leaf. </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The number of branches associated with a node is the </a:t>
            </a:r>
            <a:r>
              <a:rPr lang="en-US" sz="2000" b="1" dirty="0" smtClean="0">
                <a:solidFill>
                  <a:srgbClr val="FF0000"/>
                </a:solidFill>
              </a:rPr>
              <a:t>degree </a:t>
            </a:r>
            <a:r>
              <a:rPr lang="en-US" sz="2000" b="1" dirty="0" smtClean="0">
                <a:solidFill>
                  <a:srgbClr val="002060"/>
                </a:solidFill>
              </a:rPr>
              <a:t>of the node. </a:t>
            </a:r>
          </a:p>
          <a:p>
            <a:pPr algn="just"/>
            <a:endParaRPr lang="en-US" sz="2000" b="1" dirty="0" smtClean="0">
              <a:solidFill>
                <a:srgbClr val="002060"/>
              </a:solidFill>
            </a:endParaRPr>
          </a:p>
          <a:p>
            <a:pPr algn="just"/>
            <a:r>
              <a:rPr lang="en-US" sz="2000" b="1" dirty="0" smtClean="0">
                <a:solidFill>
                  <a:srgbClr val="002060"/>
                </a:solidFill>
              </a:rPr>
              <a:t>When a branch is directed towards the node, its an </a:t>
            </a:r>
            <a:r>
              <a:rPr lang="en-US" sz="2000" b="1" dirty="0" err="1" smtClean="0">
                <a:solidFill>
                  <a:srgbClr val="FF0000"/>
                </a:solidFill>
              </a:rPr>
              <a:t>indegree</a:t>
            </a:r>
            <a:r>
              <a:rPr lang="en-US" sz="2000" b="1" dirty="0" smtClean="0">
                <a:solidFill>
                  <a:srgbClr val="002060"/>
                </a:solidFill>
              </a:rPr>
              <a:t> branch and when the branch is directed away from node its an </a:t>
            </a:r>
            <a:r>
              <a:rPr lang="en-US" sz="2000" b="1" dirty="0" err="1" smtClean="0">
                <a:solidFill>
                  <a:srgbClr val="FF0000"/>
                </a:solidFill>
              </a:rPr>
              <a:t>outdegree</a:t>
            </a:r>
            <a:r>
              <a:rPr lang="en-US" sz="2000" b="1" dirty="0" smtClean="0">
                <a:solidFill>
                  <a:srgbClr val="002060"/>
                </a:solidFill>
              </a:rPr>
              <a:t> branch</a:t>
            </a:r>
            <a:endParaRPr lang="en-US" sz="2000" b="1" dirty="0">
              <a:solidFill>
                <a:srgbClr val="002060"/>
              </a:solidFill>
            </a:endParaRPr>
          </a:p>
          <a:p>
            <a:pPr algn="just"/>
            <a:endParaRPr lang="en-US" sz="2000" dirty="0" smtClean="0"/>
          </a:p>
          <a:p>
            <a:pPr algn="just"/>
            <a:endParaRPr lang="en-US" sz="2000" dirty="0" smtClean="0"/>
          </a:p>
          <a:p>
            <a:pPr algn="just"/>
            <a:endParaRPr lang="en-US" sz="2000" b="1" dirty="0" smtClean="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801263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1071</TotalTime>
  <Words>2338</Words>
  <Application>Microsoft Office PowerPoint</Application>
  <PresentationFormat>On-screen Show (4:3)</PresentationFormat>
  <Paragraphs>718</Paragraphs>
  <Slides>77</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Apothecary</vt:lpstr>
      <vt:lpstr>Bitmap Image</vt:lpstr>
      <vt:lpstr>Unit I - Trees</vt:lpstr>
      <vt:lpstr>Objectives of this session </vt:lpstr>
      <vt:lpstr>Contents</vt:lpstr>
      <vt:lpstr>Linear Vs. non linear  data structures</vt:lpstr>
      <vt:lpstr>Trees</vt:lpstr>
      <vt:lpstr>Trees Terminology</vt:lpstr>
      <vt:lpstr>Tree </vt:lpstr>
      <vt:lpstr>Collection of Binary Trees</vt:lpstr>
      <vt:lpstr>Trees more Terminologies</vt:lpstr>
      <vt:lpstr>more Terminologies</vt:lpstr>
      <vt:lpstr>Applications of trees</vt:lpstr>
      <vt:lpstr>Applications of trees</vt:lpstr>
      <vt:lpstr>Applications of trees</vt:lpstr>
      <vt:lpstr>Applications of trees</vt:lpstr>
      <vt:lpstr>Applications of trees</vt:lpstr>
      <vt:lpstr>Applications of trees</vt:lpstr>
      <vt:lpstr>Tree traversals</vt:lpstr>
      <vt:lpstr>breadth-first traversal</vt:lpstr>
      <vt:lpstr>DEPTH FIRST TRAVERSAL</vt:lpstr>
      <vt:lpstr>Exercise </vt:lpstr>
      <vt:lpstr>GENERAL TREES</vt:lpstr>
      <vt:lpstr>General tree to binary tree conversion</vt:lpstr>
      <vt:lpstr>General tree to binary tree conversion</vt:lpstr>
      <vt:lpstr>Binary tree as ADT</vt:lpstr>
      <vt:lpstr>Binary tree representation  using array</vt:lpstr>
      <vt:lpstr>Limitations of  array representation</vt:lpstr>
      <vt:lpstr>Linked Representation of  Binary tree</vt:lpstr>
      <vt:lpstr>Linked Representation of  Binary tree</vt:lpstr>
      <vt:lpstr>ARRAY vs Linked Representation</vt:lpstr>
      <vt:lpstr>Binary tree creation in JAVA</vt:lpstr>
      <vt:lpstr>PowerPoint Presentation</vt:lpstr>
      <vt:lpstr>Pre order traversal</vt:lpstr>
      <vt:lpstr> Pre order traversal</vt:lpstr>
      <vt:lpstr>POST order traversal</vt:lpstr>
      <vt:lpstr>INorder traversal</vt:lpstr>
      <vt:lpstr>Non recursive  pre order traversal</vt:lpstr>
      <vt:lpstr>Non recursive  in order traversal</vt:lpstr>
      <vt:lpstr>Non recursive  POST order traversal in C++</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Simulation of Non recursive  POST order traversal</vt:lpstr>
      <vt:lpstr>function to create  copy of tree (recursive)</vt:lpstr>
      <vt:lpstr>Function for counting  leaf node (recursive)</vt:lpstr>
      <vt:lpstr>Binary search tree</vt:lpstr>
      <vt:lpstr>Binary search tree</vt:lpstr>
      <vt:lpstr>Binary search tree</vt:lpstr>
      <vt:lpstr>Binary search tree</vt:lpstr>
      <vt:lpstr>Is this BST?</vt:lpstr>
      <vt:lpstr>Is this BST?</vt:lpstr>
      <vt:lpstr>Is this BST?</vt:lpstr>
      <vt:lpstr>Is this BST?</vt:lpstr>
      <vt:lpstr>Is this BST?</vt:lpstr>
      <vt:lpstr>Is this BST?</vt:lpstr>
      <vt:lpstr>Is this BST?</vt:lpstr>
      <vt:lpstr>Is this BST?</vt:lpstr>
      <vt:lpstr>Is this BST?</vt:lpstr>
      <vt:lpstr>Is this BST?</vt:lpstr>
      <vt:lpstr>Is this BST?</vt:lpstr>
      <vt:lpstr>PowerPoint Presentation</vt:lpstr>
      <vt:lpstr>PowerPoint Presentation</vt:lpstr>
      <vt:lpstr>Insertion in bst</vt:lpstr>
      <vt:lpstr>Deletion from bst</vt:lpstr>
      <vt:lpstr>Deletion from bst</vt:lpstr>
      <vt:lpstr>PowerPoint Presentation</vt:lpstr>
      <vt:lpstr>PowerPoint Presentation</vt:lpstr>
      <vt:lpstr>Google Classroom Link: https://classroom.google.com/c/NDYyMzU5NTIyMzU3?cjc=fwulhav  Google Classroom Code: fwulhav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 Trees</dc:title>
  <dc:creator>STUDENT</dc:creator>
  <cp:lastModifiedBy>Devika</cp:lastModifiedBy>
  <cp:revision>112</cp:revision>
  <dcterms:created xsi:type="dcterms:W3CDTF">2017-01-12T04:34:58Z</dcterms:created>
  <dcterms:modified xsi:type="dcterms:W3CDTF">2022-01-25T14:43:09Z</dcterms:modified>
</cp:coreProperties>
</file>