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0"/>
  </p:notesMasterIdLst>
  <p:sldIdLst>
    <p:sldId id="256" r:id="rId2"/>
    <p:sldId id="319" r:id="rId3"/>
    <p:sldId id="358" r:id="rId4"/>
    <p:sldId id="342" r:id="rId5"/>
    <p:sldId id="361" r:id="rId6"/>
    <p:sldId id="360" r:id="rId7"/>
    <p:sldId id="365" r:id="rId8"/>
    <p:sldId id="362" r:id="rId9"/>
    <p:sldId id="344" r:id="rId10"/>
    <p:sldId id="366"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63" r:id="rId24"/>
    <p:sldId id="257" r:id="rId25"/>
    <p:sldId id="367" r:id="rId26"/>
    <p:sldId id="368" r:id="rId27"/>
    <p:sldId id="369" r:id="rId28"/>
    <p:sldId id="370" r:id="rId29"/>
    <p:sldId id="371" r:id="rId30"/>
    <p:sldId id="372" r:id="rId31"/>
    <p:sldId id="373" r:id="rId32"/>
    <p:sldId id="374" r:id="rId33"/>
    <p:sldId id="376" r:id="rId34"/>
    <p:sldId id="375" r:id="rId35"/>
    <p:sldId id="377" r:id="rId36"/>
    <p:sldId id="379" r:id="rId37"/>
    <p:sldId id="380" r:id="rId38"/>
    <p:sldId id="381" r:id="rId39"/>
    <p:sldId id="390" r:id="rId40"/>
    <p:sldId id="391" r:id="rId41"/>
    <p:sldId id="393" r:id="rId42"/>
    <p:sldId id="394" r:id="rId43"/>
    <p:sldId id="395" r:id="rId44"/>
    <p:sldId id="396" r:id="rId45"/>
    <p:sldId id="397" r:id="rId46"/>
    <p:sldId id="398" r:id="rId47"/>
    <p:sldId id="399" r:id="rId48"/>
    <p:sldId id="400" r:id="rId49"/>
    <p:sldId id="401" r:id="rId50"/>
    <p:sldId id="402" r:id="rId51"/>
    <p:sldId id="403" r:id="rId52"/>
    <p:sldId id="404" r:id="rId53"/>
    <p:sldId id="405" r:id="rId54"/>
    <p:sldId id="406" r:id="rId55"/>
    <p:sldId id="407" r:id="rId56"/>
    <p:sldId id="408" r:id="rId57"/>
    <p:sldId id="409" r:id="rId58"/>
    <p:sldId id="410" r:id="rId59"/>
    <p:sldId id="419" r:id="rId60"/>
    <p:sldId id="420" r:id="rId61"/>
    <p:sldId id="421" r:id="rId62"/>
    <p:sldId id="422" r:id="rId63"/>
    <p:sldId id="423" r:id="rId64"/>
    <p:sldId id="424" r:id="rId65"/>
    <p:sldId id="425" r:id="rId66"/>
    <p:sldId id="382" r:id="rId67"/>
    <p:sldId id="383" r:id="rId68"/>
    <p:sldId id="384" r:id="rId69"/>
    <p:sldId id="385" r:id="rId70"/>
    <p:sldId id="386" r:id="rId71"/>
    <p:sldId id="387" r:id="rId72"/>
    <p:sldId id="426" r:id="rId73"/>
    <p:sldId id="427" r:id="rId74"/>
    <p:sldId id="428" r:id="rId75"/>
    <p:sldId id="429" r:id="rId76"/>
    <p:sldId id="430" r:id="rId77"/>
    <p:sldId id="431" r:id="rId78"/>
    <p:sldId id="432" r:id="rId79"/>
    <p:sldId id="433" r:id="rId80"/>
    <p:sldId id="434" r:id="rId81"/>
    <p:sldId id="435" r:id="rId82"/>
    <p:sldId id="436" r:id="rId83"/>
    <p:sldId id="437" r:id="rId84"/>
    <p:sldId id="438" r:id="rId85"/>
    <p:sldId id="439" r:id="rId86"/>
    <p:sldId id="440" r:id="rId87"/>
    <p:sldId id="441" r:id="rId88"/>
    <p:sldId id="442" r:id="rId89"/>
    <p:sldId id="443" r:id="rId90"/>
    <p:sldId id="444" r:id="rId91"/>
    <p:sldId id="445" r:id="rId92"/>
    <p:sldId id="446" r:id="rId93"/>
    <p:sldId id="447" r:id="rId94"/>
    <p:sldId id="448" r:id="rId95"/>
    <p:sldId id="449" r:id="rId96"/>
    <p:sldId id="450" r:id="rId97"/>
    <p:sldId id="451" r:id="rId98"/>
    <p:sldId id="452" r:id="rId99"/>
    <p:sldId id="463" r:id="rId100"/>
    <p:sldId id="464" r:id="rId101"/>
    <p:sldId id="465" r:id="rId102"/>
    <p:sldId id="460" r:id="rId103"/>
    <p:sldId id="466" r:id="rId104"/>
    <p:sldId id="467" r:id="rId105"/>
    <p:sldId id="468" r:id="rId106"/>
    <p:sldId id="469" r:id="rId107"/>
    <p:sldId id="470" r:id="rId108"/>
    <p:sldId id="471" r:id="rId109"/>
    <p:sldId id="472" r:id="rId110"/>
    <p:sldId id="461" r:id="rId111"/>
    <p:sldId id="473" r:id="rId112"/>
    <p:sldId id="474" r:id="rId113"/>
    <p:sldId id="475" r:id="rId114"/>
    <p:sldId id="476" r:id="rId115"/>
    <p:sldId id="477" r:id="rId116"/>
    <p:sldId id="479" r:id="rId117"/>
    <p:sldId id="480" r:id="rId118"/>
    <p:sldId id="481" r:id="rId1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7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2DEA4F-3C83-4C27-83A4-9330614D76D1}" type="datetimeFigureOut">
              <a:rPr lang="en-IN" smtClean="0"/>
              <a:t>22-02-2022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CF2C75-9D45-4D55-9100-A6D25E992AAE}" type="slidenum">
              <a:rPr lang="en-IN" smtClean="0"/>
              <a:t>‹#›</a:t>
            </a:fld>
            <a:endParaRPr lang="en-IN"/>
          </a:p>
        </p:txBody>
      </p:sp>
    </p:spTree>
    <p:extLst>
      <p:ext uri="{BB962C8B-B14F-4D97-AF65-F5344CB8AC3E}">
        <p14:creationId xmlns:p14="http://schemas.microsoft.com/office/powerpoint/2010/main" val="2704975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2</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34</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35</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36</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37</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38</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66</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67</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68</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69</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70</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71</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72</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98</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99</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100</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101</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102</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103</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104</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105</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27</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106</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107</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108</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109</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110</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111</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112</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113</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114</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115</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28</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116</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117</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118</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29</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30</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31</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32</a:t>
            </a:fld>
            <a:endParaRPr lang="en-IN"/>
          </a:p>
        </p:txBody>
      </p:sp>
    </p:spTree>
    <p:extLst>
      <p:ext uri="{BB962C8B-B14F-4D97-AF65-F5344CB8AC3E}">
        <p14:creationId xmlns:p14="http://schemas.microsoft.com/office/powerpoint/2010/main" val="1202755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t>33</a:t>
            </a:fld>
            <a:endParaRPr lang="en-IN"/>
          </a:p>
        </p:txBody>
      </p:sp>
    </p:spTree>
    <p:extLst>
      <p:ext uri="{BB962C8B-B14F-4D97-AF65-F5344CB8AC3E}">
        <p14:creationId xmlns:p14="http://schemas.microsoft.com/office/powerpoint/2010/main" val="1202755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96B9F65-EAC9-4D82-9DD2-242DA677F8B5}"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30A726CD-D129-4984-A24E-2B1494E073C6}"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6B9F65-EAC9-4D82-9DD2-242DA677F8B5}"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A726CD-D129-4984-A24E-2B1494E073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6B9F65-EAC9-4D82-9DD2-242DA677F8B5}"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A726CD-D129-4984-A24E-2B1494E073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6B9F65-EAC9-4D82-9DD2-242DA677F8B5}"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A726CD-D129-4984-A24E-2B1494E073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96B9F65-EAC9-4D82-9DD2-242DA677F8B5}" type="datetimeFigureOut">
              <a:rPr lang="en-US" smtClean="0"/>
              <a:t>2/22/2022</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A726CD-D129-4984-A24E-2B1494E073C6}"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6B9F65-EAC9-4D82-9DD2-242DA677F8B5}"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A726CD-D129-4984-A24E-2B1494E073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6B9F65-EAC9-4D82-9DD2-242DA677F8B5}" type="datetimeFigureOut">
              <a:rPr lang="en-US" smtClean="0"/>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A726CD-D129-4984-A24E-2B1494E073C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6B9F65-EAC9-4D82-9DD2-242DA677F8B5}" type="datetimeFigureOut">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A726CD-D129-4984-A24E-2B1494E073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96B9F65-EAC9-4D82-9DD2-242DA677F8B5}" type="datetimeFigureOut">
              <a:rPr lang="en-US" smtClean="0"/>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A726CD-D129-4984-A24E-2B1494E073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6B9F65-EAC9-4D82-9DD2-242DA677F8B5}"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A726CD-D129-4984-A24E-2B1494E073C6}"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396B9F65-EAC9-4D82-9DD2-242DA677F8B5}" type="datetimeFigureOut">
              <a:rPr lang="en-US" smtClean="0"/>
              <a:t>2/22/2022</a:t>
            </a:fld>
            <a:endParaRPr lang="en-US"/>
          </a:p>
        </p:txBody>
      </p:sp>
      <p:sp>
        <p:nvSpPr>
          <p:cNvPr id="7" name="Slide Number Placeholder 6"/>
          <p:cNvSpPr>
            <a:spLocks noGrp="1"/>
          </p:cNvSpPr>
          <p:nvPr>
            <p:ph type="sldNum" sz="quarter" idx="12"/>
          </p:nvPr>
        </p:nvSpPr>
        <p:spPr/>
        <p:txBody>
          <a:bodyPr/>
          <a:lstStyle/>
          <a:p>
            <a:fld id="{30A726CD-D129-4984-A24E-2B1494E073C6}"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396B9F65-EAC9-4D82-9DD2-242DA677F8B5}" type="datetimeFigureOut">
              <a:rPr lang="en-US" smtClean="0"/>
              <a:t>2/22/2022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30A726CD-D129-4984-A24E-2B1494E073C6}"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s://www.cs.usfca.edu/~galles/visualization/BTree.html"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0000" lnSpcReduction="20000"/>
          </a:bodyPr>
          <a:lstStyle/>
          <a:p>
            <a:r>
              <a:rPr lang="en-US" dirty="0" smtClean="0"/>
              <a:t>Ms. </a:t>
            </a:r>
            <a:r>
              <a:rPr lang="en-US" dirty="0" err="1" smtClean="0"/>
              <a:t>Devika</a:t>
            </a:r>
            <a:r>
              <a:rPr lang="en-US" dirty="0" smtClean="0"/>
              <a:t> </a:t>
            </a:r>
            <a:r>
              <a:rPr lang="en-US" dirty="0" err="1" smtClean="0"/>
              <a:t>Verma</a:t>
            </a:r>
            <a:endParaRPr lang="en-US" dirty="0"/>
          </a:p>
          <a:p>
            <a:r>
              <a:rPr lang="en-US" dirty="0" smtClean="0"/>
              <a:t>Computer Eng. Dept., VIIT, Pune</a:t>
            </a:r>
            <a:endParaRPr lang="en-US" dirty="0"/>
          </a:p>
        </p:txBody>
      </p:sp>
      <p:sp>
        <p:nvSpPr>
          <p:cNvPr id="2" name="Title 1"/>
          <p:cNvSpPr>
            <a:spLocks noGrp="1"/>
          </p:cNvSpPr>
          <p:nvPr>
            <p:ph type="ctrTitle"/>
          </p:nvPr>
        </p:nvSpPr>
        <p:spPr/>
        <p:txBody>
          <a:bodyPr/>
          <a:lstStyle/>
          <a:p>
            <a:r>
              <a:rPr lang="en-US" sz="3200" dirty="0" smtClean="0"/>
              <a:t>Unit II – Advanced Trees</a:t>
            </a:r>
            <a:endParaRPr lang="en-US" sz="3200" dirty="0"/>
          </a:p>
        </p:txBody>
      </p:sp>
      <p:sp>
        <p:nvSpPr>
          <p:cNvPr id="4" name="Subtitle 2">
            <a:extLst>
              <a:ext uri="{FF2B5EF4-FFF2-40B4-BE49-F238E27FC236}">
                <a16:creationId xmlns:a16="http://schemas.microsoft.com/office/drawing/2014/main" xmlns="" id="{82E6DDC4-FD95-4802-92CF-9A0A66152708}"/>
              </a:ext>
            </a:extLst>
          </p:cNvPr>
          <p:cNvSpPr txBox="1">
            <a:spLocks/>
          </p:cNvSpPr>
          <p:nvPr/>
        </p:nvSpPr>
        <p:spPr>
          <a:xfrm>
            <a:off x="260959" y="1418497"/>
            <a:ext cx="8645581" cy="56061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vert="horz" lIns="68580" tIns="34290" rIns="68580" bIns="3429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IN" sz="2000" b="1" dirty="0" smtClean="0">
                <a:solidFill>
                  <a:schemeClr val="bg1"/>
                </a:solidFill>
                <a:latin typeface="Arial" pitchFamily="34" charset="0"/>
                <a:cs typeface="Arial" pitchFamily="34" charset="0"/>
              </a:rPr>
              <a:t>BRACT’S</a:t>
            </a:r>
            <a:r>
              <a:rPr lang="en-IN" sz="2000" b="1" dirty="0">
                <a:solidFill>
                  <a:schemeClr val="bg1"/>
                </a:solidFill>
                <a:latin typeface="Arial" pitchFamily="34" charset="0"/>
                <a:cs typeface="Arial" pitchFamily="34" charset="0"/>
              </a:rPr>
              <a:t>, Vishwakarma Institute of Information Technology, Pune-48</a:t>
            </a:r>
          </a:p>
        </p:txBody>
      </p:sp>
      <p:sp>
        <p:nvSpPr>
          <p:cNvPr id="5" name="Rectangle 4"/>
          <p:cNvSpPr/>
          <p:nvPr/>
        </p:nvSpPr>
        <p:spPr>
          <a:xfrm>
            <a:off x="457200" y="1981200"/>
            <a:ext cx="8349342" cy="646331"/>
          </a:xfrm>
          <a:prstGeom prst="rect">
            <a:avLst/>
          </a:prstGeom>
        </p:spPr>
        <p:txBody>
          <a:bodyPr wrap="square">
            <a:spAutoFit/>
          </a:bodyPr>
          <a:lstStyle/>
          <a:p>
            <a:pPr algn="ctr"/>
            <a:r>
              <a:rPr lang="en-IN" b="1" dirty="0">
                <a:solidFill>
                  <a:schemeClr val="tx1">
                    <a:lumMod val="50000"/>
                    <a:lumOff val="50000"/>
                  </a:schemeClr>
                </a:solidFill>
                <a:latin typeface="Arial" pitchFamily="34" charset="0"/>
                <a:cs typeface="Arial" pitchFamily="34" charset="0"/>
              </a:rPr>
              <a:t>(An Autonomous Institute affiliated to Savitribai Phule Pune University)</a:t>
            </a:r>
          </a:p>
          <a:p>
            <a:pPr algn="ctr"/>
            <a:r>
              <a:rPr lang="en-IN" b="1" dirty="0">
                <a:solidFill>
                  <a:schemeClr val="tx1">
                    <a:lumMod val="50000"/>
                    <a:lumOff val="50000"/>
                  </a:schemeClr>
                </a:solidFill>
                <a:latin typeface="Arial" pitchFamily="34" charset="0"/>
                <a:cs typeface="Arial" pitchFamily="34" charset="0"/>
              </a:rPr>
              <a:t>(NBA and NAAC accredited, ISO 9001:2015 certified)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90552"/>
            <a:ext cx="783383" cy="1181048"/>
          </a:xfrm>
          <a:prstGeom prst="rect">
            <a:avLst/>
          </a:prstGeom>
        </p:spPr>
      </p:pic>
      <p:sp>
        <p:nvSpPr>
          <p:cNvPr id="7" name="TextBox 6"/>
          <p:cNvSpPr txBox="1"/>
          <p:nvPr/>
        </p:nvSpPr>
        <p:spPr>
          <a:xfrm>
            <a:off x="2485264" y="3339322"/>
            <a:ext cx="2941831" cy="369332"/>
          </a:xfrm>
          <a:prstGeom prst="rect">
            <a:avLst/>
          </a:prstGeom>
          <a:noFill/>
        </p:spPr>
        <p:txBody>
          <a:bodyPr wrap="none" rtlCol="0">
            <a:spAutoFit/>
          </a:bodyPr>
          <a:lstStyle/>
          <a:p>
            <a:r>
              <a:rPr lang="en-US" dirty="0" smtClean="0">
                <a:latin typeface="+mj-lt"/>
              </a:rPr>
              <a:t>Advanced  Data Structures</a:t>
            </a:r>
            <a:endParaRPr lang="en-IN" dirty="0">
              <a:latin typeface="+mj-lt"/>
            </a:endParaRPr>
          </a:p>
        </p:txBody>
      </p:sp>
    </p:spTree>
    <p:extLst>
      <p:ext uri="{BB962C8B-B14F-4D97-AF65-F5344CB8AC3E}">
        <p14:creationId xmlns:p14="http://schemas.microsoft.com/office/powerpoint/2010/main" val="2743256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TBT In-ORDER Traversal</a:t>
            </a:r>
          </a:p>
        </p:txBody>
      </p:sp>
      <p:sp>
        <p:nvSpPr>
          <p:cNvPr id="6147" name="Rectangle 3"/>
          <p:cNvSpPr>
            <a:spLocks noGrp="1" noChangeArrowheads="1"/>
          </p:cNvSpPr>
          <p:nvPr>
            <p:ph type="body" idx="1"/>
          </p:nvPr>
        </p:nvSpPr>
        <p:spPr/>
        <p:txBody>
          <a:bodyPr>
            <a:normAutofit/>
          </a:bodyPr>
          <a:lstStyle/>
          <a:p>
            <a:pPr algn="just"/>
            <a:r>
              <a:rPr lang="en-US" sz="1900" b="1" dirty="0">
                <a:solidFill>
                  <a:srgbClr val="002060"/>
                </a:solidFill>
              </a:rPr>
              <a:t>We start at the leftmost node in the tree, print it, and follow its right </a:t>
            </a:r>
            <a:r>
              <a:rPr lang="en-US" sz="1900" b="1" dirty="0" smtClean="0">
                <a:solidFill>
                  <a:srgbClr val="002060"/>
                </a:solidFill>
              </a:rPr>
              <a:t>thread</a:t>
            </a:r>
          </a:p>
          <a:p>
            <a:pPr algn="just"/>
            <a:endParaRPr lang="en-US" sz="1900" b="1" dirty="0">
              <a:solidFill>
                <a:srgbClr val="002060"/>
              </a:solidFill>
            </a:endParaRPr>
          </a:p>
          <a:p>
            <a:pPr algn="just"/>
            <a:r>
              <a:rPr lang="en-US" sz="1900" b="1" dirty="0">
                <a:solidFill>
                  <a:srgbClr val="002060"/>
                </a:solidFill>
              </a:rPr>
              <a:t>If we follow a thread to the right, we output the node and continue to its right</a:t>
            </a:r>
          </a:p>
          <a:p>
            <a:pPr algn="just"/>
            <a:endParaRPr lang="en-US" sz="1900" b="1" dirty="0" smtClean="0">
              <a:solidFill>
                <a:srgbClr val="002060"/>
              </a:solidFill>
            </a:endParaRPr>
          </a:p>
          <a:p>
            <a:pPr algn="just"/>
            <a:r>
              <a:rPr lang="en-US" sz="1900" b="1" dirty="0" smtClean="0">
                <a:solidFill>
                  <a:srgbClr val="002060"/>
                </a:solidFill>
              </a:rPr>
              <a:t>If </a:t>
            </a:r>
            <a:r>
              <a:rPr lang="en-US" sz="1900" b="1" dirty="0">
                <a:solidFill>
                  <a:srgbClr val="002060"/>
                </a:solidFill>
              </a:rPr>
              <a:t>we follow a link to the right, we go to the leftmost node, print it, and continue</a:t>
            </a:r>
          </a:p>
        </p:txBody>
      </p:sp>
    </p:spTree>
    <p:extLst>
      <p:ext uri="{BB962C8B-B14F-4D97-AF65-F5344CB8AC3E}">
        <p14:creationId xmlns:p14="http://schemas.microsoft.com/office/powerpoint/2010/main" val="217342531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r>
              <a:rPr lang="en-US" sz="2800" b="1" dirty="0" smtClean="0">
                <a:solidFill>
                  <a:srgbClr val="002060"/>
                </a:solidFill>
              </a:rPr>
              <a:t>Dense </a:t>
            </a:r>
            <a:r>
              <a:rPr lang="en-US" sz="2800" b="1" dirty="0" err="1" smtClean="0">
                <a:solidFill>
                  <a:srgbClr val="002060"/>
                </a:solidFill>
              </a:rPr>
              <a:t>iNDEX</a:t>
            </a:r>
            <a:endParaRPr lang="en-US" sz="2800" b="1" dirty="0">
              <a:solidFill>
                <a:srgbClr val="002060"/>
              </a:solidFill>
            </a:endParaRPr>
          </a:p>
        </p:txBody>
      </p:sp>
      <p:sp>
        <p:nvSpPr>
          <p:cNvPr id="3" name="Content Placeholder 2"/>
          <p:cNvSpPr>
            <a:spLocks noGrp="1"/>
          </p:cNvSpPr>
          <p:nvPr>
            <p:ph idx="1"/>
          </p:nvPr>
        </p:nvSpPr>
        <p:spPr>
          <a:xfrm>
            <a:off x="457200" y="1752600"/>
            <a:ext cx="8229600" cy="990600"/>
          </a:xfrm>
        </p:spPr>
        <p:txBody>
          <a:bodyPr>
            <a:noAutofit/>
          </a:bodyPr>
          <a:lstStyle/>
          <a:p>
            <a:pPr marL="114300" indent="0" algn="just">
              <a:buNone/>
            </a:pPr>
            <a:r>
              <a:rPr lang="en-US" sz="1800" b="1" dirty="0" smtClean="0">
                <a:solidFill>
                  <a:srgbClr val="002060"/>
                </a:solidFill>
              </a:rPr>
              <a:t>In a dense index, a record is created for every search key valued in the </a:t>
            </a:r>
            <a:r>
              <a:rPr lang="en-US" sz="1800" b="1" dirty="0">
                <a:solidFill>
                  <a:srgbClr val="002060"/>
                </a:solidFill>
              </a:rPr>
              <a:t>database. This helps you to search faster but needs more space to store index records. In this Indexing, method records contain search key value and </a:t>
            </a:r>
            <a:r>
              <a:rPr lang="en-US" sz="1800" b="1" dirty="0" smtClean="0">
                <a:solidFill>
                  <a:srgbClr val="002060"/>
                </a:solidFill>
              </a:rPr>
              <a:t>address of block containing the </a:t>
            </a:r>
            <a:r>
              <a:rPr lang="en-US" sz="1800" b="1" dirty="0">
                <a:solidFill>
                  <a:srgbClr val="002060"/>
                </a:solidFill>
              </a:rPr>
              <a:t>real record on the disk.</a:t>
            </a:r>
            <a:endParaRPr lang="en-US" sz="1800" b="1" dirty="0" smtClean="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100</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pic>
        <p:nvPicPr>
          <p:cNvPr id="3079" name="Picture 7" descr="Dense Inde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276600"/>
            <a:ext cx="3562350"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36454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r>
              <a:rPr lang="en-US" sz="2800" b="1" dirty="0" smtClean="0">
                <a:solidFill>
                  <a:srgbClr val="002060"/>
                </a:solidFill>
              </a:rPr>
              <a:t>SPARSE </a:t>
            </a:r>
            <a:r>
              <a:rPr lang="en-US" sz="2800" b="1" dirty="0" err="1" smtClean="0">
                <a:solidFill>
                  <a:srgbClr val="002060"/>
                </a:solidFill>
              </a:rPr>
              <a:t>iNDEX</a:t>
            </a:r>
            <a:endParaRPr lang="en-US" sz="2800" b="1" dirty="0">
              <a:solidFill>
                <a:srgbClr val="002060"/>
              </a:solidFill>
            </a:endParaRPr>
          </a:p>
        </p:txBody>
      </p:sp>
      <p:sp>
        <p:nvSpPr>
          <p:cNvPr id="3" name="Content Placeholder 2"/>
          <p:cNvSpPr>
            <a:spLocks noGrp="1"/>
          </p:cNvSpPr>
          <p:nvPr>
            <p:ph idx="1"/>
          </p:nvPr>
        </p:nvSpPr>
        <p:spPr>
          <a:xfrm>
            <a:off x="457200" y="1752600"/>
            <a:ext cx="8229600" cy="990600"/>
          </a:xfrm>
        </p:spPr>
        <p:txBody>
          <a:bodyPr>
            <a:noAutofit/>
          </a:bodyPr>
          <a:lstStyle/>
          <a:p>
            <a:pPr marL="114300" indent="0">
              <a:buNone/>
            </a:pPr>
            <a:r>
              <a:rPr lang="en-US" sz="1800" b="1" dirty="0">
                <a:solidFill>
                  <a:srgbClr val="002060"/>
                </a:solidFill>
              </a:rPr>
              <a:t>It is an index record that appears for only some of the values in the file. Sparse Index helps you to resolve the issues of dense Indexing in DBMS. </a:t>
            </a:r>
            <a:endParaRPr lang="en-US" sz="1800" b="1" dirty="0" smtClean="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101</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pic>
        <p:nvPicPr>
          <p:cNvPr id="5122" name="Picture 2" descr="Sparse Inde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743200"/>
            <a:ext cx="3505200" cy="368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96763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r>
              <a:rPr lang="en-US" sz="2800" b="1" dirty="0" err="1" smtClean="0">
                <a:solidFill>
                  <a:srgbClr val="002060"/>
                </a:solidFill>
              </a:rPr>
              <a:t>MULTi</a:t>
            </a:r>
            <a:r>
              <a:rPr lang="en-US" sz="2800" b="1" dirty="0" smtClean="0">
                <a:solidFill>
                  <a:srgbClr val="002060"/>
                </a:solidFill>
              </a:rPr>
              <a:t> </a:t>
            </a:r>
            <a:r>
              <a:rPr lang="en-US" sz="2800" b="1" dirty="0" smtClean="0">
                <a:solidFill>
                  <a:srgbClr val="002060"/>
                </a:solidFill>
              </a:rPr>
              <a:t>LEVEL</a:t>
            </a:r>
            <a:r>
              <a:rPr lang="en-US" sz="2800" b="1" dirty="0" smtClean="0">
                <a:solidFill>
                  <a:srgbClr val="002060"/>
                </a:solidFill>
              </a:rPr>
              <a:t> </a:t>
            </a:r>
            <a:r>
              <a:rPr lang="en-US" sz="2800" b="1" dirty="0" smtClean="0">
                <a:solidFill>
                  <a:srgbClr val="002060"/>
                </a:solidFill>
              </a:rPr>
              <a:t>INDEXING</a:t>
            </a:r>
            <a:endParaRPr lang="en-US" sz="2800" b="1" dirty="0">
              <a:solidFill>
                <a:srgbClr val="002060"/>
              </a:solidFill>
            </a:endParaRPr>
          </a:p>
        </p:txBody>
      </p:sp>
      <p:sp>
        <p:nvSpPr>
          <p:cNvPr id="3" name="Content Placeholder 2"/>
          <p:cNvSpPr>
            <a:spLocks noGrp="1"/>
          </p:cNvSpPr>
          <p:nvPr>
            <p:ph idx="1"/>
          </p:nvPr>
        </p:nvSpPr>
        <p:spPr>
          <a:xfrm>
            <a:off x="457200" y="1752600"/>
            <a:ext cx="8229600" cy="4648200"/>
          </a:xfrm>
        </p:spPr>
        <p:txBody>
          <a:bodyPr>
            <a:noAutofit/>
          </a:bodyPr>
          <a:lstStyle/>
          <a:p>
            <a:pPr marL="114300" indent="0">
              <a:buNone/>
            </a:pPr>
            <a:r>
              <a:rPr lang="en-US" sz="1800" b="1" dirty="0">
                <a:solidFill>
                  <a:srgbClr val="002060"/>
                </a:solidFill>
              </a:rPr>
              <a:t>Multilevel Indexing in Database is created when a primary index does not fit in memory.</a:t>
            </a:r>
            <a:endParaRPr lang="en-IN" sz="1800" b="1" dirty="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102</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514600"/>
            <a:ext cx="5963092" cy="3640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029358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r>
              <a:rPr lang="en-US" sz="2800" b="1" dirty="0" smtClean="0">
                <a:solidFill>
                  <a:srgbClr val="002060"/>
                </a:solidFill>
              </a:rPr>
              <a:t>B Trees- introduction</a:t>
            </a:r>
            <a:endParaRPr lang="en-US" sz="2800" b="1" dirty="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103</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
        <p:nvSpPr>
          <p:cNvPr id="4" name="TextBox 3"/>
          <p:cNvSpPr txBox="1"/>
          <p:nvPr/>
        </p:nvSpPr>
        <p:spPr>
          <a:xfrm>
            <a:off x="985561" y="1981200"/>
            <a:ext cx="7653057" cy="646331"/>
          </a:xfrm>
          <a:prstGeom prst="rect">
            <a:avLst/>
          </a:prstGeom>
          <a:noFill/>
        </p:spPr>
        <p:txBody>
          <a:bodyPr wrap="none" rtlCol="0">
            <a:spAutoFit/>
          </a:bodyPr>
          <a:lstStyle/>
          <a:p>
            <a:r>
              <a:rPr lang="en-US" b="1" dirty="0" smtClean="0"/>
              <a:t>Binary Search Trees  +       Self Balancing Property =  AVL Trees</a:t>
            </a:r>
          </a:p>
          <a:p>
            <a:r>
              <a:rPr lang="en-US" b="1" dirty="0"/>
              <a:t>	</a:t>
            </a:r>
            <a:r>
              <a:rPr lang="en-US" b="1" dirty="0" smtClean="0"/>
              <a:t>					   Red Black Trees</a:t>
            </a:r>
            <a:endParaRPr lang="en-IN" b="1" dirty="0"/>
          </a:p>
        </p:txBody>
      </p:sp>
      <p:sp>
        <p:nvSpPr>
          <p:cNvPr id="5" name="TextBox 4"/>
          <p:cNvSpPr txBox="1"/>
          <p:nvPr/>
        </p:nvSpPr>
        <p:spPr>
          <a:xfrm>
            <a:off x="985561" y="3886200"/>
            <a:ext cx="3483646" cy="2308324"/>
          </a:xfrm>
          <a:prstGeom prst="rect">
            <a:avLst/>
          </a:prstGeom>
          <a:noFill/>
        </p:spPr>
        <p:txBody>
          <a:bodyPr wrap="none" rtlCol="0">
            <a:spAutoFit/>
          </a:bodyPr>
          <a:lstStyle/>
          <a:p>
            <a:r>
              <a:rPr lang="en-US" b="1" dirty="0" smtClean="0"/>
              <a:t>Store more than one value </a:t>
            </a:r>
          </a:p>
          <a:p>
            <a:r>
              <a:rPr lang="en-US" b="1" dirty="0" smtClean="0"/>
              <a:t>in single node</a:t>
            </a:r>
          </a:p>
          <a:p>
            <a:endParaRPr lang="en-US" b="1" dirty="0"/>
          </a:p>
          <a:p>
            <a:r>
              <a:rPr lang="en-US" b="1" dirty="0" smtClean="0"/>
              <a:t>Have more than two children </a:t>
            </a:r>
          </a:p>
          <a:p>
            <a:r>
              <a:rPr lang="en-US" b="1" dirty="0" smtClean="0"/>
              <a:t>per node </a:t>
            </a:r>
          </a:p>
          <a:p>
            <a:endParaRPr lang="en-US" b="1" dirty="0"/>
          </a:p>
          <a:p>
            <a:r>
              <a:rPr lang="en-US" b="1" dirty="0" smtClean="0"/>
              <a:t>Used for Implementing </a:t>
            </a:r>
          </a:p>
          <a:p>
            <a:r>
              <a:rPr lang="en-US" b="1" dirty="0" smtClean="0"/>
              <a:t>multilevel indexing</a:t>
            </a:r>
            <a:endParaRPr lang="en-IN" b="1" dirty="0"/>
          </a:p>
        </p:txBody>
      </p:sp>
      <p:sp>
        <p:nvSpPr>
          <p:cNvPr id="8" name="TextBox 7"/>
          <p:cNvSpPr txBox="1"/>
          <p:nvPr/>
        </p:nvSpPr>
        <p:spPr>
          <a:xfrm>
            <a:off x="5257800" y="4495800"/>
            <a:ext cx="3852337" cy="1200329"/>
          </a:xfrm>
          <a:prstGeom prst="rect">
            <a:avLst/>
          </a:prstGeom>
          <a:noFill/>
        </p:spPr>
        <p:txBody>
          <a:bodyPr wrap="none" rtlCol="0">
            <a:spAutoFit/>
          </a:bodyPr>
          <a:lstStyle/>
          <a:p>
            <a:r>
              <a:rPr lang="en-US" b="1" dirty="0" smtClean="0"/>
              <a:t>To store extremely large amount </a:t>
            </a:r>
          </a:p>
          <a:p>
            <a:r>
              <a:rPr lang="en-US" b="1" dirty="0" smtClean="0"/>
              <a:t>of data self balancing property </a:t>
            </a:r>
          </a:p>
          <a:p>
            <a:r>
              <a:rPr lang="en-US" b="1" dirty="0" smtClean="0"/>
              <a:t>will not be enough to prevent </a:t>
            </a:r>
          </a:p>
          <a:p>
            <a:r>
              <a:rPr lang="en-US" b="1" dirty="0"/>
              <a:t>h</a:t>
            </a:r>
            <a:r>
              <a:rPr lang="en-US" b="1" dirty="0" smtClean="0"/>
              <a:t>uge increase in the tree height</a:t>
            </a:r>
            <a:endParaRPr lang="en-IN" b="1" dirty="0"/>
          </a:p>
        </p:txBody>
      </p:sp>
      <p:sp>
        <p:nvSpPr>
          <p:cNvPr id="7" name="Curved Left Arrow 6"/>
          <p:cNvSpPr/>
          <p:nvPr/>
        </p:nvSpPr>
        <p:spPr>
          <a:xfrm>
            <a:off x="7183968" y="2819400"/>
            <a:ext cx="664632" cy="15240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Left Brace 10"/>
          <p:cNvSpPr/>
          <p:nvPr/>
        </p:nvSpPr>
        <p:spPr>
          <a:xfrm>
            <a:off x="4648200" y="4038600"/>
            <a:ext cx="457200" cy="2155924"/>
          </a:xfrm>
          <a:prstGeom prst="leftBrace">
            <a:avLst>
              <a:gd name="adj1" fmla="val 8333"/>
              <a:gd name="adj2" fmla="val 51406"/>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72806057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r>
              <a:rPr lang="en-US" sz="2800" b="1" dirty="0" smtClean="0">
                <a:solidFill>
                  <a:srgbClr val="002060"/>
                </a:solidFill>
              </a:rPr>
              <a:t>B-TREES</a:t>
            </a:r>
            <a:endParaRPr lang="en-US" sz="2800" b="1" dirty="0">
              <a:solidFill>
                <a:srgbClr val="002060"/>
              </a:solidFill>
            </a:endParaRPr>
          </a:p>
        </p:txBody>
      </p:sp>
      <p:sp>
        <p:nvSpPr>
          <p:cNvPr id="3" name="Content Placeholder 2">
            <a:extLst>
              <a:ext uri="{FF2B5EF4-FFF2-40B4-BE49-F238E27FC236}">
                <a16:creationId xmlns:a16="http://schemas.microsoft.com/office/drawing/2014/main" xmlns="" id="{48F90B0E-ED9E-4B65-820F-8F4890616EC9}"/>
              </a:ext>
            </a:extLst>
          </p:cNvPr>
          <p:cNvSpPr>
            <a:spLocks noGrp="1"/>
          </p:cNvSpPr>
          <p:nvPr>
            <p:ph idx="1"/>
          </p:nvPr>
        </p:nvSpPr>
        <p:spPr/>
        <p:txBody>
          <a:bodyPr>
            <a:normAutofit/>
          </a:bodyPr>
          <a:lstStyle/>
          <a:p>
            <a:r>
              <a:rPr lang="en-US" sz="2000" b="1" dirty="0" smtClean="0">
                <a:solidFill>
                  <a:srgbClr val="002060"/>
                </a:solidFill>
              </a:rPr>
              <a:t>Store mode than one value in single node</a:t>
            </a:r>
          </a:p>
          <a:p>
            <a:endParaRPr lang="en-US" sz="2000" b="1" dirty="0" smtClean="0">
              <a:solidFill>
                <a:srgbClr val="002060"/>
              </a:solidFill>
            </a:endParaRPr>
          </a:p>
          <a:p>
            <a:r>
              <a:rPr lang="en-US" sz="2000" b="1" dirty="0" smtClean="0">
                <a:solidFill>
                  <a:srgbClr val="002060"/>
                </a:solidFill>
              </a:rPr>
              <a:t>Have more than 2 children per node</a:t>
            </a:r>
          </a:p>
          <a:p>
            <a:pPr lvl="1"/>
            <a:r>
              <a:rPr lang="en-US" sz="1600" b="1" dirty="0" smtClean="0">
                <a:solidFill>
                  <a:schemeClr val="accent1">
                    <a:lumMod val="75000"/>
                  </a:schemeClr>
                </a:solidFill>
              </a:rPr>
              <a:t>B-Tree of order m can have ‘m’ children and at most ‘m-1’ key values</a:t>
            </a:r>
          </a:p>
          <a:p>
            <a:r>
              <a:rPr lang="en-US" sz="2000" b="1" dirty="0">
                <a:solidFill>
                  <a:srgbClr val="002060"/>
                </a:solidFill>
              </a:rPr>
              <a:t>For each node x, the keys are stored in increasing order.</a:t>
            </a:r>
          </a:p>
          <a:p>
            <a:r>
              <a:rPr lang="en-US" sz="2000" b="1" dirty="0" smtClean="0">
                <a:solidFill>
                  <a:srgbClr val="002060"/>
                </a:solidFill>
              </a:rPr>
              <a:t>BST property holds-</a:t>
            </a:r>
          </a:p>
          <a:p>
            <a:pPr lvl="1"/>
            <a:r>
              <a:rPr lang="en-US" sz="1600" b="1" dirty="0" smtClean="0">
                <a:solidFill>
                  <a:schemeClr val="accent1">
                    <a:lumMod val="75000"/>
                  </a:schemeClr>
                </a:solidFill>
              </a:rPr>
              <a:t>operations on BST are applicable </a:t>
            </a:r>
          </a:p>
          <a:p>
            <a:pPr lvl="1"/>
            <a:r>
              <a:rPr lang="en-US" sz="1600" b="1" dirty="0" smtClean="0">
                <a:solidFill>
                  <a:schemeClr val="accent1">
                    <a:lumMod val="75000"/>
                  </a:schemeClr>
                </a:solidFill>
              </a:rPr>
              <a:t>efficient on large data</a:t>
            </a:r>
          </a:p>
          <a:p>
            <a:endParaRPr lang="en-US" sz="2000" b="1" dirty="0" smtClean="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104</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7139" y="4648200"/>
            <a:ext cx="3931292"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520969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r>
              <a:rPr lang="en-US" sz="2800" b="1" dirty="0" smtClean="0">
                <a:solidFill>
                  <a:srgbClr val="002060"/>
                </a:solidFill>
              </a:rPr>
              <a:t>B-TREES PROPERTIES</a:t>
            </a:r>
            <a:endParaRPr lang="en-US" sz="2800" b="1" dirty="0">
              <a:solidFill>
                <a:srgbClr val="002060"/>
              </a:solidFill>
            </a:endParaRPr>
          </a:p>
        </p:txBody>
      </p:sp>
      <p:sp>
        <p:nvSpPr>
          <p:cNvPr id="3" name="Content Placeholder 2">
            <a:extLst>
              <a:ext uri="{FF2B5EF4-FFF2-40B4-BE49-F238E27FC236}">
                <a16:creationId xmlns:a16="http://schemas.microsoft.com/office/drawing/2014/main" xmlns="" id="{48F90B0E-ED9E-4B65-820F-8F4890616EC9}"/>
              </a:ext>
            </a:extLst>
          </p:cNvPr>
          <p:cNvSpPr>
            <a:spLocks noGrp="1"/>
          </p:cNvSpPr>
          <p:nvPr>
            <p:ph idx="1"/>
          </p:nvPr>
        </p:nvSpPr>
        <p:spPr/>
        <p:txBody>
          <a:bodyPr>
            <a:normAutofit/>
          </a:bodyPr>
          <a:lstStyle/>
          <a:p>
            <a:r>
              <a:rPr lang="en-US" sz="2000" b="1" dirty="0" smtClean="0">
                <a:solidFill>
                  <a:srgbClr val="002060"/>
                </a:solidFill>
              </a:rPr>
              <a:t>For a tree to be called as valid B-Tree of order-m it should satisfy following additional property to that of ordering</a:t>
            </a:r>
          </a:p>
          <a:p>
            <a:pPr marL="571500" indent="-457200">
              <a:buFont typeface="+mj-lt"/>
              <a:buAutoNum type="arabicPeriod"/>
            </a:pPr>
            <a:endParaRPr lang="en-US" sz="2000" b="1" dirty="0">
              <a:solidFill>
                <a:srgbClr val="002060"/>
              </a:solidFill>
            </a:endParaRPr>
          </a:p>
          <a:p>
            <a:pPr marL="571500" indent="-457200" algn="just">
              <a:buFont typeface="+mj-lt"/>
              <a:buAutoNum type="arabicPeriod"/>
            </a:pPr>
            <a:r>
              <a:rPr lang="en-US" sz="1800" b="1" dirty="0">
                <a:solidFill>
                  <a:srgbClr val="002060"/>
                </a:solidFill>
              </a:rPr>
              <a:t>Every </a:t>
            </a:r>
            <a:r>
              <a:rPr lang="en-US" sz="1800" b="1" dirty="0" smtClean="0">
                <a:solidFill>
                  <a:srgbClr val="002060"/>
                </a:solidFill>
              </a:rPr>
              <a:t>internal node contains </a:t>
            </a:r>
            <a:r>
              <a:rPr lang="en-US" sz="1800" b="1" dirty="0">
                <a:solidFill>
                  <a:srgbClr val="002060"/>
                </a:solidFill>
              </a:rPr>
              <a:t>at most m </a:t>
            </a:r>
            <a:r>
              <a:rPr lang="en-US" sz="1800" b="1" dirty="0" smtClean="0">
                <a:solidFill>
                  <a:srgbClr val="002060"/>
                </a:solidFill>
              </a:rPr>
              <a:t>children and m </a:t>
            </a:r>
            <a:r>
              <a:rPr lang="en-US" sz="1800" b="1" dirty="0">
                <a:solidFill>
                  <a:srgbClr val="002060"/>
                </a:solidFill>
              </a:rPr>
              <a:t>- 1 keys along with a pointer to each </a:t>
            </a:r>
            <a:r>
              <a:rPr lang="en-US" sz="1800" b="1" dirty="0" smtClean="0">
                <a:solidFill>
                  <a:srgbClr val="002060"/>
                </a:solidFill>
              </a:rPr>
              <a:t>child and address of record.</a:t>
            </a:r>
            <a:endParaRPr lang="en-US" sz="1800" b="1" dirty="0">
              <a:solidFill>
                <a:srgbClr val="002060"/>
              </a:solidFill>
            </a:endParaRPr>
          </a:p>
          <a:p>
            <a:pPr marL="571500" indent="-457200" algn="just">
              <a:buFont typeface="+mj-lt"/>
              <a:buAutoNum type="arabicPeriod"/>
            </a:pPr>
            <a:r>
              <a:rPr lang="en-US" sz="1800" b="1" dirty="0">
                <a:solidFill>
                  <a:srgbClr val="002060"/>
                </a:solidFill>
              </a:rPr>
              <a:t>Every node in a B-Tree except the root node and the leaf node contain at least m/2 children.</a:t>
            </a:r>
          </a:p>
          <a:p>
            <a:pPr marL="571500" indent="-457200" algn="just">
              <a:buFont typeface="+mj-lt"/>
              <a:buAutoNum type="arabicPeriod"/>
            </a:pPr>
            <a:r>
              <a:rPr lang="en-US" sz="1800" b="1" dirty="0">
                <a:solidFill>
                  <a:srgbClr val="002060"/>
                </a:solidFill>
              </a:rPr>
              <a:t>The root nodes must have at least 2 </a:t>
            </a:r>
            <a:r>
              <a:rPr lang="en-US" sz="1800" b="1" dirty="0" smtClean="0">
                <a:solidFill>
                  <a:srgbClr val="002060"/>
                </a:solidFill>
              </a:rPr>
              <a:t>children and 1 key</a:t>
            </a:r>
            <a:endParaRPr lang="en-US" sz="1800" b="1" dirty="0">
              <a:solidFill>
                <a:srgbClr val="002060"/>
              </a:solidFill>
            </a:endParaRPr>
          </a:p>
          <a:p>
            <a:pPr marL="571500" indent="-457200" algn="just">
              <a:buFont typeface="+mj-lt"/>
              <a:buAutoNum type="arabicPeriod"/>
            </a:pPr>
            <a:r>
              <a:rPr lang="en-US" sz="1800" b="1" dirty="0">
                <a:solidFill>
                  <a:srgbClr val="002060"/>
                </a:solidFill>
              </a:rPr>
              <a:t>All leaf nodes must be at the same </a:t>
            </a:r>
            <a:r>
              <a:rPr lang="en-US" sz="1800" b="1" dirty="0" smtClean="0">
                <a:solidFill>
                  <a:srgbClr val="002060"/>
                </a:solidFill>
              </a:rPr>
              <a:t>level</a:t>
            </a: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105</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01066547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r>
              <a:rPr lang="en-US" sz="2800" b="1" dirty="0" smtClean="0">
                <a:solidFill>
                  <a:srgbClr val="002060"/>
                </a:solidFill>
              </a:rPr>
              <a:t>B-TREES Insert Operation</a:t>
            </a:r>
            <a:endParaRPr lang="en-US" sz="2800" b="1" dirty="0">
              <a:solidFill>
                <a:srgbClr val="002060"/>
              </a:solidFill>
            </a:endParaRPr>
          </a:p>
        </p:txBody>
      </p:sp>
      <p:sp>
        <p:nvSpPr>
          <p:cNvPr id="3" name="Content Placeholder 2"/>
          <p:cNvSpPr>
            <a:spLocks noGrp="1"/>
          </p:cNvSpPr>
          <p:nvPr>
            <p:ph idx="1"/>
          </p:nvPr>
        </p:nvSpPr>
        <p:spPr>
          <a:xfrm>
            <a:off x="457200" y="1752600"/>
            <a:ext cx="8229600" cy="4648200"/>
          </a:xfrm>
        </p:spPr>
        <p:txBody>
          <a:bodyPr>
            <a:noAutofit/>
          </a:bodyPr>
          <a:lstStyle/>
          <a:p>
            <a:pPr>
              <a:buFont typeface="+mj-lt"/>
              <a:buAutoNum type="arabicPeriod"/>
            </a:pPr>
            <a:r>
              <a:rPr lang="en-US" sz="2000" b="1" dirty="0">
                <a:solidFill>
                  <a:srgbClr val="002060"/>
                </a:solidFill>
              </a:rPr>
              <a:t>If the tree is empty, allocate a root node and insert the </a:t>
            </a:r>
            <a:r>
              <a:rPr lang="en-US" sz="2000" b="1" dirty="0" smtClean="0">
                <a:solidFill>
                  <a:srgbClr val="002060"/>
                </a:solidFill>
              </a:rPr>
              <a:t>key</a:t>
            </a:r>
          </a:p>
          <a:p>
            <a:pPr>
              <a:buFont typeface="+mj-lt"/>
              <a:buAutoNum type="arabicPeriod"/>
            </a:pPr>
            <a:endParaRPr lang="en-US" sz="2000" b="1" dirty="0">
              <a:solidFill>
                <a:srgbClr val="002060"/>
              </a:solidFill>
            </a:endParaRPr>
          </a:p>
          <a:p>
            <a:pPr>
              <a:buFont typeface="+mj-lt"/>
              <a:buAutoNum type="arabicPeriod"/>
            </a:pPr>
            <a:r>
              <a:rPr lang="en-US" sz="2000" b="1" dirty="0">
                <a:solidFill>
                  <a:srgbClr val="002060"/>
                </a:solidFill>
              </a:rPr>
              <a:t>Update the allowed number of keys in the </a:t>
            </a:r>
            <a:r>
              <a:rPr lang="en-US" sz="2000" b="1" dirty="0" smtClean="0">
                <a:solidFill>
                  <a:srgbClr val="002060"/>
                </a:solidFill>
              </a:rPr>
              <a:t>node</a:t>
            </a:r>
            <a:endParaRPr lang="en-US" sz="2000" b="1" dirty="0">
              <a:solidFill>
                <a:srgbClr val="002060"/>
              </a:solidFill>
            </a:endParaRPr>
          </a:p>
          <a:p>
            <a:pPr>
              <a:buFont typeface="+mj-lt"/>
              <a:buAutoNum type="arabicPeriod"/>
            </a:pPr>
            <a:endParaRPr lang="en-US" sz="2000" b="1" dirty="0" smtClean="0">
              <a:solidFill>
                <a:srgbClr val="002060"/>
              </a:solidFill>
            </a:endParaRPr>
          </a:p>
          <a:p>
            <a:pPr>
              <a:buFont typeface="+mj-lt"/>
              <a:buAutoNum type="arabicPeriod"/>
            </a:pPr>
            <a:r>
              <a:rPr lang="en-US" sz="2000" b="1" dirty="0" smtClean="0">
                <a:solidFill>
                  <a:srgbClr val="002060"/>
                </a:solidFill>
              </a:rPr>
              <a:t>Search </a:t>
            </a:r>
            <a:r>
              <a:rPr lang="en-US" sz="2000" b="1" dirty="0">
                <a:solidFill>
                  <a:srgbClr val="002060"/>
                </a:solidFill>
              </a:rPr>
              <a:t>the appropriate node for </a:t>
            </a:r>
            <a:r>
              <a:rPr lang="en-US" sz="2000" b="1" dirty="0" smtClean="0">
                <a:solidFill>
                  <a:srgbClr val="002060"/>
                </a:solidFill>
              </a:rPr>
              <a:t>insertion</a:t>
            </a:r>
            <a:endParaRPr lang="en-US" sz="2000" b="1" dirty="0">
              <a:solidFill>
                <a:srgbClr val="002060"/>
              </a:solidFill>
            </a:endParaRPr>
          </a:p>
          <a:p>
            <a:pPr>
              <a:buFont typeface="+mj-lt"/>
              <a:buAutoNum type="arabicPeriod"/>
            </a:pPr>
            <a:endParaRPr lang="en-US" sz="2000" b="1" dirty="0" smtClean="0">
              <a:solidFill>
                <a:srgbClr val="002060"/>
              </a:solidFill>
            </a:endParaRPr>
          </a:p>
          <a:p>
            <a:pPr>
              <a:buFont typeface="+mj-lt"/>
              <a:buAutoNum type="arabicPeriod"/>
            </a:pPr>
            <a:r>
              <a:rPr lang="en-US" sz="2000" b="1" dirty="0" smtClean="0">
                <a:solidFill>
                  <a:srgbClr val="002060"/>
                </a:solidFill>
              </a:rPr>
              <a:t>If </a:t>
            </a:r>
            <a:r>
              <a:rPr lang="en-US" sz="2000" b="1" dirty="0">
                <a:solidFill>
                  <a:srgbClr val="002060"/>
                </a:solidFill>
              </a:rPr>
              <a:t>the node is full, follow the steps </a:t>
            </a:r>
            <a:r>
              <a:rPr lang="en-US" sz="2000" b="1" dirty="0" smtClean="0">
                <a:solidFill>
                  <a:srgbClr val="002060"/>
                </a:solidFill>
              </a:rPr>
              <a:t>below</a:t>
            </a:r>
            <a:endParaRPr lang="en-US" sz="2000" b="1" dirty="0">
              <a:solidFill>
                <a:srgbClr val="002060"/>
              </a:solidFill>
            </a:endParaRPr>
          </a:p>
          <a:p>
            <a:pPr lvl="1">
              <a:buFont typeface="+mj-lt"/>
              <a:buAutoNum type="arabicPeriod"/>
            </a:pPr>
            <a:r>
              <a:rPr lang="en-US" sz="1600" b="1" dirty="0">
                <a:solidFill>
                  <a:srgbClr val="002060"/>
                </a:solidFill>
              </a:rPr>
              <a:t>Insert the elements in increasing </a:t>
            </a:r>
            <a:r>
              <a:rPr lang="en-US" sz="1600" b="1" dirty="0" smtClean="0">
                <a:solidFill>
                  <a:srgbClr val="002060"/>
                </a:solidFill>
              </a:rPr>
              <a:t>order</a:t>
            </a:r>
            <a:endParaRPr lang="en-US" sz="1600" b="1" dirty="0">
              <a:solidFill>
                <a:srgbClr val="002060"/>
              </a:solidFill>
            </a:endParaRPr>
          </a:p>
          <a:p>
            <a:pPr lvl="1">
              <a:buFont typeface="+mj-lt"/>
              <a:buAutoNum type="arabicPeriod"/>
            </a:pPr>
            <a:r>
              <a:rPr lang="en-US" sz="1600" b="1" dirty="0">
                <a:solidFill>
                  <a:srgbClr val="002060"/>
                </a:solidFill>
              </a:rPr>
              <a:t>Now, there are elements greater than its limit. So, split at the </a:t>
            </a:r>
            <a:r>
              <a:rPr lang="en-US" sz="1600" b="1" dirty="0" smtClean="0">
                <a:solidFill>
                  <a:srgbClr val="002060"/>
                </a:solidFill>
              </a:rPr>
              <a:t>median</a:t>
            </a:r>
            <a:endParaRPr lang="en-US" sz="1600" b="1" dirty="0">
              <a:solidFill>
                <a:srgbClr val="002060"/>
              </a:solidFill>
            </a:endParaRPr>
          </a:p>
          <a:p>
            <a:pPr lvl="1">
              <a:buFont typeface="+mj-lt"/>
              <a:buAutoNum type="arabicPeriod"/>
            </a:pPr>
            <a:r>
              <a:rPr lang="en-US" sz="1600" b="1" dirty="0">
                <a:solidFill>
                  <a:srgbClr val="002060"/>
                </a:solidFill>
              </a:rPr>
              <a:t>Push the median key upwards and make the left keys as a left child and the right keys as a right </a:t>
            </a:r>
            <a:r>
              <a:rPr lang="en-US" sz="1600" b="1" dirty="0" smtClean="0">
                <a:solidFill>
                  <a:srgbClr val="002060"/>
                </a:solidFill>
              </a:rPr>
              <a:t>child</a:t>
            </a:r>
            <a:endParaRPr lang="en-US" sz="1600" b="1" dirty="0">
              <a:solidFill>
                <a:srgbClr val="002060"/>
              </a:solidFill>
            </a:endParaRPr>
          </a:p>
          <a:p>
            <a:pPr>
              <a:buFont typeface="+mj-lt"/>
              <a:buAutoNum type="arabicPeriod"/>
            </a:pPr>
            <a:endParaRPr lang="en-US" sz="2000" b="1" dirty="0" smtClean="0">
              <a:solidFill>
                <a:srgbClr val="002060"/>
              </a:solidFill>
            </a:endParaRPr>
          </a:p>
          <a:p>
            <a:pPr>
              <a:buFont typeface="+mj-lt"/>
              <a:buAutoNum type="arabicPeriod"/>
            </a:pPr>
            <a:r>
              <a:rPr lang="en-US" sz="2000" b="1" dirty="0" smtClean="0">
                <a:solidFill>
                  <a:srgbClr val="002060"/>
                </a:solidFill>
              </a:rPr>
              <a:t>If </a:t>
            </a:r>
            <a:r>
              <a:rPr lang="en-US" sz="2000" b="1" dirty="0">
                <a:solidFill>
                  <a:srgbClr val="002060"/>
                </a:solidFill>
              </a:rPr>
              <a:t>the node is not full, follow the steps </a:t>
            </a:r>
            <a:r>
              <a:rPr lang="en-US" sz="2000" b="1" dirty="0" smtClean="0">
                <a:solidFill>
                  <a:srgbClr val="002060"/>
                </a:solidFill>
              </a:rPr>
              <a:t>below</a:t>
            </a:r>
            <a:endParaRPr lang="en-US" sz="2000" b="1" dirty="0">
              <a:solidFill>
                <a:srgbClr val="002060"/>
              </a:solidFill>
            </a:endParaRPr>
          </a:p>
          <a:p>
            <a:pPr lvl="1">
              <a:buFont typeface="+mj-lt"/>
              <a:buAutoNum type="arabicPeriod"/>
            </a:pPr>
            <a:r>
              <a:rPr lang="en-US" sz="1600" b="1" dirty="0">
                <a:solidFill>
                  <a:srgbClr val="002060"/>
                </a:solidFill>
              </a:rPr>
              <a:t>Insert the node in increasing order.</a:t>
            </a:r>
          </a:p>
          <a:p>
            <a:pPr marL="114300" indent="0">
              <a:buNone/>
            </a:pPr>
            <a:endParaRPr lang="en-IN" sz="1600" b="1" dirty="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106</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415096926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107</a:t>
            </a:fld>
            <a:endParaRPr lang="en-IN" sz="1200" b="1" dirty="0">
              <a:solidFill>
                <a:schemeClr val="tx1"/>
              </a:solidFill>
            </a:endParaRPr>
          </a:p>
        </p:txBody>
      </p:sp>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r>
              <a:rPr lang="en-US" sz="2800" b="1" dirty="0" smtClean="0">
                <a:solidFill>
                  <a:srgbClr val="002060"/>
                </a:solidFill>
              </a:rPr>
              <a:t>B-TREES INSERTION </a:t>
            </a:r>
            <a:br>
              <a:rPr lang="en-US" sz="2800" b="1" dirty="0" smtClean="0">
                <a:solidFill>
                  <a:srgbClr val="002060"/>
                </a:solidFill>
              </a:rPr>
            </a:br>
            <a:r>
              <a:rPr lang="en-US" sz="2800" b="1" dirty="0" smtClean="0">
                <a:solidFill>
                  <a:srgbClr val="002060"/>
                </a:solidFill>
              </a:rPr>
              <a:t>VISUALIZATION </a:t>
            </a:r>
            <a:endParaRPr lang="en-US" sz="2800" b="1" dirty="0">
              <a:solidFill>
                <a:srgbClr val="002060"/>
              </a:solidFill>
            </a:endParaRPr>
          </a:p>
        </p:txBody>
      </p:sp>
      <p:sp>
        <p:nvSpPr>
          <p:cNvPr id="4" name="Text Placeholder 3"/>
          <p:cNvSpPr>
            <a:spLocks noGrp="1"/>
          </p:cNvSpPr>
          <p:nvPr>
            <p:ph type="body" idx="1"/>
          </p:nvPr>
        </p:nvSpPr>
        <p:spPr/>
        <p:txBody>
          <a:bodyPr>
            <a:normAutofit fontScale="85000" lnSpcReduction="20000"/>
          </a:bodyPr>
          <a:lstStyle/>
          <a:p>
            <a:r>
              <a:rPr lang="en-IN" dirty="0">
                <a:solidFill>
                  <a:srgbClr val="002060"/>
                </a:solidFill>
                <a:hlinkClick r:id="rId3"/>
              </a:rPr>
              <a:t>https://www.cs.usfca.edu/~galles/visualization/BTree.html</a:t>
            </a:r>
            <a:endParaRPr lang="en-IN" dirty="0">
              <a:solidFill>
                <a:srgbClr val="002060"/>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21748257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r>
              <a:rPr lang="en-US" sz="2800" b="1" dirty="0" smtClean="0">
                <a:solidFill>
                  <a:srgbClr val="002060"/>
                </a:solidFill>
              </a:rPr>
              <a:t>B-TREES TRAVERSAL(in-order)</a:t>
            </a:r>
            <a:endParaRPr lang="en-US" sz="2800" b="1" dirty="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108</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527126"/>
            <a:ext cx="5982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a:off x="2667000" y="2819400"/>
            <a:ext cx="1066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1981200" y="4114800"/>
            <a:ext cx="76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286000" y="4114800"/>
            <a:ext cx="76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743200" y="4114800"/>
            <a:ext cx="76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200400" y="3124200"/>
            <a:ext cx="7620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152900" y="3124200"/>
            <a:ext cx="381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962400" y="4114800"/>
            <a:ext cx="381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591400" y="4114800"/>
            <a:ext cx="56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5" name="Straight Arrow Connector 2054"/>
          <p:cNvCxnSpPr/>
          <p:nvPr/>
        </p:nvCxnSpPr>
        <p:spPr>
          <a:xfrm>
            <a:off x="4648200" y="4572000"/>
            <a:ext cx="723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flipH="1" flipV="1">
            <a:off x="5257800" y="3124200"/>
            <a:ext cx="1143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9" name="Straight Arrow Connector 2058"/>
          <p:cNvCxnSpPr/>
          <p:nvPr/>
        </p:nvCxnSpPr>
        <p:spPr>
          <a:xfrm>
            <a:off x="5372100" y="3124200"/>
            <a:ext cx="8001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1" name="Straight Arrow Connector 2060"/>
          <p:cNvCxnSpPr/>
          <p:nvPr/>
        </p:nvCxnSpPr>
        <p:spPr>
          <a:xfrm flipH="1">
            <a:off x="6019800" y="3810000"/>
            <a:ext cx="152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3" name="Straight Arrow Connector 2062"/>
          <p:cNvCxnSpPr/>
          <p:nvPr/>
        </p:nvCxnSpPr>
        <p:spPr>
          <a:xfrm flipV="1">
            <a:off x="6400800" y="3962400"/>
            <a:ext cx="152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5" name="Straight Arrow Connector 2064"/>
          <p:cNvCxnSpPr/>
          <p:nvPr/>
        </p:nvCxnSpPr>
        <p:spPr>
          <a:xfrm>
            <a:off x="6705600" y="3962400"/>
            <a:ext cx="152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8" name="Straight Arrow Connector 2067"/>
          <p:cNvCxnSpPr/>
          <p:nvPr/>
        </p:nvCxnSpPr>
        <p:spPr>
          <a:xfrm flipH="1">
            <a:off x="3657600" y="3860626"/>
            <a:ext cx="495300" cy="711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9" name="TextBox 2068"/>
          <p:cNvSpPr txBox="1"/>
          <p:nvPr/>
        </p:nvSpPr>
        <p:spPr>
          <a:xfrm>
            <a:off x="677694" y="5867400"/>
            <a:ext cx="312906" cy="369332"/>
          </a:xfrm>
          <a:prstGeom prst="rect">
            <a:avLst/>
          </a:prstGeom>
          <a:noFill/>
        </p:spPr>
        <p:txBody>
          <a:bodyPr wrap="none" rtlCol="0">
            <a:spAutoFit/>
          </a:bodyPr>
          <a:lstStyle/>
          <a:p>
            <a:r>
              <a:rPr lang="en-US" b="1" dirty="0" smtClean="0"/>
              <a:t>1</a:t>
            </a:r>
            <a:endParaRPr lang="en-IN" b="1" dirty="0"/>
          </a:p>
        </p:txBody>
      </p:sp>
      <p:sp>
        <p:nvSpPr>
          <p:cNvPr id="56" name="TextBox 55"/>
          <p:cNvSpPr txBox="1"/>
          <p:nvPr/>
        </p:nvSpPr>
        <p:spPr>
          <a:xfrm>
            <a:off x="985562" y="5867400"/>
            <a:ext cx="444352" cy="369332"/>
          </a:xfrm>
          <a:prstGeom prst="rect">
            <a:avLst/>
          </a:prstGeom>
          <a:noFill/>
        </p:spPr>
        <p:txBody>
          <a:bodyPr wrap="none" rtlCol="0">
            <a:spAutoFit/>
          </a:bodyPr>
          <a:lstStyle/>
          <a:p>
            <a:r>
              <a:rPr lang="en-US" b="1" dirty="0" smtClean="0"/>
              <a:t>12</a:t>
            </a:r>
            <a:endParaRPr lang="en-IN" b="1" dirty="0"/>
          </a:p>
        </p:txBody>
      </p:sp>
      <p:sp>
        <p:nvSpPr>
          <p:cNvPr id="62" name="TextBox 61"/>
          <p:cNvSpPr txBox="1"/>
          <p:nvPr/>
        </p:nvSpPr>
        <p:spPr>
          <a:xfrm>
            <a:off x="1429914" y="5899666"/>
            <a:ext cx="444352" cy="369332"/>
          </a:xfrm>
          <a:prstGeom prst="rect">
            <a:avLst/>
          </a:prstGeom>
          <a:noFill/>
        </p:spPr>
        <p:txBody>
          <a:bodyPr wrap="none" rtlCol="0">
            <a:spAutoFit/>
          </a:bodyPr>
          <a:lstStyle/>
          <a:p>
            <a:r>
              <a:rPr lang="en-US" b="1" dirty="0" smtClean="0"/>
              <a:t>23</a:t>
            </a:r>
            <a:endParaRPr lang="en-IN" b="1" dirty="0"/>
          </a:p>
        </p:txBody>
      </p:sp>
      <p:sp>
        <p:nvSpPr>
          <p:cNvPr id="63" name="TextBox 62"/>
          <p:cNvSpPr txBox="1"/>
          <p:nvPr/>
        </p:nvSpPr>
        <p:spPr>
          <a:xfrm>
            <a:off x="1862847" y="5899666"/>
            <a:ext cx="444352" cy="369332"/>
          </a:xfrm>
          <a:prstGeom prst="rect">
            <a:avLst/>
          </a:prstGeom>
          <a:noFill/>
        </p:spPr>
        <p:txBody>
          <a:bodyPr wrap="none" rtlCol="0">
            <a:spAutoFit/>
          </a:bodyPr>
          <a:lstStyle/>
          <a:p>
            <a:r>
              <a:rPr lang="en-US" b="1" dirty="0" smtClean="0"/>
              <a:t>42</a:t>
            </a:r>
            <a:endParaRPr lang="en-IN" b="1" dirty="0"/>
          </a:p>
        </p:txBody>
      </p:sp>
      <p:sp>
        <p:nvSpPr>
          <p:cNvPr id="64" name="TextBox 63"/>
          <p:cNvSpPr txBox="1"/>
          <p:nvPr/>
        </p:nvSpPr>
        <p:spPr>
          <a:xfrm>
            <a:off x="2362200" y="5899666"/>
            <a:ext cx="444352" cy="369332"/>
          </a:xfrm>
          <a:prstGeom prst="rect">
            <a:avLst/>
          </a:prstGeom>
          <a:noFill/>
        </p:spPr>
        <p:txBody>
          <a:bodyPr wrap="none" rtlCol="0">
            <a:spAutoFit/>
          </a:bodyPr>
          <a:lstStyle/>
          <a:p>
            <a:r>
              <a:rPr lang="en-US" b="1" dirty="0" smtClean="0"/>
              <a:t>55</a:t>
            </a:r>
            <a:endParaRPr lang="en-IN" b="1" dirty="0"/>
          </a:p>
        </p:txBody>
      </p:sp>
      <p:sp>
        <p:nvSpPr>
          <p:cNvPr id="65" name="TextBox 64"/>
          <p:cNvSpPr txBox="1"/>
          <p:nvPr/>
        </p:nvSpPr>
        <p:spPr>
          <a:xfrm>
            <a:off x="2852036" y="5899666"/>
            <a:ext cx="444352" cy="369332"/>
          </a:xfrm>
          <a:prstGeom prst="rect">
            <a:avLst/>
          </a:prstGeom>
          <a:noFill/>
        </p:spPr>
        <p:txBody>
          <a:bodyPr wrap="none" rtlCol="0">
            <a:spAutoFit/>
          </a:bodyPr>
          <a:lstStyle/>
          <a:p>
            <a:r>
              <a:rPr lang="en-US" b="1" dirty="0" smtClean="0"/>
              <a:t>58</a:t>
            </a:r>
            <a:endParaRPr lang="en-IN" b="1" dirty="0"/>
          </a:p>
        </p:txBody>
      </p:sp>
      <p:sp>
        <p:nvSpPr>
          <p:cNvPr id="66" name="TextBox 65"/>
          <p:cNvSpPr txBox="1"/>
          <p:nvPr/>
        </p:nvSpPr>
        <p:spPr>
          <a:xfrm>
            <a:off x="3345615" y="5899666"/>
            <a:ext cx="444352" cy="369332"/>
          </a:xfrm>
          <a:prstGeom prst="rect">
            <a:avLst/>
          </a:prstGeom>
          <a:noFill/>
        </p:spPr>
        <p:txBody>
          <a:bodyPr wrap="none" rtlCol="0">
            <a:spAutoFit/>
          </a:bodyPr>
          <a:lstStyle/>
          <a:p>
            <a:r>
              <a:rPr lang="en-US" b="1" dirty="0" smtClean="0"/>
              <a:t>60</a:t>
            </a:r>
            <a:endParaRPr lang="en-IN" b="1" dirty="0"/>
          </a:p>
        </p:txBody>
      </p:sp>
      <p:sp>
        <p:nvSpPr>
          <p:cNvPr id="67" name="TextBox 66"/>
          <p:cNvSpPr txBox="1"/>
          <p:nvPr/>
        </p:nvSpPr>
        <p:spPr>
          <a:xfrm>
            <a:off x="3827868" y="5892359"/>
            <a:ext cx="444352" cy="369332"/>
          </a:xfrm>
          <a:prstGeom prst="rect">
            <a:avLst/>
          </a:prstGeom>
          <a:noFill/>
        </p:spPr>
        <p:txBody>
          <a:bodyPr wrap="none" rtlCol="0">
            <a:spAutoFit/>
          </a:bodyPr>
          <a:lstStyle/>
          <a:p>
            <a:r>
              <a:rPr lang="en-US" b="1" dirty="0" smtClean="0"/>
              <a:t>65</a:t>
            </a:r>
            <a:endParaRPr lang="en-IN" b="1" dirty="0"/>
          </a:p>
        </p:txBody>
      </p:sp>
      <p:sp>
        <p:nvSpPr>
          <p:cNvPr id="68" name="TextBox 67"/>
          <p:cNvSpPr txBox="1"/>
          <p:nvPr/>
        </p:nvSpPr>
        <p:spPr>
          <a:xfrm>
            <a:off x="4343400" y="5899666"/>
            <a:ext cx="444352" cy="369332"/>
          </a:xfrm>
          <a:prstGeom prst="rect">
            <a:avLst/>
          </a:prstGeom>
          <a:noFill/>
        </p:spPr>
        <p:txBody>
          <a:bodyPr wrap="none" rtlCol="0">
            <a:spAutoFit/>
          </a:bodyPr>
          <a:lstStyle/>
          <a:p>
            <a:r>
              <a:rPr lang="en-US" b="1" dirty="0" smtClean="0"/>
              <a:t>67</a:t>
            </a:r>
            <a:endParaRPr lang="en-IN" b="1" dirty="0"/>
          </a:p>
        </p:txBody>
      </p:sp>
      <p:sp>
        <p:nvSpPr>
          <p:cNvPr id="69" name="TextBox 68"/>
          <p:cNvSpPr txBox="1"/>
          <p:nvPr/>
        </p:nvSpPr>
        <p:spPr>
          <a:xfrm>
            <a:off x="4875756" y="5892359"/>
            <a:ext cx="444352" cy="369332"/>
          </a:xfrm>
          <a:prstGeom prst="rect">
            <a:avLst/>
          </a:prstGeom>
          <a:noFill/>
        </p:spPr>
        <p:txBody>
          <a:bodyPr wrap="none" rtlCol="0">
            <a:spAutoFit/>
          </a:bodyPr>
          <a:lstStyle/>
          <a:p>
            <a:r>
              <a:rPr lang="en-US" b="1" dirty="0" smtClean="0"/>
              <a:t>78</a:t>
            </a:r>
            <a:endParaRPr lang="en-IN" b="1" dirty="0"/>
          </a:p>
        </p:txBody>
      </p:sp>
      <p:sp>
        <p:nvSpPr>
          <p:cNvPr id="70" name="TextBox 69"/>
          <p:cNvSpPr txBox="1"/>
          <p:nvPr/>
        </p:nvSpPr>
        <p:spPr>
          <a:xfrm>
            <a:off x="5334000" y="5867400"/>
            <a:ext cx="444352" cy="369332"/>
          </a:xfrm>
          <a:prstGeom prst="rect">
            <a:avLst/>
          </a:prstGeom>
          <a:noFill/>
        </p:spPr>
        <p:txBody>
          <a:bodyPr wrap="none" rtlCol="0">
            <a:spAutoFit/>
          </a:bodyPr>
          <a:lstStyle/>
          <a:p>
            <a:r>
              <a:rPr lang="en-IN" b="1" dirty="0" smtClean="0"/>
              <a:t>80</a:t>
            </a:r>
            <a:endParaRPr lang="en-IN" b="1" dirty="0"/>
          </a:p>
        </p:txBody>
      </p:sp>
      <p:sp>
        <p:nvSpPr>
          <p:cNvPr id="71" name="TextBox 70"/>
          <p:cNvSpPr txBox="1"/>
          <p:nvPr/>
        </p:nvSpPr>
        <p:spPr>
          <a:xfrm>
            <a:off x="5791200" y="5867400"/>
            <a:ext cx="444352" cy="369332"/>
          </a:xfrm>
          <a:prstGeom prst="rect">
            <a:avLst/>
          </a:prstGeom>
          <a:noFill/>
        </p:spPr>
        <p:txBody>
          <a:bodyPr wrap="none" rtlCol="0">
            <a:spAutoFit/>
          </a:bodyPr>
          <a:lstStyle/>
          <a:p>
            <a:r>
              <a:rPr lang="en-US" b="1" dirty="0" smtClean="0"/>
              <a:t>96</a:t>
            </a:r>
            <a:endParaRPr lang="en-IN" b="1" dirty="0"/>
          </a:p>
        </p:txBody>
      </p:sp>
    </p:spTree>
    <p:extLst>
      <p:ext uri="{BB962C8B-B14F-4D97-AF65-F5344CB8AC3E}">
        <p14:creationId xmlns:p14="http://schemas.microsoft.com/office/powerpoint/2010/main" val="339679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069"/>
                                        </p:tgtEl>
                                        <p:attrNameLst>
                                          <p:attrName>style.visibility</p:attrName>
                                        </p:attrNameLst>
                                      </p:cBhvr>
                                      <p:to>
                                        <p:strVal val="visible"/>
                                      </p:to>
                                    </p:set>
                                    <p:animEffect transition="in" filter="fade">
                                      <p:cBhvr>
                                        <p:cTn id="16" dur="500"/>
                                        <p:tgtEl>
                                          <p:spTgt spid="206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068"/>
                                        </p:tgtEl>
                                        <p:attrNameLst>
                                          <p:attrName>style.visibility</p:attrName>
                                        </p:attrNameLst>
                                      </p:cBhvr>
                                      <p:to>
                                        <p:strVal val="visible"/>
                                      </p:to>
                                    </p:set>
                                    <p:animEffect transition="in" filter="fade">
                                      <p:cBhvr>
                                        <p:cTn id="53" dur="500"/>
                                        <p:tgtEl>
                                          <p:spTgt spid="2068"/>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65"/>
                                        </p:tgtEl>
                                        <p:attrNameLst>
                                          <p:attrName>style.visibility</p:attrName>
                                        </p:attrNameLst>
                                      </p:cBhvr>
                                      <p:to>
                                        <p:strVal val="visible"/>
                                      </p:to>
                                    </p:set>
                                    <p:animEffect transition="in" filter="fade">
                                      <p:cBhvr>
                                        <p:cTn id="66" dur="500"/>
                                        <p:tgtEl>
                                          <p:spTgt spid="6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500"/>
                                        <p:tgtEl>
                                          <p:spTgt spid="6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055"/>
                                        </p:tgtEl>
                                        <p:attrNameLst>
                                          <p:attrName>style.visibility</p:attrName>
                                        </p:attrNameLst>
                                      </p:cBhvr>
                                      <p:to>
                                        <p:strVal val="visible"/>
                                      </p:to>
                                    </p:set>
                                    <p:animEffect transition="in" filter="fade">
                                      <p:cBhvr>
                                        <p:cTn id="80" dur="500"/>
                                        <p:tgtEl>
                                          <p:spTgt spid="2055"/>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fade">
                                      <p:cBhvr>
                                        <p:cTn id="84" dur="500"/>
                                        <p:tgtEl>
                                          <p:spTgt spid="67"/>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057"/>
                                        </p:tgtEl>
                                        <p:attrNameLst>
                                          <p:attrName>style.visibility</p:attrName>
                                        </p:attrNameLst>
                                      </p:cBhvr>
                                      <p:to>
                                        <p:strVal val="visible"/>
                                      </p:to>
                                    </p:set>
                                    <p:animEffect transition="in" filter="fade">
                                      <p:cBhvr>
                                        <p:cTn id="89" dur="500"/>
                                        <p:tgtEl>
                                          <p:spTgt spid="2057"/>
                                        </p:tgtEl>
                                      </p:cBhvr>
                                    </p:animEffect>
                                  </p:childTnLst>
                                </p:cTn>
                              </p:par>
                            </p:childTnLst>
                          </p:cTn>
                        </p:par>
                        <p:par>
                          <p:cTn id="90" fill="hold">
                            <p:stCondLst>
                              <p:cond delay="500"/>
                            </p:stCondLst>
                            <p:childTnLst>
                              <p:par>
                                <p:cTn id="91" presetID="10" presetClass="entr" presetSubtype="0" fill="hold" grpId="0" nodeType="afterEffect">
                                  <p:stCondLst>
                                    <p:cond delay="0"/>
                                  </p:stCondLst>
                                  <p:childTnLst>
                                    <p:set>
                                      <p:cBhvr>
                                        <p:cTn id="92" dur="1" fill="hold">
                                          <p:stCondLst>
                                            <p:cond delay="0"/>
                                          </p:stCondLst>
                                        </p:cTn>
                                        <p:tgtEl>
                                          <p:spTgt spid="68"/>
                                        </p:tgtEl>
                                        <p:attrNameLst>
                                          <p:attrName>style.visibility</p:attrName>
                                        </p:attrNameLst>
                                      </p:cBhvr>
                                      <p:to>
                                        <p:strVal val="visible"/>
                                      </p:to>
                                    </p:set>
                                    <p:animEffect transition="in" filter="fade">
                                      <p:cBhvr>
                                        <p:cTn id="93" dur="500"/>
                                        <p:tgtEl>
                                          <p:spTgt spid="6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2059"/>
                                        </p:tgtEl>
                                        <p:attrNameLst>
                                          <p:attrName>style.visibility</p:attrName>
                                        </p:attrNameLst>
                                      </p:cBhvr>
                                      <p:to>
                                        <p:strVal val="visible"/>
                                      </p:to>
                                    </p:set>
                                    <p:animEffect transition="in" filter="fade">
                                      <p:cBhvr>
                                        <p:cTn id="98" dur="500"/>
                                        <p:tgtEl>
                                          <p:spTgt spid="205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2061"/>
                                        </p:tgtEl>
                                        <p:attrNameLst>
                                          <p:attrName>style.visibility</p:attrName>
                                        </p:attrNameLst>
                                      </p:cBhvr>
                                      <p:to>
                                        <p:strVal val="visible"/>
                                      </p:to>
                                    </p:set>
                                    <p:animEffect transition="in" filter="fade">
                                      <p:cBhvr>
                                        <p:cTn id="103" dur="500"/>
                                        <p:tgtEl>
                                          <p:spTgt spid="2061"/>
                                        </p:tgtEl>
                                      </p:cBhvr>
                                    </p:animEffect>
                                  </p:childTnLst>
                                </p:cTn>
                              </p:par>
                            </p:childTnLst>
                          </p:cTn>
                        </p:par>
                        <p:par>
                          <p:cTn id="104" fill="hold">
                            <p:stCondLst>
                              <p:cond delay="500"/>
                            </p:stCondLst>
                            <p:childTnLst>
                              <p:par>
                                <p:cTn id="105" presetID="10" presetClass="entr" presetSubtype="0" fill="hold" grpId="0" nodeType="after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fade">
                                      <p:cBhvr>
                                        <p:cTn id="107" dur="500"/>
                                        <p:tgtEl>
                                          <p:spTgt spid="6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063"/>
                                        </p:tgtEl>
                                        <p:attrNameLst>
                                          <p:attrName>style.visibility</p:attrName>
                                        </p:attrNameLst>
                                      </p:cBhvr>
                                      <p:to>
                                        <p:strVal val="visible"/>
                                      </p:to>
                                    </p:set>
                                    <p:animEffect transition="in" filter="fade">
                                      <p:cBhvr>
                                        <p:cTn id="112" dur="500"/>
                                        <p:tgtEl>
                                          <p:spTgt spid="2063"/>
                                        </p:tgtEl>
                                      </p:cBhvr>
                                    </p:animEffect>
                                  </p:childTnLst>
                                </p:cTn>
                              </p:par>
                            </p:childTnLst>
                          </p:cTn>
                        </p:par>
                        <p:par>
                          <p:cTn id="113" fill="hold">
                            <p:stCondLst>
                              <p:cond delay="500"/>
                            </p:stCondLst>
                            <p:childTnLst>
                              <p:par>
                                <p:cTn id="114" presetID="10" presetClass="entr" presetSubtype="0" fill="hold" grpId="0" nodeType="afterEffect">
                                  <p:stCondLst>
                                    <p:cond delay="0"/>
                                  </p:stCondLst>
                                  <p:childTnLst>
                                    <p:set>
                                      <p:cBhvr>
                                        <p:cTn id="115" dur="1" fill="hold">
                                          <p:stCondLst>
                                            <p:cond delay="0"/>
                                          </p:stCondLst>
                                        </p:cTn>
                                        <p:tgtEl>
                                          <p:spTgt spid="70"/>
                                        </p:tgtEl>
                                        <p:attrNameLst>
                                          <p:attrName>style.visibility</p:attrName>
                                        </p:attrNameLst>
                                      </p:cBhvr>
                                      <p:to>
                                        <p:strVal val="visible"/>
                                      </p:to>
                                    </p:set>
                                    <p:animEffect transition="in" filter="fade">
                                      <p:cBhvr>
                                        <p:cTn id="116" dur="500"/>
                                        <p:tgtEl>
                                          <p:spTgt spid="70"/>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2065"/>
                                        </p:tgtEl>
                                        <p:attrNameLst>
                                          <p:attrName>style.visibility</p:attrName>
                                        </p:attrNameLst>
                                      </p:cBhvr>
                                      <p:to>
                                        <p:strVal val="visible"/>
                                      </p:to>
                                    </p:set>
                                    <p:animEffect transition="in" filter="fade">
                                      <p:cBhvr>
                                        <p:cTn id="121" dur="500"/>
                                        <p:tgtEl>
                                          <p:spTgt spid="2065"/>
                                        </p:tgtEl>
                                      </p:cBhvr>
                                    </p:animEffect>
                                  </p:childTnLst>
                                </p:cTn>
                              </p:par>
                            </p:childTnLst>
                          </p:cTn>
                        </p:par>
                        <p:par>
                          <p:cTn id="122" fill="hold">
                            <p:stCondLst>
                              <p:cond delay="500"/>
                            </p:stCondLst>
                            <p:childTnLst>
                              <p:par>
                                <p:cTn id="123" presetID="10" presetClass="entr" presetSubtype="0" fill="hold" grpId="0" nodeType="afterEffect">
                                  <p:stCondLst>
                                    <p:cond delay="0"/>
                                  </p:stCondLst>
                                  <p:childTnLst>
                                    <p:set>
                                      <p:cBhvr>
                                        <p:cTn id="124" dur="1" fill="hold">
                                          <p:stCondLst>
                                            <p:cond delay="0"/>
                                          </p:stCondLst>
                                        </p:cTn>
                                        <p:tgtEl>
                                          <p:spTgt spid="71"/>
                                        </p:tgtEl>
                                        <p:attrNameLst>
                                          <p:attrName>style.visibility</p:attrName>
                                        </p:attrNameLst>
                                      </p:cBhvr>
                                      <p:to>
                                        <p:strVal val="visible"/>
                                      </p:to>
                                    </p:set>
                                    <p:animEffect transition="in" filter="fade">
                                      <p:cBhvr>
                                        <p:cTn id="12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9" grpId="0"/>
      <p:bldP spid="56" grpId="0"/>
      <p:bldP spid="62" grpId="0"/>
      <p:bldP spid="63" grpId="0"/>
      <p:bldP spid="64" grpId="0"/>
      <p:bldP spid="65" grpId="0"/>
      <p:bldP spid="66" grpId="0"/>
      <p:bldP spid="67" grpId="0"/>
      <p:bldP spid="68" grpId="0"/>
      <p:bldP spid="69" grpId="0"/>
      <p:bldP spid="70" grpId="0"/>
      <p:bldP spid="71"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r>
              <a:rPr lang="en-US" sz="2800" b="1" dirty="0" smtClean="0">
                <a:solidFill>
                  <a:srgbClr val="002060"/>
                </a:solidFill>
              </a:rPr>
              <a:t>B-TREES SEARCH OPERATION</a:t>
            </a:r>
            <a:endParaRPr lang="en-US" sz="2800" b="1" dirty="0">
              <a:solidFill>
                <a:srgbClr val="002060"/>
              </a:solidFill>
            </a:endParaRPr>
          </a:p>
        </p:txBody>
      </p:sp>
      <p:sp>
        <p:nvSpPr>
          <p:cNvPr id="3" name="Content Placeholder 2"/>
          <p:cNvSpPr>
            <a:spLocks noGrp="1"/>
          </p:cNvSpPr>
          <p:nvPr>
            <p:ph idx="1"/>
          </p:nvPr>
        </p:nvSpPr>
        <p:spPr>
          <a:xfrm>
            <a:off x="457200" y="1752600"/>
            <a:ext cx="8229600" cy="4648200"/>
          </a:xfrm>
        </p:spPr>
        <p:txBody>
          <a:bodyPr>
            <a:noAutofit/>
          </a:bodyPr>
          <a:lstStyle/>
          <a:p>
            <a:pPr marL="114300" indent="0">
              <a:buNone/>
            </a:pPr>
            <a:r>
              <a:rPr lang="en-US" sz="1800" b="1" dirty="0">
                <a:solidFill>
                  <a:srgbClr val="002060"/>
                </a:solidFill>
              </a:rPr>
              <a:t>Searching for an element in a B-tree is the generalized form of searching an element in BST. </a:t>
            </a:r>
          </a:p>
          <a:p>
            <a:pPr marL="571500" indent="-457200">
              <a:buFont typeface="+mj-lt"/>
              <a:buAutoNum type="arabicPeriod"/>
            </a:pPr>
            <a:r>
              <a:rPr lang="en-US" sz="1800" b="1" dirty="0">
                <a:solidFill>
                  <a:srgbClr val="002060"/>
                </a:solidFill>
              </a:rPr>
              <a:t>Starting from the root node, compare k with the first key of the node.</a:t>
            </a:r>
          </a:p>
          <a:p>
            <a:pPr lvl="2"/>
            <a:r>
              <a:rPr lang="en-US" sz="1600" b="1" dirty="0">
                <a:solidFill>
                  <a:srgbClr val="002060"/>
                </a:solidFill>
              </a:rPr>
              <a:t>If k = the first key of the node, return the node and the index.</a:t>
            </a:r>
          </a:p>
          <a:p>
            <a:pPr marL="571500" indent="-457200">
              <a:buFont typeface="+mj-lt"/>
              <a:buAutoNum type="arabicPeriod"/>
            </a:pPr>
            <a:r>
              <a:rPr lang="en-US" sz="1800" b="1" dirty="0" smtClean="0">
                <a:solidFill>
                  <a:srgbClr val="002060"/>
                </a:solidFill>
              </a:rPr>
              <a:t>If </a:t>
            </a:r>
            <a:r>
              <a:rPr lang="en-US" sz="1800" b="1" dirty="0">
                <a:solidFill>
                  <a:srgbClr val="002060"/>
                </a:solidFill>
              </a:rPr>
              <a:t>k &lt; the first key of the root node, search the left child of this key recursively.</a:t>
            </a:r>
          </a:p>
          <a:p>
            <a:pPr marL="571500" indent="-457200">
              <a:buFont typeface="+mj-lt"/>
              <a:buAutoNum type="arabicPeriod"/>
            </a:pPr>
            <a:r>
              <a:rPr lang="en-US" sz="1800" b="1" dirty="0">
                <a:solidFill>
                  <a:srgbClr val="002060"/>
                </a:solidFill>
              </a:rPr>
              <a:t>If there is more than one key in the current node and k &gt; the first key, compare k with the next key in the node.</a:t>
            </a:r>
          </a:p>
          <a:p>
            <a:pPr lvl="2"/>
            <a:r>
              <a:rPr lang="en-US" sz="1600" b="1" dirty="0">
                <a:solidFill>
                  <a:srgbClr val="002060"/>
                </a:solidFill>
              </a:rPr>
              <a:t>If k &lt; next key, search the left child of this key (</a:t>
            </a:r>
            <a:r>
              <a:rPr lang="en-US" sz="1600" b="1" dirty="0" err="1">
                <a:solidFill>
                  <a:srgbClr val="002060"/>
                </a:solidFill>
              </a:rPr>
              <a:t>ie</a:t>
            </a:r>
            <a:r>
              <a:rPr lang="en-US" sz="1600" b="1" dirty="0">
                <a:solidFill>
                  <a:srgbClr val="002060"/>
                </a:solidFill>
              </a:rPr>
              <a:t>. k lies in between the first and the second keys).</a:t>
            </a:r>
          </a:p>
          <a:p>
            <a:pPr lvl="2"/>
            <a:r>
              <a:rPr lang="en-US" sz="1600" b="1" dirty="0">
                <a:solidFill>
                  <a:srgbClr val="002060"/>
                </a:solidFill>
              </a:rPr>
              <a:t>Else, search the right child of the key.</a:t>
            </a:r>
          </a:p>
          <a:p>
            <a:pPr marL="571500" indent="-457200">
              <a:buFont typeface="+mj-lt"/>
              <a:buAutoNum type="arabicPeriod"/>
            </a:pPr>
            <a:r>
              <a:rPr lang="en-US" sz="1800" b="1" dirty="0">
                <a:solidFill>
                  <a:srgbClr val="002060"/>
                </a:solidFill>
              </a:rPr>
              <a:t>Repeat steps 1 to </a:t>
            </a:r>
            <a:r>
              <a:rPr lang="en-US" sz="1800" b="1" dirty="0" smtClean="0">
                <a:solidFill>
                  <a:srgbClr val="002060"/>
                </a:solidFill>
              </a:rPr>
              <a:t>3 </a:t>
            </a:r>
            <a:r>
              <a:rPr lang="en-US" sz="1800" b="1" dirty="0">
                <a:solidFill>
                  <a:srgbClr val="002060"/>
                </a:solidFill>
              </a:rPr>
              <a:t>until the leaf is reached.</a:t>
            </a:r>
            <a:endParaRPr lang="en-IN" sz="1800" b="1" dirty="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109</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2792917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noFill/>
        </p:spPr>
        <p:txBody>
          <a:bodyPr/>
          <a:lstStyle/>
          <a:p>
            <a:pPr eaLnBrk="1" hangingPunct="1"/>
            <a:r>
              <a:rPr lang="en-US" smtClean="0"/>
              <a:t>Threaded Tree Traversal</a:t>
            </a:r>
          </a:p>
        </p:txBody>
      </p:sp>
      <p:sp>
        <p:nvSpPr>
          <p:cNvPr id="7171" name="Oval 5"/>
          <p:cNvSpPr>
            <a:spLocks noChangeArrowheads="1"/>
          </p:cNvSpPr>
          <p:nvPr/>
        </p:nvSpPr>
        <p:spPr bwMode="auto">
          <a:xfrm>
            <a:off x="4876800" y="2514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8</a:t>
            </a:r>
          </a:p>
        </p:txBody>
      </p:sp>
      <p:sp>
        <p:nvSpPr>
          <p:cNvPr id="7172" name="Oval 6"/>
          <p:cNvSpPr>
            <a:spLocks noChangeArrowheads="1"/>
          </p:cNvSpPr>
          <p:nvPr/>
        </p:nvSpPr>
        <p:spPr bwMode="auto">
          <a:xfrm>
            <a:off x="43434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7</a:t>
            </a:r>
          </a:p>
        </p:txBody>
      </p:sp>
      <p:cxnSp>
        <p:nvCxnSpPr>
          <p:cNvPr id="7173" name="AutoShape 7"/>
          <p:cNvCxnSpPr>
            <a:cxnSpLocks noChangeShapeType="1"/>
            <a:stCxn id="7171" idx="3"/>
            <a:endCxn id="7172" idx="0"/>
          </p:cNvCxnSpPr>
          <p:nvPr/>
        </p:nvCxnSpPr>
        <p:spPr bwMode="auto">
          <a:xfrm flipH="1">
            <a:off x="4648200" y="2970213"/>
            <a:ext cx="3175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74" name="Oval 8"/>
          <p:cNvSpPr>
            <a:spLocks noChangeArrowheads="1"/>
          </p:cNvSpPr>
          <p:nvPr/>
        </p:nvSpPr>
        <p:spPr bwMode="auto">
          <a:xfrm>
            <a:off x="33528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5</a:t>
            </a:r>
          </a:p>
        </p:txBody>
      </p:sp>
      <p:cxnSp>
        <p:nvCxnSpPr>
          <p:cNvPr id="7175" name="AutoShape 9"/>
          <p:cNvCxnSpPr>
            <a:cxnSpLocks noChangeShapeType="1"/>
            <a:stCxn id="7176" idx="5"/>
            <a:endCxn id="7174" idx="0"/>
          </p:cNvCxnSpPr>
          <p:nvPr/>
        </p:nvCxnSpPr>
        <p:spPr bwMode="auto">
          <a:xfrm>
            <a:off x="3263900" y="3122613"/>
            <a:ext cx="3937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76" name="Oval 10"/>
          <p:cNvSpPr>
            <a:spLocks noChangeArrowheads="1"/>
          </p:cNvSpPr>
          <p:nvPr/>
        </p:nvSpPr>
        <p:spPr bwMode="auto">
          <a:xfrm>
            <a:off x="2743200" y="26670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3</a:t>
            </a:r>
          </a:p>
        </p:txBody>
      </p:sp>
      <p:cxnSp>
        <p:nvCxnSpPr>
          <p:cNvPr id="7177" name="AutoShape 11"/>
          <p:cNvCxnSpPr>
            <a:cxnSpLocks noChangeShapeType="1"/>
            <a:stCxn id="7184" idx="3"/>
            <a:endCxn id="7176" idx="0"/>
          </p:cNvCxnSpPr>
          <p:nvPr/>
        </p:nvCxnSpPr>
        <p:spPr bwMode="auto">
          <a:xfrm flipH="1">
            <a:off x="3048000" y="2132013"/>
            <a:ext cx="8509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78" name="Oval 12"/>
          <p:cNvSpPr>
            <a:spLocks noChangeArrowheads="1"/>
          </p:cNvSpPr>
          <p:nvPr/>
        </p:nvSpPr>
        <p:spPr bwMode="auto">
          <a:xfrm>
            <a:off x="55626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11</a:t>
            </a:r>
          </a:p>
        </p:txBody>
      </p:sp>
      <p:cxnSp>
        <p:nvCxnSpPr>
          <p:cNvPr id="7179" name="AutoShape 13"/>
          <p:cNvCxnSpPr>
            <a:cxnSpLocks noChangeShapeType="1"/>
            <a:stCxn id="7171" idx="5"/>
            <a:endCxn id="7178" idx="0"/>
          </p:cNvCxnSpPr>
          <p:nvPr/>
        </p:nvCxnSpPr>
        <p:spPr bwMode="auto">
          <a:xfrm>
            <a:off x="5397500" y="2970213"/>
            <a:ext cx="4699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80" name="Oval 14"/>
          <p:cNvSpPr>
            <a:spLocks noChangeArrowheads="1"/>
          </p:cNvSpPr>
          <p:nvPr/>
        </p:nvSpPr>
        <p:spPr bwMode="auto">
          <a:xfrm>
            <a:off x="6096000" y="4419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13</a:t>
            </a:r>
          </a:p>
        </p:txBody>
      </p:sp>
      <p:cxnSp>
        <p:nvCxnSpPr>
          <p:cNvPr id="7181" name="AutoShape 15"/>
          <p:cNvCxnSpPr>
            <a:cxnSpLocks noChangeShapeType="1"/>
            <a:stCxn id="7178" idx="5"/>
            <a:endCxn id="7180" idx="0"/>
          </p:cNvCxnSpPr>
          <p:nvPr/>
        </p:nvCxnSpPr>
        <p:spPr bwMode="auto">
          <a:xfrm>
            <a:off x="6083300" y="3960813"/>
            <a:ext cx="317500" cy="4587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82" name="Oval 16"/>
          <p:cNvSpPr>
            <a:spLocks noChangeArrowheads="1"/>
          </p:cNvSpPr>
          <p:nvPr/>
        </p:nvSpPr>
        <p:spPr bwMode="auto">
          <a:xfrm>
            <a:off x="2133600" y="3505200"/>
            <a:ext cx="609600" cy="533400"/>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a:t>
            </a:r>
          </a:p>
        </p:txBody>
      </p:sp>
      <p:cxnSp>
        <p:nvCxnSpPr>
          <p:cNvPr id="7183" name="AutoShape 17"/>
          <p:cNvCxnSpPr>
            <a:cxnSpLocks noChangeShapeType="1"/>
            <a:stCxn id="7176" idx="3"/>
            <a:endCxn id="7182" idx="0"/>
          </p:cNvCxnSpPr>
          <p:nvPr/>
        </p:nvCxnSpPr>
        <p:spPr bwMode="auto">
          <a:xfrm flipH="1">
            <a:off x="2438400" y="3122613"/>
            <a:ext cx="3937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84" name="Oval 18"/>
          <p:cNvSpPr>
            <a:spLocks noChangeArrowheads="1"/>
          </p:cNvSpPr>
          <p:nvPr/>
        </p:nvSpPr>
        <p:spPr bwMode="auto">
          <a:xfrm>
            <a:off x="3810000" y="16764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6</a:t>
            </a:r>
          </a:p>
        </p:txBody>
      </p:sp>
      <p:sp>
        <p:nvSpPr>
          <p:cNvPr id="7185" name="Oval 19"/>
          <p:cNvSpPr>
            <a:spLocks noChangeArrowheads="1"/>
          </p:cNvSpPr>
          <p:nvPr/>
        </p:nvSpPr>
        <p:spPr bwMode="auto">
          <a:xfrm>
            <a:off x="5029200" y="4419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9</a:t>
            </a:r>
          </a:p>
        </p:txBody>
      </p:sp>
      <p:cxnSp>
        <p:nvCxnSpPr>
          <p:cNvPr id="7186" name="AutoShape 20"/>
          <p:cNvCxnSpPr>
            <a:cxnSpLocks noChangeShapeType="1"/>
            <a:stCxn id="7178" idx="3"/>
            <a:endCxn id="7185" idx="0"/>
          </p:cNvCxnSpPr>
          <p:nvPr/>
        </p:nvCxnSpPr>
        <p:spPr bwMode="auto">
          <a:xfrm flipH="1">
            <a:off x="5334000" y="3960813"/>
            <a:ext cx="317500" cy="4587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87" name="AutoShape 21"/>
          <p:cNvCxnSpPr>
            <a:cxnSpLocks noChangeShapeType="1"/>
            <a:stCxn id="7184" idx="5"/>
            <a:endCxn id="7171" idx="0"/>
          </p:cNvCxnSpPr>
          <p:nvPr/>
        </p:nvCxnSpPr>
        <p:spPr bwMode="auto">
          <a:xfrm>
            <a:off x="4330700" y="2132013"/>
            <a:ext cx="8509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88" name="AutoShape 22"/>
          <p:cNvCxnSpPr>
            <a:cxnSpLocks noChangeShapeType="1"/>
            <a:stCxn id="7182" idx="4"/>
            <a:endCxn id="7176" idx="4"/>
          </p:cNvCxnSpPr>
          <p:nvPr/>
        </p:nvCxnSpPr>
        <p:spPr bwMode="auto">
          <a:xfrm rot="5400000" flipH="1" flipV="1">
            <a:off x="2324100" y="3314700"/>
            <a:ext cx="838200" cy="609600"/>
          </a:xfrm>
          <a:prstGeom prst="curvedConnector3">
            <a:avLst>
              <a:gd name="adj1" fmla="val -27273"/>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7189" name="AutoShape 23"/>
          <p:cNvCxnSpPr>
            <a:cxnSpLocks noChangeShapeType="1"/>
            <a:stCxn id="7174" idx="4"/>
            <a:endCxn id="7184" idx="4"/>
          </p:cNvCxnSpPr>
          <p:nvPr/>
        </p:nvCxnSpPr>
        <p:spPr bwMode="auto">
          <a:xfrm rot="5400000" flipH="1" flipV="1">
            <a:off x="2971800" y="2895600"/>
            <a:ext cx="1828800" cy="457200"/>
          </a:xfrm>
          <a:prstGeom prst="curvedConnector3">
            <a:avLst>
              <a:gd name="adj1" fmla="val -12500"/>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7190" name="AutoShape 24"/>
          <p:cNvCxnSpPr>
            <a:cxnSpLocks noChangeShapeType="1"/>
            <a:stCxn id="7172" idx="4"/>
            <a:endCxn id="7171" idx="4"/>
          </p:cNvCxnSpPr>
          <p:nvPr/>
        </p:nvCxnSpPr>
        <p:spPr bwMode="auto">
          <a:xfrm rot="5400000" flipH="1" flipV="1">
            <a:off x="4419600" y="3276600"/>
            <a:ext cx="990600" cy="533400"/>
          </a:xfrm>
          <a:prstGeom prst="curvedConnector3">
            <a:avLst>
              <a:gd name="adj1" fmla="val -23079"/>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7191" name="AutoShape 25"/>
          <p:cNvCxnSpPr>
            <a:cxnSpLocks noChangeShapeType="1"/>
            <a:stCxn id="7185" idx="4"/>
            <a:endCxn id="7178" idx="4"/>
          </p:cNvCxnSpPr>
          <p:nvPr/>
        </p:nvCxnSpPr>
        <p:spPr bwMode="auto">
          <a:xfrm rot="5400000" flipH="1" flipV="1">
            <a:off x="5143500" y="4229100"/>
            <a:ext cx="914400" cy="533400"/>
          </a:xfrm>
          <a:prstGeom prst="curvedConnector3">
            <a:avLst>
              <a:gd name="adj1" fmla="val -25000"/>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7192" name="Text Box 26"/>
          <p:cNvSpPr txBox="1">
            <a:spLocks noChangeArrowheads="1"/>
          </p:cNvSpPr>
          <p:nvPr/>
        </p:nvSpPr>
        <p:spPr bwMode="auto">
          <a:xfrm>
            <a:off x="533400" y="54864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t>Start at leftmost node, print it</a:t>
            </a:r>
          </a:p>
        </p:txBody>
      </p:sp>
      <p:sp>
        <p:nvSpPr>
          <p:cNvPr id="7193" name="Text Box 27"/>
          <p:cNvSpPr txBox="1">
            <a:spLocks noChangeArrowheads="1"/>
          </p:cNvSpPr>
          <p:nvPr/>
        </p:nvSpPr>
        <p:spPr bwMode="auto">
          <a:xfrm>
            <a:off x="7086600" y="1371600"/>
            <a:ext cx="121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u="sng"/>
              <a:t>Outpu</a:t>
            </a:r>
            <a:r>
              <a:rPr lang="en-US" sz="2400"/>
              <a:t>t</a:t>
            </a:r>
          </a:p>
          <a:p>
            <a:pPr eaLnBrk="1" hangingPunct="1"/>
            <a:r>
              <a:rPr lang="en-US" sz="2400"/>
              <a:t>1</a:t>
            </a:r>
          </a:p>
        </p:txBody>
      </p:sp>
    </p:spTree>
    <p:extLst>
      <p:ext uri="{BB962C8B-B14F-4D97-AF65-F5344CB8AC3E}">
        <p14:creationId xmlns:p14="http://schemas.microsoft.com/office/powerpoint/2010/main" val="223706730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r>
              <a:rPr lang="en-US" sz="2800" b="1" dirty="0" smtClean="0">
                <a:solidFill>
                  <a:srgbClr val="002060"/>
                </a:solidFill>
              </a:rPr>
              <a:t>B TREES</a:t>
            </a:r>
            <a:endParaRPr lang="en-US" sz="2800" b="1" dirty="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110</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pic>
        <p:nvPicPr>
          <p:cNvPr id="6146" name="Picture 2" descr="B-tr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905000"/>
            <a:ext cx="9230368" cy="40334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91200" y="2133600"/>
            <a:ext cx="2971800" cy="307777"/>
          </a:xfrm>
          <a:prstGeom prst="rect">
            <a:avLst/>
          </a:prstGeom>
          <a:solidFill>
            <a:schemeClr val="bg2">
              <a:lumMod val="60000"/>
              <a:lumOff val="40000"/>
            </a:schemeClr>
          </a:solidFill>
        </p:spPr>
        <p:txBody>
          <a:bodyPr wrap="square" rtlCol="0">
            <a:spAutoFit/>
          </a:bodyPr>
          <a:lstStyle/>
          <a:p>
            <a:r>
              <a:rPr lang="en-US" sz="1400" dirty="0" smtClean="0"/>
              <a:t>Block address of record with key </a:t>
            </a:r>
            <a:endParaRPr lang="en-IN" sz="1400" dirty="0"/>
          </a:p>
        </p:txBody>
      </p:sp>
      <p:sp>
        <p:nvSpPr>
          <p:cNvPr id="8" name="TextBox 7"/>
          <p:cNvSpPr txBox="1"/>
          <p:nvPr/>
        </p:nvSpPr>
        <p:spPr>
          <a:xfrm>
            <a:off x="5791200" y="2619718"/>
            <a:ext cx="1485900" cy="307777"/>
          </a:xfrm>
          <a:prstGeom prst="rect">
            <a:avLst/>
          </a:prstGeom>
          <a:solidFill>
            <a:schemeClr val="bg2">
              <a:lumMod val="60000"/>
              <a:lumOff val="40000"/>
            </a:schemeClr>
          </a:solidFill>
        </p:spPr>
        <p:txBody>
          <a:bodyPr wrap="square" rtlCol="0">
            <a:spAutoFit/>
          </a:bodyPr>
          <a:lstStyle/>
          <a:p>
            <a:r>
              <a:rPr lang="en-US" sz="1400" dirty="0" smtClean="0"/>
              <a:t>Tree Pointer</a:t>
            </a:r>
            <a:endParaRPr lang="en-IN" sz="1400" dirty="0"/>
          </a:p>
        </p:txBody>
      </p:sp>
      <p:sp>
        <p:nvSpPr>
          <p:cNvPr id="9" name="TextBox 8"/>
          <p:cNvSpPr txBox="1"/>
          <p:nvPr/>
        </p:nvSpPr>
        <p:spPr>
          <a:xfrm>
            <a:off x="7696200" y="3921719"/>
            <a:ext cx="1371600" cy="307777"/>
          </a:xfrm>
          <a:prstGeom prst="rect">
            <a:avLst/>
          </a:prstGeom>
          <a:solidFill>
            <a:schemeClr val="bg2">
              <a:lumMod val="60000"/>
              <a:lumOff val="40000"/>
            </a:schemeClr>
          </a:solidFill>
        </p:spPr>
        <p:txBody>
          <a:bodyPr wrap="square" rtlCol="0">
            <a:spAutoFit/>
          </a:bodyPr>
          <a:lstStyle/>
          <a:p>
            <a:r>
              <a:rPr lang="en-US" sz="1400" dirty="0" smtClean="0"/>
              <a:t>Leaf Pointer</a:t>
            </a:r>
            <a:endParaRPr lang="en-IN" sz="1400" dirty="0"/>
          </a:p>
        </p:txBody>
      </p:sp>
    </p:spTree>
    <p:extLst>
      <p:ext uri="{BB962C8B-B14F-4D97-AF65-F5344CB8AC3E}">
        <p14:creationId xmlns:p14="http://schemas.microsoft.com/office/powerpoint/2010/main" val="53137966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r>
              <a:rPr lang="en-US" sz="2800" b="1" dirty="0" smtClean="0">
                <a:solidFill>
                  <a:srgbClr val="002060"/>
                </a:solidFill>
              </a:rPr>
              <a:t>B+ TREES</a:t>
            </a:r>
            <a:endParaRPr lang="en-US" sz="2800" b="1" dirty="0">
              <a:solidFill>
                <a:srgbClr val="002060"/>
              </a:solidFill>
            </a:endParaRPr>
          </a:p>
        </p:txBody>
      </p:sp>
      <p:sp>
        <p:nvSpPr>
          <p:cNvPr id="14" name="Content Placeholder 13"/>
          <p:cNvSpPr>
            <a:spLocks noGrp="1"/>
          </p:cNvSpPr>
          <p:nvPr>
            <p:ph idx="1"/>
          </p:nvPr>
        </p:nvSpPr>
        <p:spPr/>
        <p:txBody>
          <a:bodyPr/>
          <a:lstStyle/>
          <a:p>
            <a:r>
              <a:rPr lang="en-US" sz="1800" b="1" dirty="0" smtClean="0">
                <a:solidFill>
                  <a:srgbClr val="002060"/>
                </a:solidFill>
              </a:rPr>
              <a:t>The data pointers </a:t>
            </a:r>
            <a:r>
              <a:rPr lang="en-US" sz="1800" b="1" dirty="0">
                <a:solidFill>
                  <a:srgbClr val="002060"/>
                </a:solidFill>
              </a:rPr>
              <a:t>are present only at the leaf nodes on a B+ tree whereas the data pointers are present in the internal, leaf or root nodes on a B-tree.</a:t>
            </a:r>
          </a:p>
          <a:p>
            <a:r>
              <a:rPr lang="en-US" sz="1800" b="1" dirty="0" smtClean="0">
                <a:solidFill>
                  <a:srgbClr val="002060"/>
                </a:solidFill>
              </a:rPr>
              <a:t>The </a:t>
            </a:r>
            <a:r>
              <a:rPr lang="en-US" sz="1800" b="1" dirty="0">
                <a:solidFill>
                  <a:srgbClr val="002060"/>
                </a:solidFill>
              </a:rPr>
              <a:t>leaves are not connected with each other on a B-tree whereas they are connected on a B+ tree.</a:t>
            </a:r>
            <a:endParaRPr lang="en-IN" sz="1800" b="1" dirty="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111</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pic>
        <p:nvPicPr>
          <p:cNvPr id="8196" name="Picture 4" descr="B+ tr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089232"/>
            <a:ext cx="6324600" cy="32766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731361"/>
            <a:ext cx="3960679" cy="1992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256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8"/>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1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r>
              <a:rPr lang="en-US" sz="2800" b="1" dirty="0" smtClean="0">
                <a:solidFill>
                  <a:srgbClr val="002060"/>
                </a:solidFill>
              </a:rPr>
              <a:t>B+ TREES (contd..)</a:t>
            </a:r>
            <a:endParaRPr lang="en-US" sz="2800" b="1" dirty="0">
              <a:solidFill>
                <a:srgbClr val="002060"/>
              </a:solidFill>
            </a:endParaRPr>
          </a:p>
        </p:txBody>
      </p:sp>
      <p:sp>
        <p:nvSpPr>
          <p:cNvPr id="14" name="Content Placeholder 13"/>
          <p:cNvSpPr>
            <a:spLocks noGrp="1"/>
          </p:cNvSpPr>
          <p:nvPr>
            <p:ph idx="1"/>
          </p:nvPr>
        </p:nvSpPr>
        <p:spPr/>
        <p:txBody>
          <a:bodyPr>
            <a:normAutofit/>
          </a:bodyPr>
          <a:lstStyle/>
          <a:p>
            <a:pPr algn="just"/>
            <a:r>
              <a:rPr lang="en-US" sz="1800" b="1" dirty="0" smtClean="0">
                <a:solidFill>
                  <a:srgbClr val="002060"/>
                </a:solidFill>
              </a:rPr>
              <a:t>99</a:t>
            </a:r>
            <a:r>
              <a:rPr lang="en-US" sz="1800" b="1" dirty="0">
                <a:solidFill>
                  <a:srgbClr val="002060"/>
                </a:solidFill>
              </a:rPr>
              <a:t>% of database management systems use </a:t>
            </a:r>
            <a:r>
              <a:rPr lang="en-US" sz="1800" b="1" dirty="0" err="1">
                <a:solidFill>
                  <a:srgbClr val="002060"/>
                </a:solidFill>
              </a:rPr>
              <a:t>B+trees</a:t>
            </a:r>
            <a:r>
              <a:rPr lang="en-US" sz="1800" b="1" dirty="0">
                <a:solidFill>
                  <a:srgbClr val="002060"/>
                </a:solidFill>
              </a:rPr>
              <a:t> for indexing.</a:t>
            </a:r>
          </a:p>
          <a:p>
            <a:pPr algn="just"/>
            <a:endParaRPr lang="en-US" sz="1800" b="1" dirty="0">
              <a:solidFill>
                <a:srgbClr val="002060"/>
              </a:solidFill>
            </a:endParaRPr>
          </a:p>
          <a:p>
            <a:pPr algn="just"/>
            <a:r>
              <a:rPr lang="en-US" sz="1800" b="1" dirty="0">
                <a:solidFill>
                  <a:srgbClr val="002060"/>
                </a:solidFill>
              </a:rPr>
              <a:t>This is because the </a:t>
            </a:r>
            <a:r>
              <a:rPr lang="en-US" sz="1800" b="1" dirty="0" err="1">
                <a:solidFill>
                  <a:srgbClr val="002060"/>
                </a:solidFill>
              </a:rPr>
              <a:t>B+tree</a:t>
            </a:r>
            <a:r>
              <a:rPr lang="en-US" sz="1800" b="1" dirty="0">
                <a:solidFill>
                  <a:srgbClr val="002060"/>
                </a:solidFill>
              </a:rPr>
              <a:t> holds no </a:t>
            </a:r>
            <a:r>
              <a:rPr lang="en-US" sz="1800" b="1" dirty="0" smtClean="0">
                <a:solidFill>
                  <a:srgbClr val="002060"/>
                </a:solidFill>
              </a:rPr>
              <a:t>block </a:t>
            </a:r>
            <a:r>
              <a:rPr lang="en-US" sz="1800" b="1" dirty="0" err="1" smtClean="0">
                <a:solidFill>
                  <a:srgbClr val="002060"/>
                </a:solidFill>
              </a:rPr>
              <a:t>adresss</a:t>
            </a:r>
            <a:r>
              <a:rPr lang="en-US" sz="1800" b="1" dirty="0" smtClean="0">
                <a:solidFill>
                  <a:srgbClr val="002060"/>
                </a:solidFill>
              </a:rPr>
              <a:t> </a:t>
            </a:r>
            <a:r>
              <a:rPr lang="en-US" sz="1800" b="1" dirty="0">
                <a:solidFill>
                  <a:srgbClr val="002060"/>
                </a:solidFill>
              </a:rPr>
              <a:t>in the internal nodes. This maximizes the number of keys stored in a node thereby minimizing the number of levels needed in a tree. Smaller tree depth invariably means faster search.</a:t>
            </a:r>
          </a:p>
          <a:p>
            <a:pPr marL="114300" indent="0" algn="just">
              <a:buNone/>
            </a:pPr>
            <a:endParaRPr lang="en-US" sz="1800" b="1" dirty="0" smtClean="0">
              <a:solidFill>
                <a:srgbClr val="002060"/>
              </a:solidFill>
            </a:endParaRPr>
          </a:p>
          <a:p>
            <a:pPr algn="just"/>
            <a:r>
              <a:rPr lang="en-US" sz="1800" b="1" dirty="0">
                <a:solidFill>
                  <a:srgbClr val="002060"/>
                </a:solidFill>
              </a:rPr>
              <a:t>Leaf nodes in a </a:t>
            </a:r>
            <a:r>
              <a:rPr lang="en-US" sz="1800" b="1" dirty="0" err="1">
                <a:solidFill>
                  <a:srgbClr val="002060"/>
                </a:solidFill>
              </a:rPr>
              <a:t>B+tree</a:t>
            </a:r>
            <a:r>
              <a:rPr lang="en-US" sz="1800" b="1" dirty="0">
                <a:solidFill>
                  <a:srgbClr val="002060"/>
                </a:solidFill>
              </a:rPr>
              <a:t> are linked together making range search operations efficient and quick</a:t>
            </a:r>
            <a:endParaRPr lang="en-IN" sz="1800" b="1" dirty="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112</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32269175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pPr algn="ctr"/>
            <a:r>
              <a:rPr lang="en-IN" sz="2700" b="1" dirty="0" smtClean="0"/>
              <a:t>To Be  DISCUSSED</a:t>
            </a:r>
            <a:endParaRPr lang="en-IN" sz="2700" dirty="0">
              <a:solidFill>
                <a:schemeClr val="bg2">
                  <a:lumMod val="50000"/>
                </a:schemeClr>
              </a:solidFill>
            </a:endParaRPr>
          </a:p>
        </p:txBody>
      </p:sp>
      <p:sp>
        <p:nvSpPr>
          <p:cNvPr id="3" name="Content Placeholder 2">
            <a:extLst>
              <a:ext uri="{FF2B5EF4-FFF2-40B4-BE49-F238E27FC236}">
                <a16:creationId xmlns:a16="http://schemas.microsoft.com/office/drawing/2014/main" xmlns="" id="{48F90B0E-ED9E-4B65-820F-8F4890616EC9}"/>
              </a:ext>
            </a:extLst>
          </p:cNvPr>
          <p:cNvSpPr>
            <a:spLocks noGrp="1"/>
          </p:cNvSpPr>
          <p:nvPr>
            <p:ph idx="1"/>
          </p:nvPr>
        </p:nvSpPr>
        <p:spPr/>
        <p:txBody>
          <a:bodyPr>
            <a:normAutofit/>
          </a:bodyPr>
          <a:lstStyle/>
          <a:p>
            <a:pPr>
              <a:buFont typeface="Wingdings" pitchFamily="2" charset="2"/>
              <a:buChar char="ü"/>
            </a:pPr>
            <a:r>
              <a:rPr lang="en-US" sz="2000" b="1" dirty="0">
                <a:solidFill>
                  <a:schemeClr val="accent6"/>
                </a:solidFill>
              </a:rPr>
              <a:t>Threaded binary </a:t>
            </a:r>
            <a:r>
              <a:rPr lang="en-US" sz="2000" b="1" dirty="0" smtClean="0">
                <a:solidFill>
                  <a:schemeClr val="accent6"/>
                </a:solidFill>
              </a:rPr>
              <a:t>tree</a:t>
            </a:r>
          </a:p>
          <a:p>
            <a:pPr>
              <a:buFont typeface="Wingdings" pitchFamily="2" charset="2"/>
              <a:buChar char="ü"/>
            </a:pPr>
            <a:r>
              <a:rPr lang="en-US" sz="2000" b="1" dirty="0" smtClean="0">
                <a:solidFill>
                  <a:schemeClr val="accent6"/>
                </a:solidFill>
              </a:rPr>
              <a:t>In-order </a:t>
            </a:r>
            <a:r>
              <a:rPr lang="en-US" sz="2000" b="1" dirty="0">
                <a:solidFill>
                  <a:schemeClr val="accent6"/>
                </a:solidFill>
              </a:rPr>
              <a:t>traversal of in-order threaded binary tree. </a:t>
            </a:r>
            <a:endParaRPr lang="en-US" sz="2000" b="1" dirty="0" smtClean="0">
              <a:solidFill>
                <a:schemeClr val="accent6"/>
              </a:solidFill>
            </a:endParaRPr>
          </a:p>
          <a:p>
            <a:pPr>
              <a:buFont typeface="Wingdings" pitchFamily="2" charset="2"/>
              <a:buChar char="ü"/>
            </a:pPr>
            <a:r>
              <a:rPr lang="en-US" sz="2000" b="1" dirty="0">
                <a:solidFill>
                  <a:schemeClr val="accent6"/>
                </a:solidFill>
              </a:rPr>
              <a:t>AVL Trees</a:t>
            </a:r>
          </a:p>
          <a:p>
            <a:pPr>
              <a:buFont typeface="Wingdings" pitchFamily="2" charset="2"/>
              <a:buChar char="ü"/>
            </a:pPr>
            <a:r>
              <a:rPr lang="en-US" sz="2000" b="1" dirty="0">
                <a:solidFill>
                  <a:schemeClr val="accent6"/>
                </a:solidFill>
              </a:rPr>
              <a:t>Red Black Tree</a:t>
            </a:r>
          </a:p>
          <a:p>
            <a:pPr>
              <a:buFont typeface="Wingdings" pitchFamily="2" charset="2"/>
              <a:buChar char="ü"/>
            </a:pPr>
            <a:r>
              <a:rPr lang="en-US" sz="2000" b="1" dirty="0">
                <a:solidFill>
                  <a:schemeClr val="accent6"/>
                </a:solidFill>
              </a:rPr>
              <a:t>Indexing and </a:t>
            </a:r>
            <a:r>
              <a:rPr lang="en-US" sz="2000" b="1" dirty="0" err="1">
                <a:solidFill>
                  <a:schemeClr val="accent6"/>
                </a:solidFill>
              </a:rPr>
              <a:t>Multiway</a:t>
            </a:r>
            <a:r>
              <a:rPr lang="en-US" sz="2000" b="1" dirty="0">
                <a:solidFill>
                  <a:schemeClr val="accent6"/>
                </a:solidFill>
              </a:rPr>
              <a:t> Search Trees</a:t>
            </a:r>
          </a:p>
          <a:p>
            <a:pPr>
              <a:buFont typeface="Wingdings" pitchFamily="2" charset="2"/>
              <a:buChar char="ü"/>
            </a:pPr>
            <a:r>
              <a:rPr lang="en-US" sz="2000" b="1" dirty="0">
                <a:solidFill>
                  <a:schemeClr val="accent6"/>
                </a:solidFill>
              </a:rPr>
              <a:t>B-Tree, </a:t>
            </a:r>
            <a:r>
              <a:rPr lang="en-US" sz="2000" b="1" dirty="0" err="1">
                <a:solidFill>
                  <a:schemeClr val="accent6"/>
                </a:solidFill>
              </a:rPr>
              <a:t>B+Tree</a:t>
            </a:r>
            <a:endParaRPr lang="en-US" sz="2000" b="1" dirty="0">
              <a:solidFill>
                <a:schemeClr val="accent6"/>
              </a:solidFill>
            </a:endParaRPr>
          </a:p>
          <a:p>
            <a:pPr>
              <a:buFont typeface="Wingdings" pitchFamily="2" charset="2"/>
              <a:buChar char="ü"/>
            </a:pPr>
            <a:r>
              <a:rPr lang="en-US" sz="2000" b="1" dirty="0">
                <a:solidFill>
                  <a:srgbClr val="002060"/>
                </a:solidFill>
              </a:rPr>
              <a:t>Splay Tree</a:t>
            </a:r>
          </a:p>
          <a:p>
            <a:pPr>
              <a:buFont typeface="Wingdings" pitchFamily="2" charset="2"/>
              <a:buChar char="ü"/>
            </a:pPr>
            <a:r>
              <a:rPr lang="en-US" sz="2000" b="1" dirty="0" err="1">
                <a:solidFill>
                  <a:srgbClr val="002060"/>
                </a:solidFill>
              </a:rPr>
              <a:t>Trie</a:t>
            </a:r>
            <a:r>
              <a:rPr lang="en-US" sz="2000" b="1" dirty="0">
                <a:solidFill>
                  <a:srgbClr val="002060"/>
                </a:solidFill>
              </a:rPr>
              <a:t> </a:t>
            </a:r>
            <a:r>
              <a:rPr lang="en-US" sz="2000" b="1" dirty="0">
                <a:solidFill>
                  <a:srgbClr val="002060"/>
                </a:solidFill>
              </a:rPr>
              <a:t>Tree- Self Study</a:t>
            </a:r>
            <a:endParaRPr lang="en-US" sz="2000" b="1" dirty="0">
              <a:solidFill>
                <a:srgbClr val="002060"/>
              </a:solidFill>
            </a:endParaRPr>
          </a:p>
          <a:p>
            <a:pPr marL="114300" indent="0">
              <a:buNone/>
            </a:pPr>
            <a:endParaRPr lang="en-US" sz="2000" b="1" dirty="0" smtClean="0">
              <a:solidFill>
                <a:schemeClr val="accent6"/>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113</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03356788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r>
              <a:rPr lang="en-US" sz="2800" b="1" dirty="0" smtClean="0">
                <a:solidFill>
                  <a:srgbClr val="002060"/>
                </a:solidFill>
              </a:rPr>
              <a:t>SPLAY TREES</a:t>
            </a:r>
            <a:endParaRPr lang="en-US" sz="2800" b="1" dirty="0">
              <a:solidFill>
                <a:srgbClr val="002060"/>
              </a:solidFill>
            </a:endParaRPr>
          </a:p>
        </p:txBody>
      </p:sp>
      <p:sp>
        <p:nvSpPr>
          <p:cNvPr id="14" name="Content Placeholder 13"/>
          <p:cNvSpPr>
            <a:spLocks noGrp="1"/>
          </p:cNvSpPr>
          <p:nvPr>
            <p:ph idx="1"/>
          </p:nvPr>
        </p:nvSpPr>
        <p:spPr/>
        <p:txBody>
          <a:bodyPr>
            <a:normAutofit/>
          </a:bodyPr>
          <a:lstStyle/>
          <a:p>
            <a:pPr algn="just"/>
            <a:r>
              <a:rPr lang="en-US" sz="1800" b="1" dirty="0">
                <a:solidFill>
                  <a:srgbClr val="002060"/>
                </a:solidFill>
              </a:rPr>
              <a:t>Splay tree is also self-balancing BST. </a:t>
            </a:r>
            <a:endParaRPr lang="en-US" sz="1800" b="1" dirty="0" smtClean="0">
              <a:solidFill>
                <a:srgbClr val="002060"/>
              </a:solidFill>
            </a:endParaRPr>
          </a:p>
          <a:p>
            <a:pPr algn="just"/>
            <a:endParaRPr lang="en-US" sz="1800" b="1" dirty="0" smtClean="0">
              <a:solidFill>
                <a:srgbClr val="002060"/>
              </a:solidFill>
            </a:endParaRPr>
          </a:p>
          <a:p>
            <a:pPr algn="just"/>
            <a:r>
              <a:rPr lang="en-US" sz="1800" b="1" dirty="0" smtClean="0">
                <a:solidFill>
                  <a:srgbClr val="002060"/>
                </a:solidFill>
              </a:rPr>
              <a:t>The </a:t>
            </a:r>
            <a:r>
              <a:rPr lang="en-US" sz="1800" b="1" dirty="0">
                <a:solidFill>
                  <a:srgbClr val="002060"/>
                </a:solidFill>
              </a:rPr>
              <a:t>main idea of splay tree is to bring the recently accessed item to root of the tree, this makes the recently searched item to be accessible in O(1) time if accessed again. </a:t>
            </a:r>
            <a:endParaRPr lang="en-US" sz="1800" b="1" dirty="0" smtClean="0">
              <a:solidFill>
                <a:srgbClr val="002060"/>
              </a:solidFill>
            </a:endParaRPr>
          </a:p>
          <a:p>
            <a:pPr algn="just"/>
            <a:endParaRPr lang="en-US" sz="1800" b="1" dirty="0" smtClean="0">
              <a:solidFill>
                <a:srgbClr val="002060"/>
              </a:solidFill>
            </a:endParaRPr>
          </a:p>
          <a:p>
            <a:pPr algn="just"/>
            <a:r>
              <a:rPr lang="en-US" sz="1800" b="1" dirty="0" smtClean="0">
                <a:solidFill>
                  <a:srgbClr val="002060"/>
                </a:solidFill>
              </a:rPr>
              <a:t>The </a:t>
            </a:r>
            <a:r>
              <a:rPr lang="en-US" sz="1800" b="1" dirty="0">
                <a:solidFill>
                  <a:srgbClr val="002060"/>
                </a:solidFill>
              </a:rPr>
              <a:t>idea is to use locality of reference (In a typical application, 80% of the access are to 20% of the items). Imagine a situation where we have millions or billions of keys and only few of them are accessed frequently, which is very likely in many practical applications.</a:t>
            </a:r>
          </a:p>
          <a:p>
            <a:pPr algn="just"/>
            <a:endParaRPr lang="en-US" sz="1800" b="1" dirty="0" smtClean="0">
              <a:solidFill>
                <a:srgbClr val="002060"/>
              </a:solidFill>
            </a:endParaRPr>
          </a:p>
          <a:p>
            <a:pPr algn="just"/>
            <a:r>
              <a:rPr lang="en-US" sz="1800" b="1" dirty="0" smtClean="0">
                <a:solidFill>
                  <a:srgbClr val="002060"/>
                </a:solidFill>
              </a:rPr>
              <a:t>All </a:t>
            </a:r>
            <a:r>
              <a:rPr lang="en-US" sz="1800" b="1" dirty="0">
                <a:solidFill>
                  <a:srgbClr val="002060"/>
                </a:solidFill>
              </a:rPr>
              <a:t>splay tree operations run in O(log n) time on average, where n is the number of entries in the tree</a:t>
            </a:r>
            <a:endParaRPr lang="en-IN" sz="1800" b="1" dirty="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114</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426653990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r>
              <a:rPr lang="en-US" sz="2800" b="1" dirty="0" smtClean="0">
                <a:solidFill>
                  <a:srgbClr val="002060"/>
                </a:solidFill>
              </a:rPr>
              <a:t>SEARCH IN SPLAY TREES</a:t>
            </a:r>
            <a:endParaRPr lang="en-US" sz="2800" b="1" dirty="0">
              <a:solidFill>
                <a:srgbClr val="002060"/>
              </a:solidFill>
            </a:endParaRPr>
          </a:p>
        </p:txBody>
      </p:sp>
      <p:sp>
        <p:nvSpPr>
          <p:cNvPr id="14" name="Content Placeholder 13"/>
          <p:cNvSpPr>
            <a:spLocks noGrp="1"/>
          </p:cNvSpPr>
          <p:nvPr>
            <p:ph idx="1"/>
          </p:nvPr>
        </p:nvSpPr>
        <p:spPr/>
        <p:txBody>
          <a:bodyPr>
            <a:normAutofit/>
          </a:bodyPr>
          <a:lstStyle/>
          <a:p>
            <a:pPr algn="just"/>
            <a:r>
              <a:rPr lang="en-US" sz="1800" b="1" dirty="0">
                <a:solidFill>
                  <a:srgbClr val="002060"/>
                </a:solidFill>
              </a:rPr>
              <a:t>The search operation in Splay tree does the standard BST </a:t>
            </a:r>
            <a:r>
              <a:rPr lang="en-US" sz="1800" b="1" dirty="0" smtClean="0">
                <a:solidFill>
                  <a:srgbClr val="002060"/>
                </a:solidFill>
              </a:rPr>
              <a:t>search</a:t>
            </a:r>
          </a:p>
          <a:p>
            <a:pPr algn="just"/>
            <a:r>
              <a:rPr lang="en-US" sz="1800" b="1" dirty="0" smtClean="0">
                <a:solidFill>
                  <a:srgbClr val="002060"/>
                </a:solidFill>
              </a:rPr>
              <a:t>In </a:t>
            </a:r>
            <a:r>
              <a:rPr lang="en-US" sz="1800" b="1" dirty="0">
                <a:solidFill>
                  <a:srgbClr val="002060"/>
                </a:solidFill>
              </a:rPr>
              <a:t>addition to search, it also splays (move a node to the root</a:t>
            </a:r>
            <a:r>
              <a:rPr lang="en-US" sz="1800" b="1" dirty="0" smtClean="0">
                <a:solidFill>
                  <a:srgbClr val="002060"/>
                </a:solidFill>
              </a:rPr>
              <a:t>).</a:t>
            </a:r>
          </a:p>
          <a:p>
            <a:pPr lvl="1" algn="just"/>
            <a:r>
              <a:rPr lang="en-US" sz="1400" b="1" dirty="0" smtClean="0">
                <a:solidFill>
                  <a:srgbClr val="002060"/>
                </a:solidFill>
              </a:rPr>
              <a:t>If </a:t>
            </a:r>
            <a:r>
              <a:rPr lang="en-US" sz="1400" b="1" dirty="0">
                <a:solidFill>
                  <a:srgbClr val="002060"/>
                </a:solidFill>
              </a:rPr>
              <a:t>the search is successful, then the node that is found is splayed and becomes the new root. </a:t>
            </a:r>
            <a:endParaRPr lang="en-US" sz="1400" b="1" dirty="0" smtClean="0">
              <a:solidFill>
                <a:srgbClr val="002060"/>
              </a:solidFill>
            </a:endParaRPr>
          </a:p>
          <a:p>
            <a:pPr lvl="1" algn="just"/>
            <a:r>
              <a:rPr lang="en-US" sz="1400" b="1" dirty="0" smtClean="0">
                <a:solidFill>
                  <a:srgbClr val="002060"/>
                </a:solidFill>
              </a:rPr>
              <a:t>Else </a:t>
            </a:r>
            <a:r>
              <a:rPr lang="en-US" sz="1400" b="1" dirty="0">
                <a:solidFill>
                  <a:srgbClr val="002060"/>
                </a:solidFill>
              </a:rPr>
              <a:t>the last node accessed prior to reaching the NULL is splayed and becomes the new root</a:t>
            </a:r>
            <a:r>
              <a:rPr lang="en-US" sz="1400" b="1" dirty="0" smtClean="0">
                <a:solidFill>
                  <a:srgbClr val="002060"/>
                </a:solidFill>
              </a:rPr>
              <a:t>.</a:t>
            </a:r>
          </a:p>
          <a:p>
            <a:pPr algn="just"/>
            <a:r>
              <a:rPr lang="en-US" sz="1800" b="1" dirty="0">
                <a:solidFill>
                  <a:srgbClr val="002060"/>
                </a:solidFill>
              </a:rPr>
              <a:t>There are following cases for the node being </a:t>
            </a:r>
            <a:r>
              <a:rPr lang="en-US" sz="1800" b="1" dirty="0" smtClean="0">
                <a:solidFill>
                  <a:srgbClr val="002060"/>
                </a:solidFill>
              </a:rPr>
              <a:t>accessed.</a:t>
            </a:r>
          </a:p>
          <a:p>
            <a:pPr marL="457200" indent="-342900" algn="just">
              <a:buFont typeface="+mj-lt"/>
              <a:buAutoNum type="arabicPeriod"/>
            </a:pPr>
            <a:r>
              <a:rPr lang="en-US" sz="1800" b="1" dirty="0" smtClean="0">
                <a:solidFill>
                  <a:schemeClr val="accent1">
                    <a:lumMod val="75000"/>
                  </a:schemeClr>
                </a:solidFill>
              </a:rPr>
              <a:t>Node </a:t>
            </a:r>
            <a:r>
              <a:rPr lang="en-US" sz="1800" b="1" dirty="0">
                <a:solidFill>
                  <a:schemeClr val="accent1">
                    <a:lumMod val="75000"/>
                  </a:schemeClr>
                </a:solidFill>
              </a:rPr>
              <a:t>is </a:t>
            </a:r>
            <a:r>
              <a:rPr lang="en-US" sz="1800" b="1" dirty="0" smtClean="0">
                <a:solidFill>
                  <a:schemeClr val="accent1">
                    <a:lumMod val="75000"/>
                  </a:schemeClr>
                </a:solidFill>
              </a:rPr>
              <a:t>root: </a:t>
            </a:r>
            <a:r>
              <a:rPr lang="en-US" sz="1800" b="1" dirty="0">
                <a:solidFill>
                  <a:srgbClr val="002060"/>
                </a:solidFill>
              </a:rPr>
              <a:t>We simply return the root, don’t do </a:t>
            </a:r>
            <a:r>
              <a:rPr lang="en-US" sz="1800" b="1" dirty="0" smtClean="0">
                <a:solidFill>
                  <a:srgbClr val="002060"/>
                </a:solidFill>
              </a:rPr>
              <a:t>anything </a:t>
            </a:r>
            <a:r>
              <a:rPr lang="en-US" sz="1800" b="1" dirty="0">
                <a:solidFill>
                  <a:srgbClr val="002060"/>
                </a:solidFill>
              </a:rPr>
              <a:t>else as the accessed node is already root</a:t>
            </a:r>
            <a:r>
              <a:rPr lang="en-US" sz="1800" b="1" dirty="0" smtClean="0">
                <a:solidFill>
                  <a:srgbClr val="002060"/>
                </a:solidFill>
              </a:rPr>
              <a:t>.</a:t>
            </a:r>
          </a:p>
          <a:p>
            <a:pPr marL="457200" indent="-342900" algn="just">
              <a:buFont typeface="+mj-lt"/>
              <a:buAutoNum type="arabicPeriod"/>
            </a:pPr>
            <a:r>
              <a:rPr lang="en-US" sz="1800" b="1" dirty="0" err="1" smtClean="0">
                <a:solidFill>
                  <a:schemeClr val="accent1">
                    <a:lumMod val="75000"/>
                  </a:schemeClr>
                </a:solidFill>
              </a:rPr>
              <a:t>Zig</a:t>
            </a:r>
            <a:r>
              <a:rPr lang="en-US" sz="1800" b="1" dirty="0">
                <a:solidFill>
                  <a:schemeClr val="accent1">
                    <a:lumMod val="75000"/>
                  </a:schemeClr>
                </a:solidFill>
              </a:rPr>
              <a:t>:</a:t>
            </a:r>
            <a:r>
              <a:rPr lang="en-US" sz="1800" b="1" dirty="0">
                <a:solidFill>
                  <a:srgbClr val="002060"/>
                </a:solidFill>
              </a:rPr>
              <a:t> Node is child of root (the node has no grandparent</a:t>
            </a:r>
            <a:r>
              <a:rPr lang="en-US" sz="1800" b="1" dirty="0" smtClean="0">
                <a:solidFill>
                  <a:srgbClr val="002060"/>
                </a:solidFill>
              </a:rPr>
              <a:t>)</a:t>
            </a:r>
            <a:endParaRPr lang="en-IN" sz="1800" b="1" dirty="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115</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876799"/>
            <a:ext cx="5105400" cy="1530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639673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r>
              <a:rPr lang="en-US" sz="2800" b="1" dirty="0" smtClean="0">
                <a:solidFill>
                  <a:srgbClr val="002060"/>
                </a:solidFill>
              </a:rPr>
              <a:t>SEARCH IN SPLAY TREES</a:t>
            </a:r>
            <a:endParaRPr lang="en-US" sz="2800" b="1" dirty="0">
              <a:solidFill>
                <a:srgbClr val="002060"/>
              </a:solidFill>
            </a:endParaRPr>
          </a:p>
        </p:txBody>
      </p:sp>
      <p:sp>
        <p:nvSpPr>
          <p:cNvPr id="14" name="Content Placeholder 13"/>
          <p:cNvSpPr>
            <a:spLocks noGrp="1"/>
          </p:cNvSpPr>
          <p:nvPr>
            <p:ph idx="1"/>
          </p:nvPr>
        </p:nvSpPr>
        <p:spPr>
          <a:xfrm>
            <a:off x="457200" y="1752600"/>
            <a:ext cx="2438400" cy="4373563"/>
          </a:xfrm>
        </p:spPr>
        <p:txBody>
          <a:bodyPr>
            <a:normAutofit/>
          </a:bodyPr>
          <a:lstStyle/>
          <a:p>
            <a:pPr marL="457200" indent="-342900" algn="just">
              <a:buFont typeface="+mj-lt"/>
              <a:buAutoNum type="arabicPeriod" startAt="3"/>
            </a:pPr>
            <a:r>
              <a:rPr lang="en-US" sz="1800" b="1" dirty="0" smtClean="0">
                <a:solidFill>
                  <a:srgbClr val="002060"/>
                </a:solidFill>
              </a:rPr>
              <a:t>Node </a:t>
            </a:r>
            <a:r>
              <a:rPr lang="en-US" sz="1800" b="1" dirty="0">
                <a:solidFill>
                  <a:srgbClr val="002060"/>
                </a:solidFill>
              </a:rPr>
              <a:t>has both parent and </a:t>
            </a:r>
            <a:r>
              <a:rPr lang="en-US" sz="1800" b="1" dirty="0" smtClean="0">
                <a:solidFill>
                  <a:srgbClr val="002060"/>
                </a:solidFill>
              </a:rPr>
              <a:t>grandparent:</a:t>
            </a:r>
          </a:p>
          <a:p>
            <a:pPr marL="114300" indent="0" algn="just">
              <a:buNone/>
            </a:pPr>
            <a:r>
              <a:rPr lang="en-US" sz="1800" b="1" dirty="0" smtClean="0">
                <a:solidFill>
                  <a:srgbClr val="002060"/>
                </a:solidFill>
              </a:rPr>
              <a:t> </a:t>
            </a:r>
            <a:r>
              <a:rPr lang="en-US" sz="1800" b="1" dirty="0">
                <a:solidFill>
                  <a:srgbClr val="002060"/>
                </a:solidFill>
              </a:rPr>
              <a:t>3.a) </a:t>
            </a:r>
            <a:r>
              <a:rPr lang="en-US" sz="1800" b="1" dirty="0" err="1">
                <a:solidFill>
                  <a:schemeClr val="accent1">
                    <a:lumMod val="75000"/>
                  </a:schemeClr>
                </a:solidFill>
              </a:rPr>
              <a:t>Zig-Zig</a:t>
            </a:r>
            <a:r>
              <a:rPr lang="en-US" sz="1800" b="1" dirty="0">
                <a:solidFill>
                  <a:schemeClr val="accent1">
                    <a:lumMod val="75000"/>
                  </a:schemeClr>
                </a:solidFill>
              </a:rPr>
              <a:t> and </a:t>
            </a:r>
            <a:r>
              <a:rPr lang="en-US" sz="1800" b="1" dirty="0" err="1">
                <a:solidFill>
                  <a:schemeClr val="accent1">
                    <a:lumMod val="75000"/>
                  </a:schemeClr>
                </a:solidFill>
              </a:rPr>
              <a:t>Zag-Zag</a:t>
            </a:r>
            <a:r>
              <a:rPr lang="en-US" sz="1800" b="1" dirty="0">
                <a:solidFill>
                  <a:schemeClr val="accent1">
                    <a:lumMod val="75000"/>
                  </a:schemeClr>
                </a:solidFill>
              </a:rPr>
              <a:t> </a:t>
            </a:r>
            <a:r>
              <a:rPr lang="en-US" sz="1800" b="1" dirty="0">
                <a:solidFill>
                  <a:srgbClr val="002060"/>
                </a:solidFill>
              </a:rPr>
              <a:t>Node is left child of parent and parent is also left child of grand parent </a:t>
            </a:r>
            <a:r>
              <a:rPr lang="en-US" sz="1800" b="1" dirty="0" smtClean="0">
                <a:solidFill>
                  <a:srgbClr val="002060"/>
                </a:solidFill>
              </a:rPr>
              <a:t>OR </a:t>
            </a:r>
            <a:r>
              <a:rPr lang="en-US" sz="1800" b="1" dirty="0">
                <a:solidFill>
                  <a:srgbClr val="002060"/>
                </a:solidFill>
              </a:rPr>
              <a:t>node is right child of its parent and parent is also right child of grand </a:t>
            </a:r>
            <a:r>
              <a:rPr lang="en-US" sz="1800" b="1" dirty="0" smtClean="0">
                <a:solidFill>
                  <a:srgbClr val="002060"/>
                </a:solidFill>
              </a:rPr>
              <a:t>parent</a:t>
            </a:r>
            <a:endParaRPr lang="en-IN" sz="1800" b="1" dirty="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116</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905000"/>
            <a:ext cx="5454051"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999984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r>
              <a:rPr lang="en-US" sz="2800" b="1" dirty="0" smtClean="0">
                <a:solidFill>
                  <a:srgbClr val="002060"/>
                </a:solidFill>
              </a:rPr>
              <a:t>SEARCH IN SPLAY TREES</a:t>
            </a:r>
            <a:endParaRPr lang="en-US" sz="2800" b="1" dirty="0">
              <a:solidFill>
                <a:srgbClr val="002060"/>
              </a:solidFill>
            </a:endParaRPr>
          </a:p>
        </p:txBody>
      </p:sp>
      <p:sp>
        <p:nvSpPr>
          <p:cNvPr id="14" name="Content Placeholder 13"/>
          <p:cNvSpPr>
            <a:spLocks noGrp="1"/>
          </p:cNvSpPr>
          <p:nvPr>
            <p:ph idx="1"/>
          </p:nvPr>
        </p:nvSpPr>
        <p:spPr>
          <a:xfrm>
            <a:off x="457200" y="1752600"/>
            <a:ext cx="2438400" cy="4373563"/>
          </a:xfrm>
        </p:spPr>
        <p:txBody>
          <a:bodyPr>
            <a:normAutofit/>
          </a:bodyPr>
          <a:lstStyle/>
          <a:p>
            <a:pPr marL="457200" indent="-342900" algn="just">
              <a:buFont typeface="+mj-lt"/>
              <a:buAutoNum type="arabicPeriod" startAt="3"/>
            </a:pPr>
            <a:r>
              <a:rPr lang="en-US" sz="1800" b="1" dirty="0" smtClean="0">
                <a:solidFill>
                  <a:srgbClr val="002060"/>
                </a:solidFill>
              </a:rPr>
              <a:t>Node </a:t>
            </a:r>
            <a:r>
              <a:rPr lang="en-US" sz="1800" b="1" dirty="0">
                <a:solidFill>
                  <a:srgbClr val="002060"/>
                </a:solidFill>
              </a:rPr>
              <a:t>has both parent and </a:t>
            </a:r>
            <a:r>
              <a:rPr lang="en-US" sz="1800" b="1" dirty="0" smtClean="0">
                <a:solidFill>
                  <a:srgbClr val="002060"/>
                </a:solidFill>
              </a:rPr>
              <a:t>grandparent:</a:t>
            </a:r>
          </a:p>
          <a:p>
            <a:pPr marL="114300" indent="0" algn="just">
              <a:buNone/>
            </a:pPr>
            <a:r>
              <a:rPr lang="en-US" sz="1800" b="1" dirty="0" smtClean="0">
                <a:solidFill>
                  <a:srgbClr val="002060"/>
                </a:solidFill>
              </a:rPr>
              <a:t> </a:t>
            </a:r>
            <a:r>
              <a:rPr lang="en-US" sz="1800" b="1" dirty="0">
                <a:solidFill>
                  <a:srgbClr val="002060"/>
                </a:solidFill>
              </a:rPr>
              <a:t>3.b) </a:t>
            </a:r>
            <a:r>
              <a:rPr lang="en-US" sz="1800" b="1" dirty="0" err="1">
                <a:solidFill>
                  <a:schemeClr val="accent1">
                    <a:lumMod val="75000"/>
                  </a:schemeClr>
                </a:solidFill>
              </a:rPr>
              <a:t>Zig-Zag</a:t>
            </a:r>
            <a:r>
              <a:rPr lang="en-US" sz="1800" b="1" dirty="0">
                <a:solidFill>
                  <a:schemeClr val="accent1">
                    <a:lumMod val="75000"/>
                  </a:schemeClr>
                </a:solidFill>
              </a:rPr>
              <a:t> and </a:t>
            </a:r>
            <a:r>
              <a:rPr lang="en-US" sz="1800" b="1" dirty="0" err="1" smtClean="0">
                <a:solidFill>
                  <a:schemeClr val="accent1">
                    <a:lumMod val="75000"/>
                  </a:schemeClr>
                </a:solidFill>
              </a:rPr>
              <a:t>Zag-Zig</a:t>
            </a:r>
            <a:r>
              <a:rPr lang="en-US" sz="1800" b="1" dirty="0" smtClean="0">
                <a:solidFill>
                  <a:srgbClr val="002060"/>
                </a:solidFill>
              </a:rPr>
              <a:t>: </a:t>
            </a:r>
            <a:r>
              <a:rPr lang="en-US" sz="1800" b="1" dirty="0">
                <a:solidFill>
                  <a:srgbClr val="002060"/>
                </a:solidFill>
              </a:rPr>
              <a:t>Node is right child of parent and parent is right left of grand parent </a:t>
            </a:r>
            <a:r>
              <a:rPr lang="en-US" sz="1800" b="1" dirty="0" smtClean="0">
                <a:solidFill>
                  <a:srgbClr val="002060"/>
                </a:solidFill>
              </a:rPr>
              <a:t>OR </a:t>
            </a:r>
            <a:r>
              <a:rPr lang="en-US" sz="1800" b="1" dirty="0">
                <a:solidFill>
                  <a:srgbClr val="002060"/>
                </a:solidFill>
              </a:rPr>
              <a:t>node is left child of its parent and parent is right child of grand </a:t>
            </a:r>
            <a:r>
              <a:rPr lang="en-US" sz="1800" b="1" dirty="0" smtClean="0">
                <a:solidFill>
                  <a:srgbClr val="002060"/>
                </a:solidFill>
              </a:rPr>
              <a:t>parent</a:t>
            </a:r>
            <a:endParaRPr lang="en-IN" sz="1800" b="1" dirty="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117</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828800"/>
            <a:ext cx="546735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969791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r>
              <a:rPr lang="en-US" sz="2800" b="1" dirty="0" smtClean="0">
                <a:solidFill>
                  <a:srgbClr val="002060"/>
                </a:solidFill>
              </a:rPr>
              <a:t>Example </a:t>
            </a:r>
            <a:endParaRPr lang="en-US" sz="2800" b="1" dirty="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118</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209800"/>
            <a:ext cx="7136414" cy="288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6699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noFill/>
        </p:spPr>
        <p:txBody>
          <a:bodyPr/>
          <a:lstStyle/>
          <a:p>
            <a:pPr eaLnBrk="1" hangingPunct="1"/>
            <a:r>
              <a:rPr lang="en-US" smtClean="0"/>
              <a:t>Threaded Tree Traversal</a:t>
            </a:r>
          </a:p>
        </p:txBody>
      </p:sp>
      <p:sp>
        <p:nvSpPr>
          <p:cNvPr id="8195" name="Oval 5"/>
          <p:cNvSpPr>
            <a:spLocks noChangeArrowheads="1"/>
          </p:cNvSpPr>
          <p:nvPr/>
        </p:nvSpPr>
        <p:spPr bwMode="auto">
          <a:xfrm>
            <a:off x="4876800" y="2514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8</a:t>
            </a:r>
          </a:p>
        </p:txBody>
      </p:sp>
      <p:sp>
        <p:nvSpPr>
          <p:cNvPr id="8196" name="Oval 6"/>
          <p:cNvSpPr>
            <a:spLocks noChangeArrowheads="1"/>
          </p:cNvSpPr>
          <p:nvPr/>
        </p:nvSpPr>
        <p:spPr bwMode="auto">
          <a:xfrm>
            <a:off x="43434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7</a:t>
            </a:r>
          </a:p>
        </p:txBody>
      </p:sp>
      <p:cxnSp>
        <p:nvCxnSpPr>
          <p:cNvPr id="8197" name="AutoShape 7"/>
          <p:cNvCxnSpPr>
            <a:cxnSpLocks noChangeShapeType="1"/>
            <a:stCxn id="8195" idx="3"/>
            <a:endCxn id="8196" idx="0"/>
          </p:cNvCxnSpPr>
          <p:nvPr/>
        </p:nvCxnSpPr>
        <p:spPr bwMode="auto">
          <a:xfrm flipH="1">
            <a:off x="4648200" y="2970213"/>
            <a:ext cx="3175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198" name="Oval 8"/>
          <p:cNvSpPr>
            <a:spLocks noChangeArrowheads="1"/>
          </p:cNvSpPr>
          <p:nvPr/>
        </p:nvSpPr>
        <p:spPr bwMode="auto">
          <a:xfrm>
            <a:off x="33528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5</a:t>
            </a:r>
          </a:p>
        </p:txBody>
      </p:sp>
      <p:cxnSp>
        <p:nvCxnSpPr>
          <p:cNvPr id="8199" name="AutoShape 9"/>
          <p:cNvCxnSpPr>
            <a:cxnSpLocks noChangeShapeType="1"/>
            <a:stCxn id="8200" idx="5"/>
            <a:endCxn id="8198" idx="0"/>
          </p:cNvCxnSpPr>
          <p:nvPr/>
        </p:nvCxnSpPr>
        <p:spPr bwMode="auto">
          <a:xfrm>
            <a:off x="3263900" y="3122613"/>
            <a:ext cx="3937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00" name="Oval 10"/>
          <p:cNvSpPr>
            <a:spLocks noChangeArrowheads="1"/>
          </p:cNvSpPr>
          <p:nvPr/>
        </p:nvSpPr>
        <p:spPr bwMode="auto">
          <a:xfrm>
            <a:off x="2743200" y="2667000"/>
            <a:ext cx="609600" cy="533400"/>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3</a:t>
            </a:r>
          </a:p>
        </p:txBody>
      </p:sp>
      <p:cxnSp>
        <p:nvCxnSpPr>
          <p:cNvPr id="8201" name="AutoShape 11"/>
          <p:cNvCxnSpPr>
            <a:cxnSpLocks noChangeShapeType="1"/>
            <a:stCxn id="8208" idx="3"/>
            <a:endCxn id="8200" idx="0"/>
          </p:cNvCxnSpPr>
          <p:nvPr/>
        </p:nvCxnSpPr>
        <p:spPr bwMode="auto">
          <a:xfrm flipH="1">
            <a:off x="3048000" y="2132013"/>
            <a:ext cx="8509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02" name="Oval 12"/>
          <p:cNvSpPr>
            <a:spLocks noChangeArrowheads="1"/>
          </p:cNvSpPr>
          <p:nvPr/>
        </p:nvSpPr>
        <p:spPr bwMode="auto">
          <a:xfrm>
            <a:off x="55626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11</a:t>
            </a:r>
          </a:p>
        </p:txBody>
      </p:sp>
      <p:cxnSp>
        <p:nvCxnSpPr>
          <p:cNvPr id="8203" name="AutoShape 13"/>
          <p:cNvCxnSpPr>
            <a:cxnSpLocks noChangeShapeType="1"/>
            <a:stCxn id="8195" idx="5"/>
            <a:endCxn id="8202" idx="0"/>
          </p:cNvCxnSpPr>
          <p:nvPr/>
        </p:nvCxnSpPr>
        <p:spPr bwMode="auto">
          <a:xfrm>
            <a:off x="5397500" y="2970213"/>
            <a:ext cx="4699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04" name="Oval 14"/>
          <p:cNvSpPr>
            <a:spLocks noChangeArrowheads="1"/>
          </p:cNvSpPr>
          <p:nvPr/>
        </p:nvSpPr>
        <p:spPr bwMode="auto">
          <a:xfrm>
            <a:off x="6096000" y="4419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13</a:t>
            </a:r>
          </a:p>
        </p:txBody>
      </p:sp>
      <p:cxnSp>
        <p:nvCxnSpPr>
          <p:cNvPr id="8205" name="AutoShape 15"/>
          <p:cNvCxnSpPr>
            <a:cxnSpLocks noChangeShapeType="1"/>
            <a:stCxn id="8202" idx="5"/>
            <a:endCxn id="8204" idx="0"/>
          </p:cNvCxnSpPr>
          <p:nvPr/>
        </p:nvCxnSpPr>
        <p:spPr bwMode="auto">
          <a:xfrm>
            <a:off x="6083300" y="3960813"/>
            <a:ext cx="317500" cy="4587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06" name="Oval 16"/>
          <p:cNvSpPr>
            <a:spLocks noChangeArrowheads="1"/>
          </p:cNvSpPr>
          <p:nvPr/>
        </p:nvSpPr>
        <p:spPr bwMode="auto">
          <a:xfrm>
            <a:off x="21336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a:t>
            </a:r>
          </a:p>
        </p:txBody>
      </p:sp>
      <p:cxnSp>
        <p:nvCxnSpPr>
          <p:cNvPr id="8207" name="AutoShape 17"/>
          <p:cNvCxnSpPr>
            <a:cxnSpLocks noChangeShapeType="1"/>
            <a:stCxn id="8200" idx="3"/>
            <a:endCxn id="8206" idx="0"/>
          </p:cNvCxnSpPr>
          <p:nvPr/>
        </p:nvCxnSpPr>
        <p:spPr bwMode="auto">
          <a:xfrm flipH="1">
            <a:off x="2438400" y="3122613"/>
            <a:ext cx="3937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08" name="Oval 18"/>
          <p:cNvSpPr>
            <a:spLocks noChangeArrowheads="1"/>
          </p:cNvSpPr>
          <p:nvPr/>
        </p:nvSpPr>
        <p:spPr bwMode="auto">
          <a:xfrm>
            <a:off x="3810000" y="16764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6</a:t>
            </a:r>
          </a:p>
        </p:txBody>
      </p:sp>
      <p:sp>
        <p:nvSpPr>
          <p:cNvPr id="8209" name="Oval 19"/>
          <p:cNvSpPr>
            <a:spLocks noChangeArrowheads="1"/>
          </p:cNvSpPr>
          <p:nvPr/>
        </p:nvSpPr>
        <p:spPr bwMode="auto">
          <a:xfrm>
            <a:off x="5029200" y="4419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9</a:t>
            </a:r>
          </a:p>
        </p:txBody>
      </p:sp>
      <p:cxnSp>
        <p:nvCxnSpPr>
          <p:cNvPr id="8210" name="AutoShape 20"/>
          <p:cNvCxnSpPr>
            <a:cxnSpLocks noChangeShapeType="1"/>
            <a:stCxn id="8202" idx="3"/>
            <a:endCxn id="8209" idx="0"/>
          </p:cNvCxnSpPr>
          <p:nvPr/>
        </p:nvCxnSpPr>
        <p:spPr bwMode="auto">
          <a:xfrm flipH="1">
            <a:off x="5334000" y="3960813"/>
            <a:ext cx="317500" cy="4587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11" name="AutoShape 21"/>
          <p:cNvCxnSpPr>
            <a:cxnSpLocks noChangeShapeType="1"/>
            <a:stCxn id="8208" idx="5"/>
            <a:endCxn id="8195" idx="0"/>
          </p:cNvCxnSpPr>
          <p:nvPr/>
        </p:nvCxnSpPr>
        <p:spPr bwMode="auto">
          <a:xfrm>
            <a:off x="4330700" y="2132013"/>
            <a:ext cx="8509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12" name="AutoShape 22"/>
          <p:cNvCxnSpPr>
            <a:cxnSpLocks noChangeShapeType="1"/>
            <a:stCxn id="8206" idx="4"/>
            <a:endCxn id="8200" idx="4"/>
          </p:cNvCxnSpPr>
          <p:nvPr/>
        </p:nvCxnSpPr>
        <p:spPr bwMode="auto">
          <a:xfrm rot="5400000" flipH="1" flipV="1">
            <a:off x="2324100" y="3314700"/>
            <a:ext cx="838200" cy="609600"/>
          </a:xfrm>
          <a:prstGeom prst="curvedConnector3">
            <a:avLst>
              <a:gd name="adj1" fmla="val -27273"/>
            </a:avLst>
          </a:prstGeom>
          <a:noFill/>
          <a:ln w="28575">
            <a:solidFill>
              <a:srgbClr val="0000FF"/>
            </a:solidFill>
            <a:prstDash val="dash"/>
            <a:round/>
            <a:headEnd/>
            <a:tailEnd type="triangle" w="med" len="med"/>
          </a:ln>
          <a:extLst>
            <a:ext uri="{909E8E84-426E-40DD-AFC4-6F175D3DCCD1}">
              <a14:hiddenFill xmlns:a14="http://schemas.microsoft.com/office/drawing/2010/main">
                <a:noFill/>
              </a14:hiddenFill>
            </a:ext>
          </a:extLst>
        </p:spPr>
      </p:cxnSp>
      <p:cxnSp>
        <p:nvCxnSpPr>
          <p:cNvPr id="8213" name="AutoShape 23"/>
          <p:cNvCxnSpPr>
            <a:cxnSpLocks noChangeShapeType="1"/>
            <a:stCxn id="8198" idx="4"/>
            <a:endCxn id="8208" idx="4"/>
          </p:cNvCxnSpPr>
          <p:nvPr/>
        </p:nvCxnSpPr>
        <p:spPr bwMode="auto">
          <a:xfrm rot="5400000" flipH="1" flipV="1">
            <a:off x="2971800" y="2895600"/>
            <a:ext cx="1828800" cy="457200"/>
          </a:xfrm>
          <a:prstGeom prst="curvedConnector3">
            <a:avLst>
              <a:gd name="adj1" fmla="val -12500"/>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8214" name="AutoShape 24"/>
          <p:cNvCxnSpPr>
            <a:cxnSpLocks noChangeShapeType="1"/>
            <a:stCxn id="8196" idx="4"/>
            <a:endCxn id="8195" idx="4"/>
          </p:cNvCxnSpPr>
          <p:nvPr/>
        </p:nvCxnSpPr>
        <p:spPr bwMode="auto">
          <a:xfrm rot="5400000" flipH="1" flipV="1">
            <a:off x="4419600" y="3276600"/>
            <a:ext cx="990600" cy="533400"/>
          </a:xfrm>
          <a:prstGeom prst="curvedConnector3">
            <a:avLst>
              <a:gd name="adj1" fmla="val -23079"/>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8215" name="AutoShape 25"/>
          <p:cNvCxnSpPr>
            <a:cxnSpLocks noChangeShapeType="1"/>
            <a:stCxn id="8209" idx="4"/>
            <a:endCxn id="8202" idx="4"/>
          </p:cNvCxnSpPr>
          <p:nvPr/>
        </p:nvCxnSpPr>
        <p:spPr bwMode="auto">
          <a:xfrm rot="5400000" flipH="1" flipV="1">
            <a:off x="5143500" y="4229100"/>
            <a:ext cx="914400" cy="533400"/>
          </a:xfrm>
          <a:prstGeom prst="curvedConnector3">
            <a:avLst>
              <a:gd name="adj1" fmla="val -25000"/>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8216" name="Text Box 26"/>
          <p:cNvSpPr txBox="1">
            <a:spLocks noChangeArrowheads="1"/>
          </p:cNvSpPr>
          <p:nvPr/>
        </p:nvSpPr>
        <p:spPr bwMode="auto">
          <a:xfrm>
            <a:off x="533400" y="54864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t>Follow thread to right, print node</a:t>
            </a:r>
          </a:p>
        </p:txBody>
      </p:sp>
      <p:sp>
        <p:nvSpPr>
          <p:cNvPr id="8217" name="Text Box 27"/>
          <p:cNvSpPr txBox="1">
            <a:spLocks noChangeArrowheads="1"/>
          </p:cNvSpPr>
          <p:nvPr/>
        </p:nvSpPr>
        <p:spPr bwMode="auto">
          <a:xfrm>
            <a:off x="7086600" y="1371600"/>
            <a:ext cx="1219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u="sng"/>
              <a:t>Outpu</a:t>
            </a:r>
            <a:r>
              <a:rPr lang="en-US" sz="2400"/>
              <a:t>t</a:t>
            </a:r>
          </a:p>
          <a:p>
            <a:pPr eaLnBrk="1" hangingPunct="1"/>
            <a:r>
              <a:rPr lang="en-US" sz="2400"/>
              <a:t>1</a:t>
            </a:r>
          </a:p>
          <a:p>
            <a:pPr eaLnBrk="1" hangingPunct="1"/>
            <a:r>
              <a:rPr lang="en-US" sz="2400"/>
              <a:t>3</a:t>
            </a:r>
          </a:p>
        </p:txBody>
      </p:sp>
    </p:spTree>
    <p:extLst>
      <p:ext uri="{BB962C8B-B14F-4D97-AF65-F5344CB8AC3E}">
        <p14:creationId xmlns:p14="http://schemas.microsoft.com/office/powerpoint/2010/main" val="578507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noFill/>
        </p:spPr>
        <p:txBody>
          <a:bodyPr/>
          <a:lstStyle/>
          <a:p>
            <a:pPr eaLnBrk="1" hangingPunct="1"/>
            <a:r>
              <a:rPr lang="en-US" smtClean="0"/>
              <a:t>Threaded Tree Traversal</a:t>
            </a:r>
          </a:p>
        </p:txBody>
      </p:sp>
      <p:sp>
        <p:nvSpPr>
          <p:cNvPr id="9219" name="Oval 5"/>
          <p:cNvSpPr>
            <a:spLocks noChangeArrowheads="1"/>
          </p:cNvSpPr>
          <p:nvPr/>
        </p:nvSpPr>
        <p:spPr bwMode="auto">
          <a:xfrm>
            <a:off x="4876800" y="2514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8</a:t>
            </a:r>
          </a:p>
        </p:txBody>
      </p:sp>
      <p:sp>
        <p:nvSpPr>
          <p:cNvPr id="9220" name="Oval 6"/>
          <p:cNvSpPr>
            <a:spLocks noChangeArrowheads="1"/>
          </p:cNvSpPr>
          <p:nvPr/>
        </p:nvSpPr>
        <p:spPr bwMode="auto">
          <a:xfrm>
            <a:off x="43434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7</a:t>
            </a:r>
          </a:p>
        </p:txBody>
      </p:sp>
      <p:cxnSp>
        <p:nvCxnSpPr>
          <p:cNvPr id="9221" name="AutoShape 7"/>
          <p:cNvCxnSpPr>
            <a:cxnSpLocks noChangeShapeType="1"/>
            <a:stCxn id="9219" idx="3"/>
            <a:endCxn id="9220" idx="0"/>
          </p:cNvCxnSpPr>
          <p:nvPr/>
        </p:nvCxnSpPr>
        <p:spPr bwMode="auto">
          <a:xfrm flipH="1">
            <a:off x="4648200" y="2970213"/>
            <a:ext cx="3175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22" name="Oval 8"/>
          <p:cNvSpPr>
            <a:spLocks noChangeArrowheads="1"/>
          </p:cNvSpPr>
          <p:nvPr/>
        </p:nvSpPr>
        <p:spPr bwMode="auto">
          <a:xfrm>
            <a:off x="3352800" y="3505200"/>
            <a:ext cx="609600" cy="533400"/>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5</a:t>
            </a:r>
          </a:p>
        </p:txBody>
      </p:sp>
      <p:cxnSp>
        <p:nvCxnSpPr>
          <p:cNvPr id="9223" name="AutoShape 9"/>
          <p:cNvCxnSpPr>
            <a:cxnSpLocks noChangeShapeType="1"/>
            <a:stCxn id="9224" idx="5"/>
            <a:endCxn id="9222" idx="0"/>
          </p:cNvCxnSpPr>
          <p:nvPr/>
        </p:nvCxnSpPr>
        <p:spPr bwMode="auto">
          <a:xfrm>
            <a:off x="3263900" y="3122613"/>
            <a:ext cx="393700" cy="382587"/>
          </a:xfrm>
          <a:prstGeom prst="straightConnector1">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9224" name="Oval 10"/>
          <p:cNvSpPr>
            <a:spLocks noChangeArrowheads="1"/>
          </p:cNvSpPr>
          <p:nvPr/>
        </p:nvSpPr>
        <p:spPr bwMode="auto">
          <a:xfrm>
            <a:off x="2743200" y="26670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3</a:t>
            </a:r>
          </a:p>
        </p:txBody>
      </p:sp>
      <p:cxnSp>
        <p:nvCxnSpPr>
          <p:cNvPr id="9225" name="AutoShape 11"/>
          <p:cNvCxnSpPr>
            <a:cxnSpLocks noChangeShapeType="1"/>
            <a:stCxn id="9232" idx="3"/>
            <a:endCxn id="9224" idx="0"/>
          </p:cNvCxnSpPr>
          <p:nvPr/>
        </p:nvCxnSpPr>
        <p:spPr bwMode="auto">
          <a:xfrm flipH="1">
            <a:off x="3048000" y="2132013"/>
            <a:ext cx="8509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26" name="Oval 12"/>
          <p:cNvSpPr>
            <a:spLocks noChangeArrowheads="1"/>
          </p:cNvSpPr>
          <p:nvPr/>
        </p:nvSpPr>
        <p:spPr bwMode="auto">
          <a:xfrm>
            <a:off x="55626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11</a:t>
            </a:r>
          </a:p>
        </p:txBody>
      </p:sp>
      <p:cxnSp>
        <p:nvCxnSpPr>
          <p:cNvPr id="9227" name="AutoShape 13"/>
          <p:cNvCxnSpPr>
            <a:cxnSpLocks noChangeShapeType="1"/>
            <a:stCxn id="9219" idx="5"/>
            <a:endCxn id="9226" idx="0"/>
          </p:cNvCxnSpPr>
          <p:nvPr/>
        </p:nvCxnSpPr>
        <p:spPr bwMode="auto">
          <a:xfrm>
            <a:off x="5397500" y="2970213"/>
            <a:ext cx="4699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28" name="Oval 14"/>
          <p:cNvSpPr>
            <a:spLocks noChangeArrowheads="1"/>
          </p:cNvSpPr>
          <p:nvPr/>
        </p:nvSpPr>
        <p:spPr bwMode="auto">
          <a:xfrm>
            <a:off x="6096000" y="4419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13</a:t>
            </a:r>
          </a:p>
        </p:txBody>
      </p:sp>
      <p:cxnSp>
        <p:nvCxnSpPr>
          <p:cNvPr id="9229" name="AutoShape 15"/>
          <p:cNvCxnSpPr>
            <a:cxnSpLocks noChangeShapeType="1"/>
            <a:stCxn id="9226" idx="5"/>
            <a:endCxn id="9228" idx="0"/>
          </p:cNvCxnSpPr>
          <p:nvPr/>
        </p:nvCxnSpPr>
        <p:spPr bwMode="auto">
          <a:xfrm>
            <a:off x="6083300" y="3960813"/>
            <a:ext cx="317500" cy="4587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30" name="Oval 16"/>
          <p:cNvSpPr>
            <a:spLocks noChangeArrowheads="1"/>
          </p:cNvSpPr>
          <p:nvPr/>
        </p:nvSpPr>
        <p:spPr bwMode="auto">
          <a:xfrm>
            <a:off x="21336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a:t>
            </a:r>
          </a:p>
        </p:txBody>
      </p:sp>
      <p:cxnSp>
        <p:nvCxnSpPr>
          <p:cNvPr id="9231" name="AutoShape 17"/>
          <p:cNvCxnSpPr>
            <a:cxnSpLocks noChangeShapeType="1"/>
            <a:stCxn id="9224" idx="3"/>
            <a:endCxn id="9230" idx="0"/>
          </p:cNvCxnSpPr>
          <p:nvPr/>
        </p:nvCxnSpPr>
        <p:spPr bwMode="auto">
          <a:xfrm flipH="1">
            <a:off x="2438400" y="3122613"/>
            <a:ext cx="3937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32" name="Oval 18"/>
          <p:cNvSpPr>
            <a:spLocks noChangeArrowheads="1"/>
          </p:cNvSpPr>
          <p:nvPr/>
        </p:nvSpPr>
        <p:spPr bwMode="auto">
          <a:xfrm>
            <a:off x="3810000" y="16764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6</a:t>
            </a:r>
          </a:p>
        </p:txBody>
      </p:sp>
      <p:sp>
        <p:nvSpPr>
          <p:cNvPr id="9233" name="Oval 19"/>
          <p:cNvSpPr>
            <a:spLocks noChangeArrowheads="1"/>
          </p:cNvSpPr>
          <p:nvPr/>
        </p:nvSpPr>
        <p:spPr bwMode="auto">
          <a:xfrm>
            <a:off x="5029200" y="4419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9</a:t>
            </a:r>
          </a:p>
        </p:txBody>
      </p:sp>
      <p:cxnSp>
        <p:nvCxnSpPr>
          <p:cNvPr id="9234" name="AutoShape 20"/>
          <p:cNvCxnSpPr>
            <a:cxnSpLocks noChangeShapeType="1"/>
            <a:stCxn id="9226" idx="3"/>
            <a:endCxn id="9233" idx="0"/>
          </p:cNvCxnSpPr>
          <p:nvPr/>
        </p:nvCxnSpPr>
        <p:spPr bwMode="auto">
          <a:xfrm flipH="1">
            <a:off x="5334000" y="3960813"/>
            <a:ext cx="317500" cy="4587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35" name="AutoShape 21"/>
          <p:cNvCxnSpPr>
            <a:cxnSpLocks noChangeShapeType="1"/>
            <a:stCxn id="9232" idx="5"/>
            <a:endCxn id="9219" idx="0"/>
          </p:cNvCxnSpPr>
          <p:nvPr/>
        </p:nvCxnSpPr>
        <p:spPr bwMode="auto">
          <a:xfrm>
            <a:off x="4330700" y="2132013"/>
            <a:ext cx="8509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36" name="AutoShape 22"/>
          <p:cNvCxnSpPr>
            <a:cxnSpLocks noChangeShapeType="1"/>
            <a:stCxn id="9230" idx="4"/>
            <a:endCxn id="9224" idx="4"/>
          </p:cNvCxnSpPr>
          <p:nvPr/>
        </p:nvCxnSpPr>
        <p:spPr bwMode="auto">
          <a:xfrm rot="5400000" flipH="1" flipV="1">
            <a:off x="2324100" y="3314700"/>
            <a:ext cx="838200" cy="609600"/>
          </a:xfrm>
          <a:prstGeom prst="curvedConnector3">
            <a:avLst>
              <a:gd name="adj1" fmla="val -27273"/>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9237" name="AutoShape 23"/>
          <p:cNvCxnSpPr>
            <a:cxnSpLocks noChangeShapeType="1"/>
            <a:stCxn id="9222" idx="4"/>
            <a:endCxn id="9232" idx="4"/>
          </p:cNvCxnSpPr>
          <p:nvPr/>
        </p:nvCxnSpPr>
        <p:spPr bwMode="auto">
          <a:xfrm rot="5400000" flipH="1" flipV="1">
            <a:off x="2971800" y="2895600"/>
            <a:ext cx="1828800" cy="457200"/>
          </a:xfrm>
          <a:prstGeom prst="curvedConnector3">
            <a:avLst>
              <a:gd name="adj1" fmla="val -12500"/>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9238" name="AutoShape 24"/>
          <p:cNvCxnSpPr>
            <a:cxnSpLocks noChangeShapeType="1"/>
            <a:stCxn id="9220" idx="4"/>
            <a:endCxn id="9219" idx="4"/>
          </p:cNvCxnSpPr>
          <p:nvPr/>
        </p:nvCxnSpPr>
        <p:spPr bwMode="auto">
          <a:xfrm rot="5400000" flipH="1" flipV="1">
            <a:off x="4419600" y="3276600"/>
            <a:ext cx="990600" cy="533400"/>
          </a:xfrm>
          <a:prstGeom prst="curvedConnector3">
            <a:avLst>
              <a:gd name="adj1" fmla="val -23079"/>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9239" name="AutoShape 25"/>
          <p:cNvCxnSpPr>
            <a:cxnSpLocks noChangeShapeType="1"/>
            <a:stCxn id="9233" idx="4"/>
            <a:endCxn id="9226" idx="4"/>
          </p:cNvCxnSpPr>
          <p:nvPr/>
        </p:nvCxnSpPr>
        <p:spPr bwMode="auto">
          <a:xfrm rot="5400000" flipH="1" flipV="1">
            <a:off x="5143500" y="4229100"/>
            <a:ext cx="914400" cy="533400"/>
          </a:xfrm>
          <a:prstGeom prst="curvedConnector3">
            <a:avLst>
              <a:gd name="adj1" fmla="val -25000"/>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9240" name="Text Box 26"/>
          <p:cNvSpPr txBox="1">
            <a:spLocks noChangeArrowheads="1"/>
          </p:cNvSpPr>
          <p:nvPr/>
        </p:nvSpPr>
        <p:spPr bwMode="auto">
          <a:xfrm>
            <a:off x="533400" y="5334000"/>
            <a:ext cx="441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t>Follow link to right, go to leftmost node and print</a:t>
            </a:r>
          </a:p>
        </p:txBody>
      </p:sp>
      <p:sp>
        <p:nvSpPr>
          <p:cNvPr id="9241" name="Text Box 27"/>
          <p:cNvSpPr txBox="1">
            <a:spLocks noChangeArrowheads="1"/>
          </p:cNvSpPr>
          <p:nvPr/>
        </p:nvSpPr>
        <p:spPr bwMode="auto">
          <a:xfrm>
            <a:off x="7086600" y="1371600"/>
            <a:ext cx="1219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u="sng"/>
              <a:t>Outpu</a:t>
            </a:r>
            <a:r>
              <a:rPr lang="en-US" sz="2400"/>
              <a:t>t</a:t>
            </a:r>
          </a:p>
          <a:p>
            <a:pPr eaLnBrk="1" hangingPunct="1"/>
            <a:r>
              <a:rPr lang="en-US" sz="2400"/>
              <a:t>1</a:t>
            </a:r>
          </a:p>
          <a:p>
            <a:pPr eaLnBrk="1" hangingPunct="1"/>
            <a:r>
              <a:rPr lang="en-US" sz="2400"/>
              <a:t>3</a:t>
            </a:r>
          </a:p>
          <a:p>
            <a:pPr eaLnBrk="1" hangingPunct="1"/>
            <a:r>
              <a:rPr lang="en-US" sz="2400"/>
              <a:t>5</a:t>
            </a:r>
          </a:p>
        </p:txBody>
      </p:sp>
    </p:spTree>
    <p:extLst>
      <p:ext uri="{BB962C8B-B14F-4D97-AF65-F5344CB8AC3E}">
        <p14:creationId xmlns:p14="http://schemas.microsoft.com/office/powerpoint/2010/main" val="3821859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a:noFill/>
        </p:spPr>
        <p:txBody>
          <a:bodyPr/>
          <a:lstStyle/>
          <a:p>
            <a:pPr eaLnBrk="1" hangingPunct="1"/>
            <a:r>
              <a:rPr lang="en-US" smtClean="0"/>
              <a:t>Threaded Tree Traversal</a:t>
            </a:r>
          </a:p>
        </p:txBody>
      </p:sp>
      <p:sp>
        <p:nvSpPr>
          <p:cNvPr id="10243" name="Oval 5"/>
          <p:cNvSpPr>
            <a:spLocks noChangeArrowheads="1"/>
          </p:cNvSpPr>
          <p:nvPr/>
        </p:nvSpPr>
        <p:spPr bwMode="auto">
          <a:xfrm>
            <a:off x="4876800" y="2514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8</a:t>
            </a:r>
          </a:p>
        </p:txBody>
      </p:sp>
      <p:sp>
        <p:nvSpPr>
          <p:cNvPr id="10244" name="Oval 6"/>
          <p:cNvSpPr>
            <a:spLocks noChangeArrowheads="1"/>
          </p:cNvSpPr>
          <p:nvPr/>
        </p:nvSpPr>
        <p:spPr bwMode="auto">
          <a:xfrm>
            <a:off x="43434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7</a:t>
            </a:r>
          </a:p>
        </p:txBody>
      </p:sp>
      <p:cxnSp>
        <p:nvCxnSpPr>
          <p:cNvPr id="10245" name="AutoShape 7"/>
          <p:cNvCxnSpPr>
            <a:cxnSpLocks noChangeShapeType="1"/>
            <a:stCxn id="10243" idx="3"/>
            <a:endCxn id="10244" idx="0"/>
          </p:cNvCxnSpPr>
          <p:nvPr/>
        </p:nvCxnSpPr>
        <p:spPr bwMode="auto">
          <a:xfrm flipH="1">
            <a:off x="4648200" y="2970213"/>
            <a:ext cx="3175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246" name="Oval 8"/>
          <p:cNvSpPr>
            <a:spLocks noChangeArrowheads="1"/>
          </p:cNvSpPr>
          <p:nvPr/>
        </p:nvSpPr>
        <p:spPr bwMode="auto">
          <a:xfrm>
            <a:off x="33528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5</a:t>
            </a:r>
          </a:p>
        </p:txBody>
      </p:sp>
      <p:cxnSp>
        <p:nvCxnSpPr>
          <p:cNvPr id="10247" name="AutoShape 9"/>
          <p:cNvCxnSpPr>
            <a:cxnSpLocks noChangeShapeType="1"/>
            <a:stCxn id="10248" idx="5"/>
            <a:endCxn id="10246" idx="0"/>
          </p:cNvCxnSpPr>
          <p:nvPr/>
        </p:nvCxnSpPr>
        <p:spPr bwMode="auto">
          <a:xfrm>
            <a:off x="3263900" y="3122613"/>
            <a:ext cx="3937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248" name="Oval 10"/>
          <p:cNvSpPr>
            <a:spLocks noChangeArrowheads="1"/>
          </p:cNvSpPr>
          <p:nvPr/>
        </p:nvSpPr>
        <p:spPr bwMode="auto">
          <a:xfrm>
            <a:off x="2743200" y="26670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3</a:t>
            </a:r>
          </a:p>
        </p:txBody>
      </p:sp>
      <p:cxnSp>
        <p:nvCxnSpPr>
          <p:cNvPr id="10249" name="AutoShape 11"/>
          <p:cNvCxnSpPr>
            <a:cxnSpLocks noChangeShapeType="1"/>
            <a:stCxn id="10256" idx="3"/>
            <a:endCxn id="10248" idx="0"/>
          </p:cNvCxnSpPr>
          <p:nvPr/>
        </p:nvCxnSpPr>
        <p:spPr bwMode="auto">
          <a:xfrm flipH="1">
            <a:off x="3048000" y="2132013"/>
            <a:ext cx="8509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250" name="Oval 12"/>
          <p:cNvSpPr>
            <a:spLocks noChangeArrowheads="1"/>
          </p:cNvSpPr>
          <p:nvPr/>
        </p:nvSpPr>
        <p:spPr bwMode="auto">
          <a:xfrm>
            <a:off x="55626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11</a:t>
            </a:r>
          </a:p>
        </p:txBody>
      </p:sp>
      <p:cxnSp>
        <p:nvCxnSpPr>
          <p:cNvPr id="10251" name="AutoShape 13"/>
          <p:cNvCxnSpPr>
            <a:cxnSpLocks noChangeShapeType="1"/>
            <a:stCxn id="10243" idx="5"/>
            <a:endCxn id="10250" idx="0"/>
          </p:cNvCxnSpPr>
          <p:nvPr/>
        </p:nvCxnSpPr>
        <p:spPr bwMode="auto">
          <a:xfrm>
            <a:off x="5397500" y="2970213"/>
            <a:ext cx="4699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252" name="Oval 14"/>
          <p:cNvSpPr>
            <a:spLocks noChangeArrowheads="1"/>
          </p:cNvSpPr>
          <p:nvPr/>
        </p:nvSpPr>
        <p:spPr bwMode="auto">
          <a:xfrm>
            <a:off x="6096000" y="4419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13</a:t>
            </a:r>
          </a:p>
        </p:txBody>
      </p:sp>
      <p:cxnSp>
        <p:nvCxnSpPr>
          <p:cNvPr id="10253" name="AutoShape 15"/>
          <p:cNvCxnSpPr>
            <a:cxnSpLocks noChangeShapeType="1"/>
            <a:stCxn id="10250" idx="5"/>
            <a:endCxn id="10252" idx="0"/>
          </p:cNvCxnSpPr>
          <p:nvPr/>
        </p:nvCxnSpPr>
        <p:spPr bwMode="auto">
          <a:xfrm>
            <a:off x="6083300" y="3960813"/>
            <a:ext cx="317500" cy="4587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254" name="Oval 16"/>
          <p:cNvSpPr>
            <a:spLocks noChangeArrowheads="1"/>
          </p:cNvSpPr>
          <p:nvPr/>
        </p:nvSpPr>
        <p:spPr bwMode="auto">
          <a:xfrm>
            <a:off x="21336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a:t>
            </a:r>
          </a:p>
        </p:txBody>
      </p:sp>
      <p:cxnSp>
        <p:nvCxnSpPr>
          <p:cNvPr id="10255" name="AutoShape 17"/>
          <p:cNvCxnSpPr>
            <a:cxnSpLocks noChangeShapeType="1"/>
            <a:stCxn id="10248" idx="3"/>
            <a:endCxn id="10254" idx="0"/>
          </p:cNvCxnSpPr>
          <p:nvPr/>
        </p:nvCxnSpPr>
        <p:spPr bwMode="auto">
          <a:xfrm flipH="1">
            <a:off x="2438400" y="3122613"/>
            <a:ext cx="3937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256" name="Oval 18"/>
          <p:cNvSpPr>
            <a:spLocks noChangeArrowheads="1"/>
          </p:cNvSpPr>
          <p:nvPr/>
        </p:nvSpPr>
        <p:spPr bwMode="auto">
          <a:xfrm>
            <a:off x="3810000" y="1676400"/>
            <a:ext cx="609600" cy="533400"/>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6</a:t>
            </a:r>
          </a:p>
        </p:txBody>
      </p:sp>
      <p:sp>
        <p:nvSpPr>
          <p:cNvPr id="10257" name="Oval 19"/>
          <p:cNvSpPr>
            <a:spLocks noChangeArrowheads="1"/>
          </p:cNvSpPr>
          <p:nvPr/>
        </p:nvSpPr>
        <p:spPr bwMode="auto">
          <a:xfrm>
            <a:off x="5029200" y="4419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9</a:t>
            </a:r>
          </a:p>
        </p:txBody>
      </p:sp>
      <p:cxnSp>
        <p:nvCxnSpPr>
          <p:cNvPr id="10258" name="AutoShape 20"/>
          <p:cNvCxnSpPr>
            <a:cxnSpLocks noChangeShapeType="1"/>
            <a:stCxn id="10250" idx="3"/>
            <a:endCxn id="10257" idx="0"/>
          </p:cNvCxnSpPr>
          <p:nvPr/>
        </p:nvCxnSpPr>
        <p:spPr bwMode="auto">
          <a:xfrm flipH="1">
            <a:off x="5334000" y="3960813"/>
            <a:ext cx="317500" cy="4587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59" name="AutoShape 21"/>
          <p:cNvCxnSpPr>
            <a:cxnSpLocks noChangeShapeType="1"/>
            <a:stCxn id="10256" idx="5"/>
            <a:endCxn id="10243" idx="0"/>
          </p:cNvCxnSpPr>
          <p:nvPr/>
        </p:nvCxnSpPr>
        <p:spPr bwMode="auto">
          <a:xfrm>
            <a:off x="4330700" y="2132013"/>
            <a:ext cx="8509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260" name="AutoShape 22"/>
          <p:cNvCxnSpPr>
            <a:cxnSpLocks noChangeShapeType="1"/>
            <a:stCxn id="10254" idx="4"/>
            <a:endCxn id="10248" idx="4"/>
          </p:cNvCxnSpPr>
          <p:nvPr/>
        </p:nvCxnSpPr>
        <p:spPr bwMode="auto">
          <a:xfrm rot="5400000" flipH="1" flipV="1">
            <a:off x="2324100" y="3314700"/>
            <a:ext cx="838200" cy="609600"/>
          </a:xfrm>
          <a:prstGeom prst="curvedConnector3">
            <a:avLst>
              <a:gd name="adj1" fmla="val -27273"/>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61" name="AutoShape 23"/>
          <p:cNvCxnSpPr>
            <a:cxnSpLocks noChangeShapeType="1"/>
            <a:stCxn id="10246" idx="4"/>
            <a:endCxn id="10256" idx="4"/>
          </p:cNvCxnSpPr>
          <p:nvPr/>
        </p:nvCxnSpPr>
        <p:spPr bwMode="auto">
          <a:xfrm rot="5400000" flipH="1" flipV="1">
            <a:off x="2971800" y="2895600"/>
            <a:ext cx="1828800" cy="457200"/>
          </a:xfrm>
          <a:prstGeom prst="curvedConnector3">
            <a:avLst>
              <a:gd name="adj1" fmla="val -12500"/>
            </a:avLst>
          </a:prstGeom>
          <a:noFill/>
          <a:ln w="28575">
            <a:solidFill>
              <a:srgbClr val="0000FF"/>
            </a:solidFill>
            <a:prstDash val="dash"/>
            <a:round/>
            <a:headEnd/>
            <a:tailEnd type="triangle" w="med" len="med"/>
          </a:ln>
          <a:extLst>
            <a:ext uri="{909E8E84-426E-40DD-AFC4-6F175D3DCCD1}">
              <a14:hiddenFill xmlns:a14="http://schemas.microsoft.com/office/drawing/2010/main">
                <a:noFill/>
              </a14:hiddenFill>
            </a:ext>
          </a:extLst>
        </p:spPr>
      </p:cxnSp>
      <p:cxnSp>
        <p:nvCxnSpPr>
          <p:cNvPr id="10262" name="AutoShape 24"/>
          <p:cNvCxnSpPr>
            <a:cxnSpLocks noChangeShapeType="1"/>
            <a:stCxn id="10244" idx="4"/>
            <a:endCxn id="10243" idx="4"/>
          </p:cNvCxnSpPr>
          <p:nvPr/>
        </p:nvCxnSpPr>
        <p:spPr bwMode="auto">
          <a:xfrm rot="5400000" flipH="1" flipV="1">
            <a:off x="4419600" y="3276600"/>
            <a:ext cx="990600" cy="533400"/>
          </a:xfrm>
          <a:prstGeom prst="curvedConnector3">
            <a:avLst>
              <a:gd name="adj1" fmla="val -23079"/>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0263" name="AutoShape 25"/>
          <p:cNvCxnSpPr>
            <a:cxnSpLocks noChangeShapeType="1"/>
            <a:stCxn id="10257" idx="4"/>
            <a:endCxn id="10250" idx="4"/>
          </p:cNvCxnSpPr>
          <p:nvPr/>
        </p:nvCxnSpPr>
        <p:spPr bwMode="auto">
          <a:xfrm rot="5400000" flipH="1" flipV="1">
            <a:off x="5143500" y="4229100"/>
            <a:ext cx="914400" cy="533400"/>
          </a:xfrm>
          <a:prstGeom prst="curvedConnector3">
            <a:avLst>
              <a:gd name="adj1" fmla="val -25000"/>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10264" name="Text Box 26"/>
          <p:cNvSpPr txBox="1">
            <a:spLocks noChangeArrowheads="1"/>
          </p:cNvSpPr>
          <p:nvPr/>
        </p:nvSpPr>
        <p:spPr bwMode="auto">
          <a:xfrm>
            <a:off x="533400" y="5486400"/>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t>Follow thread to right, print node</a:t>
            </a:r>
          </a:p>
        </p:txBody>
      </p:sp>
      <p:sp>
        <p:nvSpPr>
          <p:cNvPr id="10265" name="Text Box 27"/>
          <p:cNvSpPr txBox="1">
            <a:spLocks noChangeArrowheads="1"/>
          </p:cNvSpPr>
          <p:nvPr/>
        </p:nvSpPr>
        <p:spPr bwMode="auto">
          <a:xfrm>
            <a:off x="7086600" y="1371600"/>
            <a:ext cx="1219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u="sng"/>
              <a:t>Outpu</a:t>
            </a:r>
            <a:r>
              <a:rPr lang="en-US" sz="2400"/>
              <a:t>t</a:t>
            </a:r>
          </a:p>
          <a:p>
            <a:pPr eaLnBrk="1" hangingPunct="1"/>
            <a:r>
              <a:rPr lang="en-US" sz="2400"/>
              <a:t>1</a:t>
            </a:r>
          </a:p>
          <a:p>
            <a:pPr eaLnBrk="1" hangingPunct="1"/>
            <a:r>
              <a:rPr lang="en-US" sz="2400"/>
              <a:t>3</a:t>
            </a:r>
          </a:p>
          <a:p>
            <a:pPr eaLnBrk="1" hangingPunct="1"/>
            <a:r>
              <a:rPr lang="en-US" sz="2400"/>
              <a:t>5</a:t>
            </a:r>
          </a:p>
          <a:p>
            <a:pPr eaLnBrk="1" hangingPunct="1"/>
            <a:r>
              <a:rPr lang="en-US" sz="2400"/>
              <a:t>6</a:t>
            </a:r>
          </a:p>
        </p:txBody>
      </p:sp>
    </p:spTree>
    <p:extLst>
      <p:ext uri="{BB962C8B-B14F-4D97-AF65-F5344CB8AC3E}">
        <p14:creationId xmlns:p14="http://schemas.microsoft.com/office/powerpoint/2010/main" val="1577030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noFill/>
        </p:spPr>
        <p:txBody>
          <a:bodyPr/>
          <a:lstStyle/>
          <a:p>
            <a:pPr eaLnBrk="1" hangingPunct="1"/>
            <a:r>
              <a:rPr lang="en-US" smtClean="0"/>
              <a:t>Threaded Tree Traversal</a:t>
            </a:r>
          </a:p>
        </p:txBody>
      </p:sp>
      <p:sp>
        <p:nvSpPr>
          <p:cNvPr id="11267" name="Oval 5"/>
          <p:cNvSpPr>
            <a:spLocks noChangeArrowheads="1"/>
          </p:cNvSpPr>
          <p:nvPr/>
        </p:nvSpPr>
        <p:spPr bwMode="auto">
          <a:xfrm>
            <a:off x="4876800" y="2514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8</a:t>
            </a:r>
          </a:p>
        </p:txBody>
      </p:sp>
      <p:sp>
        <p:nvSpPr>
          <p:cNvPr id="11268" name="Oval 6"/>
          <p:cNvSpPr>
            <a:spLocks noChangeArrowheads="1"/>
          </p:cNvSpPr>
          <p:nvPr/>
        </p:nvSpPr>
        <p:spPr bwMode="auto">
          <a:xfrm>
            <a:off x="4343400" y="3505200"/>
            <a:ext cx="609600" cy="533400"/>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7</a:t>
            </a:r>
          </a:p>
        </p:txBody>
      </p:sp>
      <p:cxnSp>
        <p:nvCxnSpPr>
          <p:cNvPr id="11269" name="AutoShape 7"/>
          <p:cNvCxnSpPr>
            <a:cxnSpLocks noChangeShapeType="1"/>
            <a:stCxn id="11267" idx="3"/>
            <a:endCxn id="11268" idx="0"/>
          </p:cNvCxnSpPr>
          <p:nvPr/>
        </p:nvCxnSpPr>
        <p:spPr bwMode="auto">
          <a:xfrm flipH="1">
            <a:off x="4648200" y="2970213"/>
            <a:ext cx="317500" cy="534987"/>
          </a:xfrm>
          <a:prstGeom prst="straightConnector1">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11270" name="Oval 8"/>
          <p:cNvSpPr>
            <a:spLocks noChangeArrowheads="1"/>
          </p:cNvSpPr>
          <p:nvPr/>
        </p:nvSpPr>
        <p:spPr bwMode="auto">
          <a:xfrm>
            <a:off x="33528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5</a:t>
            </a:r>
          </a:p>
        </p:txBody>
      </p:sp>
      <p:cxnSp>
        <p:nvCxnSpPr>
          <p:cNvPr id="11271" name="AutoShape 9"/>
          <p:cNvCxnSpPr>
            <a:cxnSpLocks noChangeShapeType="1"/>
            <a:stCxn id="11272" idx="5"/>
            <a:endCxn id="11270" idx="0"/>
          </p:cNvCxnSpPr>
          <p:nvPr/>
        </p:nvCxnSpPr>
        <p:spPr bwMode="auto">
          <a:xfrm>
            <a:off x="3263900" y="3122613"/>
            <a:ext cx="3937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272" name="Oval 10"/>
          <p:cNvSpPr>
            <a:spLocks noChangeArrowheads="1"/>
          </p:cNvSpPr>
          <p:nvPr/>
        </p:nvSpPr>
        <p:spPr bwMode="auto">
          <a:xfrm>
            <a:off x="2743200" y="26670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3</a:t>
            </a:r>
          </a:p>
        </p:txBody>
      </p:sp>
      <p:cxnSp>
        <p:nvCxnSpPr>
          <p:cNvPr id="11273" name="AutoShape 11"/>
          <p:cNvCxnSpPr>
            <a:cxnSpLocks noChangeShapeType="1"/>
            <a:stCxn id="11280" idx="3"/>
            <a:endCxn id="11272" idx="0"/>
          </p:cNvCxnSpPr>
          <p:nvPr/>
        </p:nvCxnSpPr>
        <p:spPr bwMode="auto">
          <a:xfrm flipH="1">
            <a:off x="3048000" y="2132013"/>
            <a:ext cx="8509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274" name="Oval 12"/>
          <p:cNvSpPr>
            <a:spLocks noChangeArrowheads="1"/>
          </p:cNvSpPr>
          <p:nvPr/>
        </p:nvSpPr>
        <p:spPr bwMode="auto">
          <a:xfrm>
            <a:off x="55626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11</a:t>
            </a:r>
          </a:p>
        </p:txBody>
      </p:sp>
      <p:cxnSp>
        <p:nvCxnSpPr>
          <p:cNvPr id="11275" name="AutoShape 13"/>
          <p:cNvCxnSpPr>
            <a:cxnSpLocks noChangeShapeType="1"/>
            <a:stCxn id="11267" idx="5"/>
            <a:endCxn id="11274" idx="0"/>
          </p:cNvCxnSpPr>
          <p:nvPr/>
        </p:nvCxnSpPr>
        <p:spPr bwMode="auto">
          <a:xfrm>
            <a:off x="5397500" y="2970213"/>
            <a:ext cx="4699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276" name="Oval 14"/>
          <p:cNvSpPr>
            <a:spLocks noChangeArrowheads="1"/>
          </p:cNvSpPr>
          <p:nvPr/>
        </p:nvSpPr>
        <p:spPr bwMode="auto">
          <a:xfrm>
            <a:off x="6096000" y="4419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13</a:t>
            </a:r>
          </a:p>
        </p:txBody>
      </p:sp>
      <p:cxnSp>
        <p:nvCxnSpPr>
          <p:cNvPr id="11277" name="AutoShape 15"/>
          <p:cNvCxnSpPr>
            <a:cxnSpLocks noChangeShapeType="1"/>
            <a:stCxn id="11274" idx="5"/>
            <a:endCxn id="11276" idx="0"/>
          </p:cNvCxnSpPr>
          <p:nvPr/>
        </p:nvCxnSpPr>
        <p:spPr bwMode="auto">
          <a:xfrm>
            <a:off x="6083300" y="3960813"/>
            <a:ext cx="317500" cy="4587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278" name="Oval 16"/>
          <p:cNvSpPr>
            <a:spLocks noChangeArrowheads="1"/>
          </p:cNvSpPr>
          <p:nvPr/>
        </p:nvSpPr>
        <p:spPr bwMode="auto">
          <a:xfrm>
            <a:off x="21336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a:t>
            </a:r>
          </a:p>
        </p:txBody>
      </p:sp>
      <p:cxnSp>
        <p:nvCxnSpPr>
          <p:cNvPr id="11279" name="AutoShape 17"/>
          <p:cNvCxnSpPr>
            <a:cxnSpLocks noChangeShapeType="1"/>
            <a:stCxn id="11272" idx="3"/>
            <a:endCxn id="11278" idx="0"/>
          </p:cNvCxnSpPr>
          <p:nvPr/>
        </p:nvCxnSpPr>
        <p:spPr bwMode="auto">
          <a:xfrm flipH="1">
            <a:off x="2438400" y="3122613"/>
            <a:ext cx="3937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280" name="Oval 18"/>
          <p:cNvSpPr>
            <a:spLocks noChangeArrowheads="1"/>
          </p:cNvSpPr>
          <p:nvPr/>
        </p:nvSpPr>
        <p:spPr bwMode="auto">
          <a:xfrm>
            <a:off x="3810000" y="16764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6</a:t>
            </a:r>
          </a:p>
        </p:txBody>
      </p:sp>
      <p:sp>
        <p:nvSpPr>
          <p:cNvPr id="11281" name="Oval 19"/>
          <p:cNvSpPr>
            <a:spLocks noChangeArrowheads="1"/>
          </p:cNvSpPr>
          <p:nvPr/>
        </p:nvSpPr>
        <p:spPr bwMode="auto">
          <a:xfrm>
            <a:off x="5029200" y="4419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9</a:t>
            </a:r>
          </a:p>
        </p:txBody>
      </p:sp>
      <p:cxnSp>
        <p:nvCxnSpPr>
          <p:cNvPr id="11282" name="AutoShape 20"/>
          <p:cNvCxnSpPr>
            <a:cxnSpLocks noChangeShapeType="1"/>
            <a:stCxn id="11274" idx="3"/>
            <a:endCxn id="11281" idx="0"/>
          </p:cNvCxnSpPr>
          <p:nvPr/>
        </p:nvCxnSpPr>
        <p:spPr bwMode="auto">
          <a:xfrm flipH="1">
            <a:off x="5334000" y="3960813"/>
            <a:ext cx="317500" cy="4587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283" name="AutoShape 21"/>
          <p:cNvCxnSpPr>
            <a:cxnSpLocks noChangeShapeType="1"/>
            <a:stCxn id="11280" idx="5"/>
            <a:endCxn id="11267" idx="0"/>
          </p:cNvCxnSpPr>
          <p:nvPr/>
        </p:nvCxnSpPr>
        <p:spPr bwMode="auto">
          <a:xfrm>
            <a:off x="4330700" y="2132013"/>
            <a:ext cx="850900" cy="382587"/>
          </a:xfrm>
          <a:prstGeom prst="straightConnector1">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1284" name="AutoShape 22"/>
          <p:cNvCxnSpPr>
            <a:cxnSpLocks noChangeShapeType="1"/>
            <a:stCxn id="11278" idx="4"/>
            <a:endCxn id="11272" idx="4"/>
          </p:cNvCxnSpPr>
          <p:nvPr/>
        </p:nvCxnSpPr>
        <p:spPr bwMode="auto">
          <a:xfrm rot="5400000" flipH="1" flipV="1">
            <a:off x="2324100" y="3314700"/>
            <a:ext cx="838200" cy="609600"/>
          </a:xfrm>
          <a:prstGeom prst="curvedConnector3">
            <a:avLst>
              <a:gd name="adj1" fmla="val -27273"/>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1285" name="AutoShape 23"/>
          <p:cNvCxnSpPr>
            <a:cxnSpLocks noChangeShapeType="1"/>
            <a:stCxn id="11270" idx="4"/>
            <a:endCxn id="11280" idx="4"/>
          </p:cNvCxnSpPr>
          <p:nvPr/>
        </p:nvCxnSpPr>
        <p:spPr bwMode="auto">
          <a:xfrm rot="5400000" flipH="1" flipV="1">
            <a:off x="2971800" y="2895600"/>
            <a:ext cx="1828800" cy="457200"/>
          </a:xfrm>
          <a:prstGeom prst="curvedConnector3">
            <a:avLst>
              <a:gd name="adj1" fmla="val -12500"/>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1286" name="AutoShape 24"/>
          <p:cNvCxnSpPr>
            <a:cxnSpLocks noChangeShapeType="1"/>
            <a:stCxn id="11268" idx="4"/>
            <a:endCxn id="11267" idx="4"/>
          </p:cNvCxnSpPr>
          <p:nvPr/>
        </p:nvCxnSpPr>
        <p:spPr bwMode="auto">
          <a:xfrm rot="5400000" flipH="1" flipV="1">
            <a:off x="4419600" y="3276600"/>
            <a:ext cx="990600" cy="533400"/>
          </a:xfrm>
          <a:prstGeom prst="curvedConnector3">
            <a:avLst>
              <a:gd name="adj1" fmla="val -23079"/>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1287" name="AutoShape 25"/>
          <p:cNvCxnSpPr>
            <a:cxnSpLocks noChangeShapeType="1"/>
            <a:stCxn id="11281" idx="4"/>
            <a:endCxn id="11274" idx="4"/>
          </p:cNvCxnSpPr>
          <p:nvPr/>
        </p:nvCxnSpPr>
        <p:spPr bwMode="auto">
          <a:xfrm rot="5400000" flipH="1" flipV="1">
            <a:off x="5143500" y="4229100"/>
            <a:ext cx="914400" cy="533400"/>
          </a:xfrm>
          <a:prstGeom prst="curvedConnector3">
            <a:avLst>
              <a:gd name="adj1" fmla="val -25000"/>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11288" name="Text Box 26"/>
          <p:cNvSpPr txBox="1">
            <a:spLocks noChangeArrowheads="1"/>
          </p:cNvSpPr>
          <p:nvPr/>
        </p:nvSpPr>
        <p:spPr bwMode="auto">
          <a:xfrm>
            <a:off x="533400" y="5334000"/>
            <a:ext cx="426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t>Follow link to right, go to leftmost node and print</a:t>
            </a:r>
          </a:p>
        </p:txBody>
      </p:sp>
      <p:sp>
        <p:nvSpPr>
          <p:cNvPr id="11289" name="Text Box 27"/>
          <p:cNvSpPr txBox="1">
            <a:spLocks noChangeArrowheads="1"/>
          </p:cNvSpPr>
          <p:nvPr/>
        </p:nvSpPr>
        <p:spPr bwMode="auto">
          <a:xfrm>
            <a:off x="7086600" y="1371600"/>
            <a:ext cx="1219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u="sng"/>
              <a:t>Outpu</a:t>
            </a:r>
            <a:r>
              <a:rPr lang="en-US" sz="2400"/>
              <a:t>t</a:t>
            </a:r>
          </a:p>
          <a:p>
            <a:pPr eaLnBrk="1" hangingPunct="1"/>
            <a:r>
              <a:rPr lang="en-US" sz="2400"/>
              <a:t>1</a:t>
            </a:r>
          </a:p>
          <a:p>
            <a:pPr eaLnBrk="1" hangingPunct="1"/>
            <a:r>
              <a:rPr lang="en-US" sz="2400"/>
              <a:t>3</a:t>
            </a:r>
          </a:p>
          <a:p>
            <a:pPr eaLnBrk="1" hangingPunct="1"/>
            <a:r>
              <a:rPr lang="en-US" sz="2400"/>
              <a:t>5</a:t>
            </a:r>
          </a:p>
          <a:p>
            <a:pPr eaLnBrk="1" hangingPunct="1"/>
            <a:r>
              <a:rPr lang="en-US" sz="2400"/>
              <a:t>6</a:t>
            </a:r>
          </a:p>
          <a:p>
            <a:pPr eaLnBrk="1" hangingPunct="1"/>
            <a:r>
              <a:rPr lang="en-US" sz="2400"/>
              <a:t>7</a:t>
            </a:r>
          </a:p>
        </p:txBody>
      </p:sp>
    </p:spTree>
    <p:extLst>
      <p:ext uri="{BB962C8B-B14F-4D97-AF65-F5344CB8AC3E}">
        <p14:creationId xmlns:p14="http://schemas.microsoft.com/office/powerpoint/2010/main" val="2348436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noFill/>
        </p:spPr>
        <p:txBody>
          <a:bodyPr/>
          <a:lstStyle/>
          <a:p>
            <a:pPr eaLnBrk="1" hangingPunct="1"/>
            <a:r>
              <a:rPr lang="en-US" smtClean="0"/>
              <a:t>Threaded Tree Traversal</a:t>
            </a:r>
          </a:p>
        </p:txBody>
      </p:sp>
      <p:sp>
        <p:nvSpPr>
          <p:cNvPr id="12291" name="Oval 5"/>
          <p:cNvSpPr>
            <a:spLocks noChangeArrowheads="1"/>
          </p:cNvSpPr>
          <p:nvPr/>
        </p:nvSpPr>
        <p:spPr bwMode="auto">
          <a:xfrm>
            <a:off x="4876800" y="2514600"/>
            <a:ext cx="609600" cy="533400"/>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8</a:t>
            </a:r>
          </a:p>
        </p:txBody>
      </p:sp>
      <p:sp>
        <p:nvSpPr>
          <p:cNvPr id="12292" name="Oval 6"/>
          <p:cNvSpPr>
            <a:spLocks noChangeArrowheads="1"/>
          </p:cNvSpPr>
          <p:nvPr/>
        </p:nvSpPr>
        <p:spPr bwMode="auto">
          <a:xfrm>
            <a:off x="43434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7</a:t>
            </a:r>
          </a:p>
        </p:txBody>
      </p:sp>
      <p:cxnSp>
        <p:nvCxnSpPr>
          <p:cNvPr id="12293" name="AutoShape 7"/>
          <p:cNvCxnSpPr>
            <a:cxnSpLocks noChangeShapeType="1"/>
            <a:stCxn id="12291" idx="3"/>
            <a:endCxn id="12292" idx="0"/>
          </p:cNvCxnSpPr>
          <p:nvPr/>
        </p:nvCxnSpPr>
        <p:spPr bwMode="auto">
          <a:xfrm flipH="1">
            <a:off x="4648200" y="2970213"/>
            <a:ext cx="3175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294" name="Oval 8"/>
          <p:cNvSpPr>
            <a:spLocks noChangeArrowheads="1"/>
          </p:cNvSpPr>
          <p:nvPr/>
        </p:nvSpPr>
        <p:spPr bwMode="auto">
          <a:xfrm>
            <a:off x="33528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5</a:t>
            </a:r>
          </a:p>
        </p:txBody>
      </p:sp>
      <p:cxnSp>
        <p:nvCxnSpPr>
          <p:cNvPr id="12295" name="AutoShape 9"/>
          <p:cNvCxnSpPr>
            <a:cxnSpLocks noChangeShapeType="1"/>
            <a:stCxn id="12296" idx="5"/>
            <a:endCxn id="12294" idx="0"/>
          </p:cNvCxnSpPr>
          <p:nvPr/>
        </p:nvCxnSpPr>
        <p:spPr bwMode="auto">
          <a:xfrm>
            <a:off x="3263900" y="3122613"/>
            <a:ext cx="3937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296" name="Oval 10"/>
          <p:cNvSpPr>
            <a:spLocks noChangeArrowheads="1"/>
          </p:cNvSpPr>
          <p:nvPr/>
        </p:nvSpPr>
        <p:spPr bwMode="auto">
          <a:xfrm>
            <a:off x="2743200" y="26670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3</a:t>
            </a:r>
          </a:p>
        </p:txBody>
      </p:sp>
      <p:cxnSp>
        <p:nvCxnSpPr>
          <p:cNvPr id="12297" name="AutoShape 11"/>
          <p:cNvCxnSpPr>
            <a:cxnSpLocks noChangeShapeType="1"/>
            <a:stCxn id="12304" idx="3"/>
            <a:endCxn id="12296" idx="0"/>
          </p:cNvCxnSpPr>
          <p:nvPr/>
        </p:nvCxnSpPr>
        <p:spPr bwMode="auto">
          <a:xfrm flipH="1">
            <a:off x="3048000" y="2132013"/>
            <a:ext cx="8509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298" name="Oval 12"/>
          <p:cNvSpPr>
            <a:spLocks noChangeArrowheads="1"/>
          </p:cNvSpPr>
          <p:nvPr/>
        </p:nvSpPr>
        <p:spPr bwMode="auto">
          <a:xfrm>
            <a:off x="55626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11</a:t>
            </a:r>
          </a:p>
        </p:txBody>
      </p:sp>
      <p:cxnSp>
        <p:nvCxnSpPr>
          <p:cNvPr id="12299" name="AutoShape 13"/>
          <p:cNvCxnSpPr>
            <a:cxnSpLocks noChangeShapeType="1"/>
            <a:stCxn id="12291" idx="5"/>
            <a:endCxn id="12298" idx="0"/>
          </p:cNvCxnSpPr>
          <p:nvPr/>
        </p:nvCxnSpPr>
        <p:spPr bwMode="auto">
          <a:xfrm>
            <a:off x="5397500" y="2970213"/>
            <a:ext cx="4699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300" name="Oval 14"/>
          <p:cNvSpPr>
            <a:spLocks noChangeArrowheads="1"/>
          </p:cNvSpPr>
          <p:nvPr/>
        </p:nvSpPr>
        <p:spPr bwMode="auto">
          <a:xfrm>
            <a:off x="6096000" y="4419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13</a:t>
            </a:r>
          </a:p>
        </p:txBody>
      </p:sp>
      <p:cxnSp>
        <p:nvCxnSpPr>
          <p:cNvPr id="12301" name="AutoShape 15"/>
          <p:cNvCxnSpPr>
            <a:cxnSpLocks noChangeShapeType="1"/>
            <a:stCxn id="12298" idx="5"/>
            <a:endCxn id="12300" idx="0"/>
          </p:cNvCxnSpPr>
          <p:nvPr/>
        </p:nvCxnSpPr>
        <p:spPr bwMode="auto">
          <a:xfrm>
            <a:off x="6083300" y="3960813"/>
            <a:ext cx="317500" cy="4587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302" name="Oval 16"/>
          <p:cNvSpPr>
            <a:spLocks noChangeArrowheads="1"/>
          </p:cNvSpPr>
          <p:nvPr/>
        </p:nvSpPr>
        <p:spPr bwMode="auto">
          <a:xfrm>
            <a:off x="21336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a:t>
            </a:r>
          </a:p>
        </p:txBody>
      </p:sp>
      <p:cxnSp>
        <p:nvCxnSpPr>
          <p:cNvPr id="12303" name="AutoShape 17"/>
          <p:cNvCxnSpPr>
            <a:cxnSpLocks noChangeShapeType="1"/>
            <a:stCxn id="12296" idx="3"/>
            <a:endCxn id="12302" idx="0"/>
          </p:cNvCxnSpPr>
          <p:nvPr/>
        </p:nvCxnSpPr>
        <p:spPr bwMode="auto">
          <a:xfrm flipH="1">
            <a:off x="2438400" y="3122613"/>
            <a:ext cx="3937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304" name="Oval 18"/>
          <p:cNvSpPr>
            <a:spLocks noChangeArrowheads="1"/>
          </p:cNvSpPr>
          <p:nvPr/>
        </p:nvSpPr>
        <p:spPr bwMode="auto">
          <a:xfrm>
            <a:off x="3810000" y="16764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6</a:t>
            </a:r>
          </a:p>
        </p:txBody>
      </p:sp>
      <p:sp>
        <p:nvSpPr>
          <p:cNvPr id="12305" name="Oval 19"/>
          <p:cNvSpPr>
            <a:spLocks noChangeArrowheads="1"/>
          </p:cNvSpPr>
          <p:nvPr/>
        </p:nvSpPr>
        <p:spPr bwMode="auto">
          <a:xfrm>
            <a:off x="5029200" y="4419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9</a:t>
            </a:r>
          </a:p>
        </p:txBody>
      </p:sp>
      <p:cxnSp>
        <p:nvCxnSpPr>
          <p:cNvPr id="12306" name="AutoShape 20"/>
          <p:cNvCxnSpPr>
            <a:cxnSpLocks noChangeShapeType="1"/>
            <a:stCxn id="12298" idx="3"/>
            <a:endCxn id="12305" idx="0"/>
          </p:cNvCxnSpPr>
          <p:nvPr/>
        </p:nvCxnSpPr>
        <p:spPr bwMode="auto">
          <a:xfrm flipH="1">
            <a:off x="5334000" y="3960813"/>
            <a:ext cx="317500" cy="4587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307" name="AutoShape 21"/>
          <p:cNvCxnSpPr>
            <a:cxnSpLocks noChangeShapeType="1"/>
            <a:stCxn id="12304" idx="5"/>
            <a:endCxn id="12291" idx="0"/>
          </p:cNvCxnSpPr>
          <p:nvPr/>
        </p:nvCxnSpPr>
        <p:spPr bwMode="auto">
          <a:xfrm>
            <a:off x="4330700" y="2132013"/>
            <a:ext cx="8509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308" name="AutoShape 22"/>
          <p:cNvCxnSpPr>
            <a:cxnSpLocks noChangeShapeType="1"/>
            <a:stCxn id="12302" idx="4"/>
            <a:endCxn id="12296" idx="4"/>
          </p:cNvCxnSpPr>
          <p:nvPr/>
        </p:nvCxnSpPr>
        <p:spPr bwMode="auto">
          <a:xfrm rot="5400000" flipH="1" flipV="1">
            <a:off x="2324100" y="3314700"/>
            <a:ext cx="838200" cy="609600"/>
          </a:xfrm>
          <a:prstGeom prst="curvedConnector3">
            <a:avLst>
              <a:gd name="adj1" fmla="val -27273"/>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2309" name="AutoShape 23"/>
          <p:cNvCxnSpPr>
            <a:cxnSpLocks noChangeShapeType="1"/>
            <a:stCxn id="12294" idx="4"/>
            <a:endCxn id="12304" idx="4"/>
          </p:cNvCxnSpPr>
          <p:nvPr/>
        </p:nvCxnSpPr>
        <p:spPr bwMode="auto">
          <a:xfrm rot="5400000" flipH="1" flipV="1">
            <a:off x="2971800" y="2895600"/>
            <a:ext cx="1828800" cy="457200"/>
          </a:xfrm>
          <a:prstGeom prst="curvedConnector3">
            <a:avLst>
              <a:gd name="adj1" fmla="val -12500"/>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2310" name="AutoShape 24"/>
          <p:cNvCxnSpPr>
            <a:cxnSpLocks noChangeShapeType="1"/>
            <a:stCxn id="12292" idx="4"/>
            <a:endCxn id="12291" idx="4"/>
          </p:cNvCxnSpPr>
          <p:nvPr/>
        </p:nvCxnSpPr>
        <p:spPr bwMode="auto">
          <a:xfrm rot="5400000" flipH="1" flipV="1">
            <a:off x="4419600" y="3276600"/>
            <a:ext cx="990600" cy="533400"/>
          </a:xfrm>
          <a:prstGeom prst="curvedConnector3">
            <a:avLst>
              <a:gd name="adj1" fmla="val -23079"/>
            </a:avLst>
          </a:prstGeom>
          <a:noFill/>
          <a:ln w="28575">
            <a:solidFill>
              <a:srgbClr val="0000FF"/>
            </a:solidFill>
            <a:prstDash val="dash"/>
            <a:round/>
            <a:headEnd/>
            <a:tailEnd type="triangle" w="med" len="med"/>
          </a:ln>
          <a:extLst>
            <a:ext uri="{909E8E84-426E-40DD-AFC4-6F175D3DCCD1}">
              <a14:hiddenFill xmlns:a14="http://schemas.microsoft.com/office/drawing/2010/main">
                <a:noFill/>
              </a14:hiddenFill>
            </a:ext>
          </a:extLst>
        </p:spPr>
      </p:cxnSp>
      <p:cxnSp>
        <p:nvCxnSpPr>
          <p:cNvPr id="12311" name="AutoShape 25"/>
          <p:cNvCxnSpPr>
            <a:cxnSpLocks noChangeShapeType="1"/>
            <a:stCxn id="12305" idx="4"/>
            <a:endCxn id="12298" idx="4"/>
          </p:cNvCxnSpPr>
          <p:nvPr/>
        </p:nvCxnSpPr>
        <p:spPr bwMode="auto">
          <a:xfrm rot="5400000" flipH="1" flipV="1">
            <a:off x="5143500" y="4229100"/>
            <a:ext cx="914400" cy="533400"/>
          </a:xfrm>
          <a:prstGeom prst="curvedConnector3">
            <a:avLst>
              <a:gd name="adj1" fmla="val -25000"/>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12312" name="Text Box 26"/>
          <p:cNvSpPr txBox="1">
            <a:spLocks noChangeArrowheads="1"/>
          </p:cNvSpPr>
          <p:nvPr/>
        </p:nvSpPr>
        <p:spPr bwMode="auto">
          <a:xfrm>
            <a:off x="533400" y="5486400"/>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t>Follow thread to right, print node</a:t>
            </a:r>
          </a:p>
        </p:txBody>
      </p:sp>
      <p:sp>
        <p:nvSpPr>
          <p:cNvPr id="12313" name="Text Box 27"/>
          <p:cNvSpPr txBox="1">
            <a:spLocks noChangeArrowheads="1"/>
          </p:cNvSpPr>
          <p:nvPr/>
        </p:nvSpPr>
        <p:spPr bwMode="auto">
          <a:xfrm>
            <a:off x="7086600" y="1371600"/>
            <a:ext cx="12192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u="sng"/>
              <a:t>Outpu</a:t>
            </a:r>
            <a:r>
              <a:rPr lang="en-US" sz="2400"/>
              <a:t>t</a:t>
            </a:r>
          </a:p>
          <a:p>
            <a:pPr eaLnBrk="1" hangingPunct="1"/>
            <a:r>
              <a:rPr lang="en-US" sz="2400"/>
              <a:t>1</a:t>
            </a:r>
          </a:p>
          <a:p>
            <a:pPr eaLnBrk="1" hangingPunct="1"/>
            <a:r>
              <a:rPr lang="en-US" sz="2400"/>
              <a:t>3</a:t>
            </a:r>
          </a:p>
          <a:p>
            <a:pPr eaLnBrk="1" hangingPunct="1"/>
            <a:r>
              <a:rPr lang="en-US" sz="2400"/>
              <a:t>5</a:t>
            </a:r>
          </a:p>
          <a:p>
            <a:pPr eaLnBrk="1" hangingPunct="1"/>
            <a:r>
              <a:rPr lang="en-US" sz="2400"/>
              <a:t>6</a:t>
            </a:r>
          </a:p>
          <a:p>
            <a:pPr eaLnBrk="1" hangingPunct="1"/>
            <a:r>
              <a:rPr lang="en-US" sz="2400"/>
              <a:t>7</a:t>
            </a:r>
          </a:p>
          <a:p>
            <a:pPr eaLnBrk="1" hangingPunct="1"/>
            <a:r>
              <a:rPr lang="en-US" sz="2400"/>
              <a:t>8</a:t>
            </a:r>
          </a:p>
        </p:txBody>
      </p:sp>
    </p:spTree>
    <p:extLst>
      <p:ext uri="{BB962C8B-B14F-4D97-AF65-F5344CB8AC3E}">
        <p14:creationId xmlns:p14="http://schemas.microsoft.com/office/powerpoint/2010/main" val="4265081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noFill/>
        </p:spPr>
        <p:txBody>
          <a:bodyPr/>
          <a:lstStyle/>
          <a:p>
            <a:pPr eaLnBrk="1" hangingPunct="1"/>
            <a:r>
              <a:rPr lang="en-US" smtClean="0"/>
              <a:t>Threaded Tree Traversal</a:t>
            </a:r>
          </a:p>
        </p:txBody>
      </p:sp>
      <p:sp>
        <p:nvSpPr>
          <p:cNvPr id="13315" name="Oval 5"/>
          <p:cNvSpPr>
            <a:spLocks noChangeArrowheads="1"/>
          </p:cNvSpPr>
          <p:nvPr/>
        </p:nvSpPr>
        <p:spPr bwMode="auto">
          <a:xfrm>
            <a:off x="4876800" y="2514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8</a:t>
            </a:r>
          </a:p>
        </p:txBody>
      </p:sp>
      <p:sp>
        <p:nvSpPr>
          <p:cNvPr id="13316" name="Oval 6"/>
          <p:cNvSpPr>
            <a:spLocks noChangeArrowheads="1"/>
          </p:cNvSpPr>
          <p:nvPr/>
        </p:nvSpPr>
        <p:spPr bwMode="auto">
          <a:xfrm>
            <a:off x="43434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7</a:t>
            </a:r>
          </a:p>
        </p:txBody>
      </p:sp>
      <p:cxnSp>
        <p:nvCxnSpPr>
          <p:cNvPr id="13317" name="AutoShape 7"/>
          <p:cNvCxnSpPr>
            <a:cxnSpLocks noChangeShapeType="1"/>
            <a:stCxn id="13315" idx="3"/>
            <a:endCxn id="13316" idx="0"/>
          </p:cNvCxnSpPr>
          <p:nvPr/>
        </p:nvCxnSpPr>
        <p:spPr bwMode="auto">
          <a:xfrm flipH="1">
            <a:off x="4648200" y="2970213"/>
            <a:ext cx="3175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18" name="Oval 8"/>
          <p:cNvSpPr>
            <a:spLocks noChangeArrowheads="1"/>
          </p:cNvSpPr>
          <p:nvPr/>
        </p:nvSpPr>
        <p:spPr bwMode="auto">
          <a:xfrm>
            <a:off x="33528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5</a:t>
            </a:r>
          </a:p>
        </p:txBody>
      </p:sp>
      <p:cxnSp>
        <p:nvCxnSpPr>
          <p:cNvPr id="13319" name="AutoShape 9"/>
          <p:cNvCxnSpPr>
            <a:cxnSpLocks noChangeShapeType="1"/>
            <a:stCxn id="13320" idx="5"/>
            <a:endCxn id="13318" idx="0"/>
          </p:cNvCxnSpPr>
          <p:nvPr/>
        </p:nvCxnSpPr>
        <p:spPr bwMode="auto">
          <a:xfrm>
            <a:off x="3263900" y="3122613"/>
            <a:ext cx="3937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20" name="Oval 10"/>
          <p:cNvSpPr>
            <a:spLocks noChangeArrowheads="1"/>
          </p:cNvSpPr>
          <p:nvPr/>
        </p:nvSpPr>
        <p:spPr bwMode="auto">
          <a:xfrm>
            <a:off x="2743200" y="26670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3</a:t>
            </a:r>
          </a:p>
        </p:txBody>
      </p:sp>
      <p:cxnSp>
        <p:nvCxnSpPr>
          <p:cNvPr id="13321" name="AutoShape 11"/>
          <p:cNvCxnSpPr>
            <a:cxnSpLocks noChangeShapeType="1"/>
            <a:stCxn id="13328" idx="3"/>
            <a:endCxn id="13320" idx="0"/>
          </p:cNvCxnSpPr>
          <p:nvPr/>
        </p:nvCxnSpPr>
        <p:spPr bwMode="auto">
          <a:xfrm flipH="1">
            <a:off x="3048000" y="2132013"/>
            <a:ext cx="8509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22" name="Oval 12"/>
          <p:cNvSpPr>
            <a:spLocks noChangeArrowheads="1"/>
          </p:cNvSpPr>
          <p:nvPr/>
        </p:nvSpPr>
        <p:spPr bwMode="auto">
          <a:xfrm>
            <a:off x="55626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11</a:t>
            </a:r>
          </a:p>
        </p:txBody>
      </p:sp>
      <p:cxnSp>
        <p:nvCxnSpPr>
          <p:cNvPr id="13323" name="AutoShape 13"/>
          <p:cNvCxnSpPr>
            <a:cxnSpLocks noChangeShapeType="1"/>
            <a:stCxn id="13315" idx="5"/>
            <a:endCxn id="13322" idx="0"/>
          </p:cNvCxnSpPr>
          <p:nvPr/>
        </p:nvCxnSpPr>
        <p:spPr bwMode="auto">
          <a:xfrm>
            <a:off x="5397500" y="2970213"/>
            <a:ext cx="469900" cy="534987"/>
          </a:xfrm>
          <a:prstGeom prst="straightConnector1">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13324" name="Oval 14"/>
          <p:cNvSpPr>
            <a:spLocks noChangeArrowheads="1"/>
          </p:cNvSpPr>
          <p:nvPr/>
        </p:nvSpPr>
        <p:spPr bwMode="auto">
          <a:xfrm>
            <a:off x="6096000" y="4419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13</a:t>
            </a:r>
          </a:p>
        </p:txBody>
      </p:sp>
      <p:cxnSp>
        <p:nvCxnSpPr>
          <p:cNvPr id="13325" name="AutoShape 15"/>
          <p:cNvCxnSpPr>
            <a:cxnSpLocks noChangeShapeType="1"/>
            <a:stCxn id="13322" idx="5"/>
            <a:endCxn id="13324" idx="0"/>
          </p:cNvCxnSpPr>
          <p:nvPr/>
        </p:nvCxnSpPr>
        <p:spPr bwMode="auto">
          <a:xfrm>
            <a:off x="6083300" y="3960813"/>
            <a:ext cx="317500" cy="4587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26" name="Oval 16"/>
          <p:cNvSpPr>
            <a:spLocks noChangeArrowheads="1"/>
          </p:cNvSpPr>
          <p:nvPr/>
        </p:nvSpPr>
        <p:spPr bwMode="auto">
          <a:xfrm>
            <a:off x="21336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a:t>
            </a:r>
          </a:p>
        </p:txBody>
      </p:sp>
      <p:cxnSp>
        <p:nvCxnSpPr>
          <p:cNvPr id="13327" name="AutoShape 17"/>
          <p:cNvCxnSpPr>
            <a:cxnSpLocks noChangeShapeType="1"/>
            <a:stCxn id="13320" idx="3"/>
            <a:endCxn id="13326" idx="0"/>
          </p:cNvCxnSpPr>
          <p:nvPr/>
        </p:nvCxnSpPr>
        <p:spPr bwMode="auto">
          <a:xfrm flipH="1">
            <a:off x="2438400" y="3122613"/>
            <a:ext cx="3937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28" name="Oval 18"/>
          <p:cNvSpPr>
            <a:spLocks noChangeArrowheads="1"/>
          </p:cNvSpPr>
          <p:nvPr/>
        </p:nvSpPr>
        <p:spPr bwMode="auto">
          <a:xfrm>
            <a:off x="3810000" y="16764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6</a:t>
            </a:r>
          </a:p>
        </p:txBody>
      </p:sp>
      <p:sp>
        <p:nvSpPr>
          <p:cNvPr id="13329" name="Oval 19"/>
          <p:cNvSpPr>
            <a:spLocks noChangeArrowheads="1"/>
          </p:cNvSpPr>
          <p:nvPr/>
        </p:nvSpPr>
        <p:spPr bwMode="auto">
          <a:xfrm>
            <a:off x="5029200" y="4419600"/>
            <a:ext cx="609600" cy="533400"/>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9</a:t>
            </a:r>
          </a:p>
        </p:txBody>
      </p:sp>
      <p:cxnSp>
        <p:nvCxnSpPr>
          <p:cNvPr id="13330" name="AutoShape 20"/>
          <p:cNvCxnSpPr>
            <a:cxnSpLocks noChangeShapeType="1"/>
            <a:stCxn id="13322" idx="3"/>
            <a:endCxn id="13329" idx="0"/>
          </p:cNvCxnSpPr>
          <p:nvPr/>
        </p:nvCxnSpPr>
        <p:spPr bwMode="auto">
          <a:xfrm flipH="1">
            <a:off x="5334000" y="3960813"/>
            <a:ext cx="317500" cy="458787"/>
          </a:xfrm>
          <a:prstGeom prst="straightConnector1">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cxnSp>
      <p:cxnSp>
        <p:nvCxnSpPr>
          <p:cNvPr id="13331" name="AutoShape 21"/>
          <p:cNvCxnSpPr>
            <a:cxnSpLocks noChangeShapeType="1"/>
            <a:stCxn id="13328" idx="5"/>
            <a:endCxn id="13315" idx="0"/>
          </p:cNvCxnSpPr>
          <p:nvPr/>
        </p:nvCxnSpPr>
        <p:spPr bwMode="auto">
          <a:xfrm>
            <a:off x="4330700" y="2132013"/>
            <a:ext cx="8509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2" name="AutoShape 22"/>
          <p:cNvCxnSpPr>
            <a:cxnSpLocks noChangeShapeType="1"/>
            <a:stCxn id="13326" idx="4"/>
            <a:endCxn id="13320" idx="4"/>
          </p:cNvCxnSpPr>
          <p:nvPr/>
        </p:nvCxnSpPr>
        <p:spPr bwMode="auto">
          <a:xfrm rot="5400000" flipH="1" flipV="1">
            <a:off x="2324100" y="3314700"/>
            <a:ext cx="838200" cy="609600"/>
          </a:xfrm>
          <a:prstGeom prst="curvedConnector3">
            <a:avLst>
              <a:gd name="adj1" fmla="val -27273"/>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3333" name="AutoShape 23"/>
          <p:cNvCxnSpPr>
            <a:cxnSpLocks noChangeShapeType="1"/>
            <a:stCxn id="13318" idx="4"/>
            <a:endCxn id="13328" idx="4"/>
          </p:cNvCxnSpPr>
          <p:nvPr/>
        </p:nvCxnSpPr>
        <p:spPr bwMode="auto">
          <a:xfrm rot="5400000" flipH="1" flipV="1">
            <a:off x="2971800" y="2895600"/>
            <a:ext cx="1828800" cy="457200"/>
          </a:xfrm>
          <a:prstGeom prst="curvedConnector3">
            <a:avLst>
              <a:gd name="adj1" fmla="val -12500"/>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3334" name="AutoShape 24"/>
          <p:cNvCxnSpPr>
            <a:cxnSpLocks noChangeShapeType="1"/>
            <a:stCxn id="13316" idx="4"/>
            <a:endCxn id="13315" idx="4"/>
          </p:cNvCxnSpPr>
          <p:nvPr/>
        </p:nvCxnSpPr>
        <p:spPr bwMode="auto">
          <a:xfrm rot="5400000" flipH="1" flipV="1">
            <a:off x="4419600" y="3276600"/>
            <a:ext cx="990600" cy="533400"/>
          </a:xfrm>
          <a:prstGeom prst="curvedConnector3">
            <a:avLst>
              <a:gd name="adj1" fmla="val -23079"/>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3335" name="AutoShape 25"/>
          <p:cNvCxnSpPr>
            <a:cxnSpLocks noChangeShapeType="1"/>
            <a:stCxn id="13329" idx="4"/>
            <a:endCxn id="13322" idx="4"/>
          </p:cNvCxnSpPr>
          <p:nvPr/>
        </p:nvCxnSpPr>
        <p:spPr bwMode="auto">
          <a:xfrm rot="5400000" flipH="1" flipV="1">
            <a:off x="5143500" y="4229100"/>
            <a:ext cx="914400" cy="533400"/>
          </a:xfrm>
          <a:prstGeom prst="curvedConnector3">
            <a:avLst>
              <a:gd name="adj1" fmla="val -25000"/>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13336" name="Text Box 26"/>
          <p:cNvSpPr txBox="1">
            <a:spLocks noChangeArrowheads="1"/>
          </p:cNvSpPr>
          <p:nvPr/>
        </p:nvSpPr>
        <p:spPr bwMode="auto">
          <a:xfrm>
            <a:off x="533400" y="5334000"/>
            <a:ext cx="426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t>Follow link to right, go to leftmost node and print</a:t>
            </a:r>
          </a:p>
        </p:txBody>
      </p:sp>
      <p:sp>
        <p:nvSpPr>
          <p:cNvPr id="13337" name="Text Box 27"/>
          <p:cNvSpPr txBox="1">
            <a:spLocks noChangeArrowheads="1"/>
          </p:cNvSpPr>
          <p:nvPr/>
        </p:nvSpPr>
        <p:spPr bwMode="auto">
          <a:xfrm>
            <a:off x="7086600" y="1371600"/>
            <a:ext cx="12192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u="sng"/>
              <a:t>Outpu</a:t>
            </a:r>
            <a:r>
              <a:rPr lang="en-US" sz="2400"/>
              <a:t>t</a:t>
            </a:r>
          </a:p>
          <a:p>
            <a:pPr eaLnBrk="1" hangingPunct="1"/>
            <a:r>
              <a:rPr lang="en-US" sz="2400"/>
              <a:t>1</a:t>
            </a:r>
          </a:p>
          <a:p>
            <a:pPr eaLnBrk="1" hangingPunct="1"/>
            <a:r>
              <a:rPr lang="en-US" sz="2400"/>
              <a:t>3</a:t>
            </a:r>
          </a:p>
          <a:p>
            <a:pPr eaLnBrk="1" hangingPunct="1"/>
            <a:r>
              <a:rPr lang="en-US" sz="2400"/>
              <a:t>5</a:t>
            </a:r>
          </a:p>
          <a:p>
            <a:pPr eaLnBrk="1" hangingPunct="1"/>
            <a:r>
              <a:rPr lang="en-US" sz="2400"/>
              <a:t>6</a:t>
            </a:r>
          </a:p>
          <a:p>
            <a:pPr eaLnBrk="1" hangingPunct="1"/>
            <a:r>
              <a:rPr lang="en-US" sz="2400"/>
              <a:t>7</a:t>
            </a:r>
          </a:p>
          <a:p>
            <a:pPr eaLnBrk="1" hangingPunct="1"/>
            <a:r>
              <a:rPr lang="en-US" sz="2400"/>
              <a:t>8</a:t>
            </a:r>
          </a:p>
          <a:p>
            <a:pPr eaLnBrk="1" hangingPunct="1"/>
            <a:r>
              <a:rPr lang="en-US" sz="2400"/>
              <a:t>9</a:t>
            </a:r>
          </a:p>
        </p:txBody>
      </p:sp>
    </p:spTree>
    <p:extLst>
      <p:ext uri="{BB962C8B-B14F-4D97-AF65-F5344CB8AC3E}">
        <p14:creationId xmlns:p14="http://schemas.microsoft.com/office/powerpoint/2010/main" val="549210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noFill/>
        </p:spPr>
        <p:txBody>
          <a:bodyPr/>
          <a:lstStyle/>
          <a:p>
            <a:pPr eaLnBrk="1" hangingPunct="1"/>
            <a:r>
              <a:rPr lang="en-US" smtClean="0"/>
              <a:t>Threaded Tree Traversal</a:t>
            </a:r>
          </a:p>
        </p:txBody>
      </p:sp>
      <p:sp>
        <p:nvSpPr>
          <p:cNvPr id="14339" name="Oval 5"/>
          <p:cNvSpPr>
            <a:spLocks noChangeArrowheads="1"/>
          </p:cNvSpPr>
          <p:nvPr/>
        </p:nvSpPr>
        <p:spPr bwMode="auto">
          <a:xfrm>
            <a:off x="4876800" y="2514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8</a:t>
            </a:r>
          </a:p>
        </p:txBody>
      </p:sp>
      <p:sp>
        <p:nvSpPr>
          <p:cNvPr id="14340" name="Oval 6"/>
          <p:cNvSpPr>
            <a:spLocks noChangeArrowheads="1"/>
          </p:cNvSpPr>
          <p:nvPr/>
        </p:nvSpPr>
        <p:spPr bwMode="auto">
          <a:xfrm>
            <a:off x="43434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7</a:t>
            </a:r>
          </a:p>
        </p:txBody>
      </p:sp>
      <p:cxnSp>
        <p:nvCxnSpPr>
          <p:cNvPr id="14341" name="AutoShape 7"/>
          <p:cNvCxnSpPr>
            <a:cxnSpLocks noChangeShapeType="1"/>
            <a:stCxn id="14339" idx="3"/>
            <a:endCxn id="14340" idx="0"/>
          </p:cNvCxnSpPr>
          <p:nvPr/>
        </p:nvCxnSpPr>
        <p:spPr bwMode="auto">
          <a:xfrm flipH="1">
            <a:off x="4648200" y="2970213"/>
            <a:ext cx="3175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42" name="Oval 8"/>
          <p:cNvSpPr>
            <a:spLocks noChangeArrowheads="1"/>
          </p:cNvSpPr>
          <p:nvPr/>
        </p:nvSpPr>
        <p:spPr bwMode="auto">
          <a:xfrm>
            <a:off x="33528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5</a:t>
            </a:r>
          </a:p>
        </p:txBody>
      </p:sp>
      <p:cxnSp>
        <p:nvCxnSpPr>
          <p:cNvPr id="14343" name="AutoShape 9"/>
          <p:cNvCxnSpPr>
            <a:cxnSpLocks noChangeShapeType="1"/>
            <a:stCxn id="14344" idx="5"/>
            <a:endCxn id="14342" idx="0"/>
          </p:cNvCxnSpPr>
          <p:nvPr/>
        </p:nvCxnSpPr>
        <p:spPr bwMode="auto">
          <a:xfrm>
            <a:off x="3263900" y="3122613"/>
            <a:ext cx="3937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44" name="Oval 10"/>
          <p:cNvSpPr>
            <a:spLocks noChangeArrowheads="1"/>
          </p:cNvSpPr>
          <p:nvPr/>
        </p:nvSpPr>
        <p:spPr bwMode="auto">
          <a:xfrm>
            <a:off x="2743200" y="26670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3</a:t>
            </a:r>
          </a:p>
        </p:txBody>
      </p:sp>
      <p:cxnSp>
        <p:nvCxnSpPr>
          <p:cNvPr id="14345" name="AutoShape 11"/>
          <p:cNvCxnSpPr>
            <a:cxnSpLocks noChangeShapeType="1"/>
            <a:stCxn id="14352" idx="3"/>
            <a:endCxn id="14344" idx="0"/>
          </p:cNvCxnSpPr>
          <p:nvPr/>
        </p:nvCxnSpPr>
        <p:spPr bwMode="auto">
          <a:xfrm flipH="1">
            <a:off x="3048000" y="2132013"/>
            <a:ext cx="8509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46" name="Oval 12"/>
          <p:cNvSpPr>
            <a:spLocks noChangeArrowheads="1"/>
          </p:cNvSpPr>
          <p:nvPr/>
        </p:nvSpPr>
        <p:spPr bwMode="auto">
          <a:xfrm>
            <a:off x="5562600" y="3505200"/>
            <a:ext cx="609600" cy="533400"/>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11</a:t>
            </a:r>
          </a:p>
        </p:txBody>
      </p:sp>
      <p:cxnSp>
        <p:nvCxnSpPr>
          <p:cNvPr id="14347" name="AutoShape 13"/>
          <p:cNvCxnSpPr>
            <a:cxnSpLocks noChangeShapeType="1"/>
            <a:stCxn id="14339" idx="5"/>
            <a:endCxn id="14346" idx="0"/>
          </p:cNvCxnSpPr>
          <p:nvPr/>
        </p:nvCxnSpPr>
        <p:spPr bwMode="auto">
          <a:xfrm>
            <a:off x="5397500" y="2970213"/>
            <a:ext cx="4699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48" name="Oval 14"/>
          <p:cNvSpPr>
            <a:spLocks noChangeArrowheads="1"/>
          </p:cNvSpPr>
          <p:nvPr/>
        </p:nvSpPr>
        <p:spPr bwMode="auto">
          <a:xfrm>
            <a:off x="6096000" y="4419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13</a:t>
            </a:r>
          </a:p>
        </p:txBody>
      </p:sp>
      <p:cxnSp>
        <p:nvCxnSpPr>
          <p:cNvPr id="14349" name="AutoShape 15"/>
          <p:cNvCxnSpPr>
            <a:cxnSpLocks noChangeShapeType="1"/>
            <a:stCxn id="14346" idx="5"/>
            <a:endCxn id="14348" idx="0"/>
          </p:cNvCxnSpPr>
          <p:nvPr/>
        </p:nvCxnSpPr>
        <p:spPr bwMode="auto">
          <a:xfrm>
            <a:off x="6083300" y="3960813"/>
            <a:ext cx="317500" cy="4587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50" name="Oval 16"/>
          <p:cNvSpPr>
            <a:spLocks noChangeArrowheads="1"/>
          </p:cNvSpPr>
          <p:nvPr/>
        </p:nvSpPr>
        <p:spPr bwMode="auto">
          <a:xfrm>
            <a:off x="21336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a:t>
            </a:r>
          </a:p>
        </p:txBody>
      </p:sp>
      <p:cxnSp>
        <p:nvCxnSpPr>
          <p:cNvPr id="14351" name="AutoShape 17"/>
          <p:cNvCxnSpPr>
            <a:cxnSpLocks noChangeShapeType="1"/>
            <a:stCxn id="14344" idx="3"/>
            <a:endCxn id="14350" idx="0"/>
          </p:cNvCxnSpPr>
          <p:nvPr/>
        </p:nvCxnSpPr>
        <p:spPr bwMode="auto">
          <a:xfrm flipH="1">
            <a:off x="2438400" y="3122613"/>
            <a:ext cx="3937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52" name="Oval 18"/>
          <p:cNvSpPr>
            <a:spLocks noChangeArrowheads="1"/>
          </p:cNvSpPr>
          <p:nvPr/>
        </p:nvSpPr>
        <p:spPr bwMode="auto">
          <a:xfrm>
            <a:off x="3810000" y="16764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6</a:t>
            </a:r>
          </a:p>
        </p:txBody>
      </p:sp>
      <p:sp>
        <p:nvSpPr>
          <p:cNvPr id="14353" name="Oval 19"/>
          <p:cNvSpPr>
            <a:spLocks noChangeArrowheads="1"/>
          </p:cNvSpPr>
          <p:nvPr/>
        </p:nvSpPr>
        <p:spPr bwMode="auto">
          <a:xfrm>
            <a:off x="5029200" y="4419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9</a:t>
            </a:r>
          </a:p>
        </p:txBody>
      </p:sp>
      <p:cxnSp>
        <p:nvCxnSpPr>
          <p:cNvPr id="14354" name="AutoShape 20"/>
          <p:cNvCxnSpPr>
            <a:cxnSpLocks noChangeShapeType="1"/>
            <a:stCxn id="14346" idx="3"/>
            <a:endCxn id="14353" idx="0"/>
          </p:cNvCxnSpPr>
          <p:nvPr/>
        </p:nvCxnSpPr>
        <p:spPr bwMode="auto">
          <a:xfrm flipH="1">
            <a:off x="5334000" y="3960813"/>
            <a:ext cx="317500" cy="4587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55" name="AutoShape 21"/>
          <p:cNvCxnSpPr>
            <a:cxnSpLocks noChangeShapeType="1"/>
            <a:stCxn id="14352" idx="5"/>
            <a:endCxn id="14339" idx="0"/>
          </p:cNvCxnSpPr>
          <p:nvPr/>
        </p:nvCxnSpPr>
        <p:spPr bwMode="auto">
          <a:xfrm>
            <a:off x="4330700" y="2132013"/>
            <a:ext cx="8509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56" name="AutoShape 22"/>
          <p:cNvCxnSpPr>
            <a:cxnSpLocks noChangeShapeType="1"/>
            <a:stCxn id="14350" idx="4"/>
            <a:endCxn id="14344" idx="4"/>
          </p:cNvCxnSpPr>
          <p:nvPr/>
        </p:nvCxnSpPr>
        <p:spPr bwMode="auto">
          <a:xfrm rot="5400000" flipH="1" flipV="1">
            <a:off x="2324100" y="3314700"/>
            <a:ext cx="838200" cy="609600"/>
          </a:xfrm>
          <a:prstGeom prst="curvedConnector3">
            <a:avLst>
              <a:gd name="adj1" fmla="val -27273"/>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4357" name="AutoShape 23"/>
          <p:cNvCxnSpPr>
            <a:cxnSpLocks noChangeShapeType="1"/>
            <a:stCxn id="14342" idx="4"/>
            <a:endCxn id="14352" idx="4"/>
          </p:cNvCxnSpPr>
          <p:nvPr/>
        </p:nvCxnSpPr>
        <p:spPr bwMode="auto">
          <a:xfrm rot="5400000" flipH="1" flipV="1">
            <a:off x="2971800" y="2895600"/>
            <a:ext cx="1828800" cy="457200"/>
          </a:xfrm>
          <a:prstGeom prst="curvedConnector3">
            <a:avLst>
              <a:gd name="adj1" fmla="val -12500"/>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4358" name="AutoShape 24"/>
          <p:cNvCxnSpPr>
            <a:cxnSpLocks noChangeShapeType="1"/>
            <a:stCxn id="14340" idx="4"/>
            <a:endCxn id="14339" idx="4"/>
          </p:cNvCxnSpPr>
          <p:nvPr/>
        </p:nvCxnSpPr>
        <p:spPr bwMode="auto">
          <a:xfrm rot="5400000" flipH="1" flipV="1">
            <a:off x="4419600" y="3276600"/>
            <a:ext cx="990600" cy="533400"/>
          </a:xfrm>
          <a:prstGeom prst="curvedConnector3">
            <a:avLst>
              <a:gd name="adj1" fmla="val -23079"/>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4359" name="AutoShape 25"/>
          <p:cNvCxnSpPr>
            <a:cxnSpLocks noChangeShapeType="1"/>
            <a:stCxn id="14353" idx="4"/>
            <a:endCxn id="14346" idx="4"/>
          </p:cNvCxnSpPr>
          <p:nvPr/>
        </p:nvCxnSpPr>
        <p:spPr bwMode="auto">
          <a:xfrm rot="5400000" flipH="1" flipV="1">
            <a:off x="5143500" y="4229100"/>
            <a:ext cx="914400" cy="533400"/>
          </a:xfrm>
          <a:prstGeom prst="curvedConnector3">
            <a:avLst>
              <a:gd name="adj1" fmla="val -25000"/>
            </a:avLst>
          </a:prstGeom>
          <a:noFill/>
          <a:ln w="28575">
            <a:solidFill>
              <a:srgbClr val="0000FF"/>
            </a:solidFill>
            <a:prstDash val="dash"/>
            <a:round/>
            <a:headEnd/>
            <a:tailEnd type="triangle" w="med" len="med"/>
          </a:ln>
          <a:extLst>
            <a:ext uri="{909E8E84-426E-40DD-AFC4-6F175D3DCCD1}">
              <a14:hiddenFill xmlns:a14="http://schemas.microsoft.com/office/drawing/2010/main">
                <a:noFill/>
              </a14:hiddenFill>
            </a:ext>
          </a:extLst>
        </p:spPr>
      </p:cxnSp>
      <p:sp>
        <p:nvSpPr>
          <p:cNvPr id="14360" name="Text Box 26"/>
          <p:cNvSpPr txBox="1">
            <a:spLocks noChangeArrowheads="1"/>
          </p:cNvSpPr>
          <p:nvPr/>
        </p:nvSpPr>
        <p:spPr bwMode="auto">
          <a:xfrm>
            <a:off x="533400" y="5486400"/>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t>Follow thread to right, print node</a:t>
            </a:r>
          </a:p>
        </p:txBody>
      </p:sp>
      <p:sp>
        <p:nvSpPr>
          <p:cNvPr id="14361" name="Text Box 27"/>
          <p:cNvSpPr txBox="1">
            <a:spLocks noChangeArrowheads="1"/>
          </p:cNvSpPr>
          <p:nvPr/>
        </p:nvSpPr>
        <p:spPr bwMode="auto">
          <a:xfrm>
            <a:off x="7086600" y="1371600"/>
            <a:ext cx="12192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u="sng"/>
              <a:t>Outpu</a:t>
            </a:r>
            <a:r>
              <a:rPr lang="en-US" sz="2400"/>
              <a:t>t</a:t>
            </a:r>
          </a:p>
          <a:p>
            <a:pPr eaLnBrk="1" hangingPunct="1"/>
            <a:r>
              <a:rPr lang="en-US" sz="2400"/>
              <a:t>1</a:t>
            </a:r>
          </a:p>
          <a:p>
            <a:pPr eaLnBrk="1" hangingPunct="1"/>
            <a:r>
              <a:rPr lang="en-US" sz="2400"/>
              <a:t>3</a:t>
            </a:r>
          </a:p>
          <a:p>
            <a:pPr eaLnBrk="1" hangingPunct="1"/>
            <a:r>
              <a:rPr lang="en-US" sz="2400"/>
              <a:t>5</a:t>
            </a:r>
          </a:p>
          <a:p>
            <a:pPr eaLnBrk="1" hangingPunct="1"/>
            <a:r>
              <a:rPr lang="en-US" sz="2400"/>
              <a:t>6</a:t>
            </a:r>
          </a:p>
          <a:p>
            <a:pPr eaLnBrk="1" hangingPunct="1"/>
            <a:r>
              <a:rPr lang="en-US" sz="2400"/>
              <a:t>7</a:t>
            </a:r>
          </a:p>
          <a:p>
            <a:pPr eaLnBrk="1" hangingPunct="1"/>
            <a:r>
              <a:rPr lang="en-US" sz="2400"/>
              <a:t>8</a:t>
            </a:r>
          </a:p>
          <a:p>
            <a:pPr eaLnBrk="1" hangingPunct="1"/>
            <a:r>
              <a:rPr lang="en-US" sz="2400"/>
              <a:t>9</a:t>
            </a:r>
          </a:p>
          <a:p>
            <a:pPr eaLnBrk="1" hangingPunct="1"/>
            <a:r>
              <a:rPr lang="en-US" sz="2400"/>
              <a:t>11</a:t>
            </a:r>
          </a:p>
        </p:txBody>
      </p:sp>
    </p:spTree>
    <p:extLst>
      <p:ext uri="{BB962C8B-B14F-4D97-AF65-F5344CB8AC3E}">
        <p14:creationId xmlns:p14="http://schemas.microsoft.com/office/powerpoint/2010/main" val="559790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noFill/>
        </p:spPr>
        <p:txBody>
          <a:bodyPr/>
          <a:lstStyle/>
          <a:p>
            <a:pPr eaLnBrk="1" hangingPunct="1"/>
            <a:r>
              <a:rPr lang="en-US" smtClean="0"/>
              <a:t>Threaded Tree Traversal</a:t>
            </a:r>
          </a:p>
        </p:txBody>
      </p:sp>
      <p:sp>
        <p:nvSpPr>
          <p:cNvPr id="15363" name="Oval 5"/>
          <p:cNvSpPr>
            <a:spLocks noChangeArrowheads="1"/>
          </p:cNvSpPr>
          <p:nvPr/>
        </p:nvSpPr>
        <p:spPr bwMode="auto">
          <a:xfrm>
            <a:off x="4876800" y="2514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8</a:t>
            </a:r>
          </a:p>
        </p:txBody>
      </p:sp>
      <p:sp>
        <p:nvSpPr>
          <p:cNvPr id="15364" name="Oval 6"/>
          <p:cNvSpPr>
            <a:spLocks noChangeArrowheads="1"/>
          </p:cNvSpPr>
          <p:nvPr/>
        </p:nvSpPr>
        <p:spPr bwMode="auto">
          <a:xfrm>
            <a:off x="43434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7</a:t>
            </a:r>
          </a:p>
        </p:txBody>
      </p:sp>
      <p:cxnSp>
        <p:nvCxnSpPr>
          <p:cNvPr id="15365" name="AutoShape 7"/>
          <p:cNvCxnSpPr>
            <a:cxnSpLocks noChangeShapeType="1"/>
            <a:stCxn id="15363" idx="3"/>
            <a:endCxn id="15364" idx="0"/>
          </p:cNvCxnSpPr>
          <p:nvPr/>
        </p:nvCxnSpPr>
        <p:spPr bwMode="auto">
          <a:xfrm flipH="1">
            <a:off x="4648200" y="2970213"/>
            <a:ext cx="3175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66" name="Oval 8"/>
          <p:cNvSpPr>
            <a:spLocks noChangeArrowheads="1"/>
          </p:cNvSpPr>
          <p:nvPr/>
        </p:nvSpPr>
        <p:spPr bwMode="auto">
          <a:xfrm>
            <a:off x="33528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5</a:t>
            </a:r>
          </a:p>
        </p:txBody>
      </p:sp>
      <p:cxnSp>
        <p:nvCxnSpPr>
          <p:cNvPr id="15367" name="AutoShape 9"/>
          <p:cNvCxnSpPr>
            <a:cxnSpLocks noChangeShapeType="1"/>
            <a:stCxn id="15368" idx="5"/>
            <a:endCxn id="15366" idx="0"/>
          </p:cNvCxnSpPr>
          <p:nvPr/>
        </p:nvCxnSpPr>
        <p:spPr bwMode="auto">
          <a:xfrm>
            <a:off x="3263900" y="3122613"/>
            <a:ext cx="3937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68" name="Oval 10"/>
          <p:cNvSpPr>
            <a:spLocks noChangeArrowheads="1"/>
          </p:cNvSpPr>
          <p:nvPr/>
        </p:nvSpPr>
        <p:spPr bwMode="auto">
          <a:xfrm>
            <a:off x="2743200" y="26670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3</a:t>
            </a:r>
          </a:p>
        </p:txBody>
      </p:sp>
      <p:cxnSp>
        <p:nvCxnSpPr>
          <p:cNvPr id="15369" name="AutoShape 11"/>
          <p:cNvCxnSpPr>
            <a:cxnSpLocks noChangeShapeType="1"/>
            <a:stCxn id="15376" idx="3"/>
            <a:endCxn id="15368" idx="0"/>
          </p:cNvCxnSpPr>
          <p:nvPr/>
        </p:nvCxnSpPr>
        <p:spPr bwMode="auto">
          <a:xfrm flipH="1">
            <a:off x="3048000" y="2132013"/>
            <a:ext cx="8509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70" name="Oval 12"/>
          <p:cNvSpPr>
            <a:spLocks noChangeArrowheads="1"/>
          </p:cNvSpPr>
          <p:nvPr/>
        </p:nvSpPr>
        <p:spPr bwMode="auto">
          <a:xfrm>
            <a:off x="55626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11</a:t>
            </a:r>
          </a:p>
        </p:txBody>
      </p:sp>
      <p:cxnSp>
        <p:nvCxnSpPr>
          <p:cNvPr id="15371" name="AutoShape 13"/>
          <p:cNvCxnSpPr>
            <a:cxnSpLocks noChangeShapeType="1"/>
            <a:stCxn id="15363" idx="5"/>
            <a:endCxn id="15370" idx="0"/>
          </p:cNvCxnSpPr>
          <p:nvPr/>
        </p:nvCxnSpPr>
        <p:spPr bwMode="auto">
          <a:xfrm>
            <a:off x="5397500" y="2970213"/>
            <a:ext cx="4699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72" name="Oval 14"/>
          <p:cNvSpPr>
            <a:spLocks noChangeArrowheads="1"/>
          </p:cNvSpPr>
          <p:nvPr/>
        </p:nvSpPr>
        <p:spPr bwMode="auto">
          <a:xfrm>
            <a:off x="6096000" y="4419600"/>
            <a:ext cx="609600" cy="533400"/>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13</a:t>
            </a:r>
          </a:p>
        </p:txBody>
      </p:sp>
      <p:cxnSp>
        <p:nvCxnSpPr>
          <p:cNvPr id="15373" name="AutoShape 15"/>
          <p:cNvCxnSpPr>
            <a:cxnSpLocks noChangeShapeType="1"/>
            <a:stCxn id="15370" idx="5"/>
            <a:endCxn id="15372" idx="0"/>
          </p:cNvCxnSpPr>
          <p:nvPr/>
        </p:nvCxnSpPr>
        <p:spPr bwMode="auto">
          <a:xfrm>
            <a:off x="6083300" y="3960813"/>
            <a:ext cx="317500" cy="458787"/>
          </a:xfrm>
          <a:prstGeom prst="straightConnector1">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15374" name="Oval 16"/>
          <p:cNvSpPr>
            <a:spLocks noChangeArrowheads="1"/>
          </p:cNvSpPr>
          <p:nvPr/>
        </p:nvSpPr>
        <p:spPr bwMode="auto">
          <a:xfrm>
            <a:off x="21336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a:t>
            </a:r>
          </a:p>
        </p:txBody>
      </p:sp>
      <p:cxnSp>
        <p:nvCxnSpPr>
          <p:cNvPr id="15375" name="AutoShape 17"/>
          <p:cNvCxnSpPr>
            <a:cxnSpLocks noChangeShapeType="1"/>
            <a:stCxn id="15368" idx="3"/>
            <a:endCxn id="15374" idx="0"/>
          </p:cNvCxnSpPr>
          <p:nvPr/>
        </p:nvCxnSpPr>
        <p:spPr bwMode="auto">
          <a:xfrm flipH="1">
            <a:off x="2438400" y="3122613"/>
            <a:ext cx="3937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76" name="Oval 18"/>
          <p:cNvSpPr>
            <a:spLocks noChangeArrowheads="1"/>
          </p:cNvSpPr>
          <p:nvPr/>
        </p:nvSpPr>
        <p:spPr bwMode="auto">
          <a:xfrm>
            <a:off x="3810000" y="16764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6</a:t>
            </a:r>
          </a:p>
        </p:txBody>
      </p:sp>
      <p:sp>
        <p:nvSpPr>
          <p:cNvPr id="15377" name="Oval 19"/>
          <p:cNvSpPr>
            <a:spLocks noChangeArrowheads="1"/>
          </p:cNvSpPr>
          <p:nvPr/>
        </p:nvSpPr>
        <p:spPr bwMode="auto">
          <a:xfrm>
            <a:off x="5029200" y="4419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9</a:t>
            </a:r>
          </a:p>
        </p:txBody>
      </p:sp>
      <p:cxnSp>
        <p:nvCxnSpPr>
          <p:cNvPr id="15378" name="AutoShape 20"/>
          <p:cNvCxnSpPr>
            <a:cxnSpLocks noChangeShapeType="1"/>
            <a:stCxn id="15370" idx="3"/>
            <a:endCxn id="15377" idx="0"/>
          </p:cNvCxnSpPr>
          <p:nvPr/>
        </p:nvCxnSpPr>
        <p:spPr bwMode="auto">
          <a:xfrm flipH="1">
            <a:off x="5334000" y="3960813"/>
            <a:ext cx="317500" cy="4587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79" name="AutoShape 21"/>
          <p:cNvCxnSpPr>
            <a:cxnSpLocks noChangeShapeType="1"/>
            <a:stCxn id="15376" idx="5"/>
            <a:endCxn id="15363" idx="0"/>
          </p:cNvCxnSpPr>
          <p:nvPr/>
        </p:nvCxnSpPr>
        <p:spPr bwMode="auto">
          <a:xfrm>
            <a:off x="4330700" y="2132013"/>
            <a:ext cx="8509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80" name="AutoShape 22"/>
          <p:cNvCxnSpPr>
            <a:cxnSpLocks noChangeShapeType="1"/>
            <a:stCxn id="15374" idx="4"/>
            <a:endCxn id="15368" idx="4"/>
          </p:cNvCxnSpPr>
          <p:nvPr/>
        </p:nvCxnSpPr>
        <p:spPr bwMode="auto">
          <a:xfrm rot="5400000" flipH="1" flipV="1">
            <a:off x="2324100" y="3314700"/>
            <a:ext cx="838200" cy="609600"/>
          </a:xfrm>
          <a:prstGeom prst="curvedConnector3">
            <a:avLst>
              <a:gd name="adj1" fmla="val -27273"/>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5381" name="AutoShape 23"/>
          <p:cNvCxnSpPr>
            <a:cxnSpLocks noChangeShapeType="1"/>
            <a:stCxn id="15366" idx="4"/>
            <a:endCxn id="15376" idx="4"/>
          </p:cNvCxnSpPr>
          <p:nvPr/>
        </p:nvCxnSpPr>
        <p:spPr bwMode="auto">
          <a:xfrm rot="5400000" flipH="1" flipV="1">
            <a:off x="2971800" y="2895600"/>
            <a:ext cx="1828800" cy="457200"/>
          </a:xfrm>
          <a:prstGeom prst="curvedConnector3">
            <a:avLst>
              <a:gd name="adj1" fmla="val -12500"/>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5382" name="AutoShape 24"/>
          <p:cNvCxnSpPr>
            <a:cxnSpLocks noChangeShapeType="1"/>
            <a:stCxn id="15364" idx="4"/>
            <a:endCxn id="15363" idx="4"/>
          </p:cNvCxnSpPr>
          <p:nvPr/>
        </p:nvCxnSpPr>
        <p:spPr bwMode="auto">
          <a:xfrm rot="5400000" flipH="1" flipV="1">
            <a:off x="4419600" y="3276600"/>
            <a:ext cx="990600" cy="533400"/>
          </a:xfrm>
          <a:prstGeom prst="curvedConnector3">
            <a:avLst>
              <a:gd name="adj1" fmla="val -23079"/>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5383" name="AutoShape 25"/>
          <p:cNvCxnSpPr>
            <a:cxnSpLocks noChangeShapeType="1"/>
            <a:stCxn id="15377" idx="4"/>
            <a:endCxn id="15370" idx="4"/>
          </p:cNvCxnSpPr>
          <p:nvPr/>
        </p:nvCxnSpPr>
        <p:spPr bwMode="auto">
          <a:xfrm rot="5400000" flipH="1" flipV="1">
            <a:off x="5143500" y="4229100"/>
            <a:ext cx="914400" cy="533400"/>
          </a:xfrm>
          <a:prstGeom prst="curvedConnector3">
            <a:avLst>
              <a:gd name="adj1" fmla="val -25000"/>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15384" name="Text Box 26"/>
          <p:cNvSpPr txBox="1">
            <a:spLocks noChangeArrowheads="1"/>
          </p:cNvSpPr>
          <p:nvPr/>
        </p:nvSpPr>
        <p:spPr bwMode="auto">
          <a:xfrm>
            <a:off x="533400" y="5334000"/>
            <a:ext cx="426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t>Follow link to right, go to leftmost node and print</a:t>
            </a:r>
          </a:p>
        </p:txBody>
      </p:sp>
      <p:sp>
        <p:nvSpPr>
          <p:cNvPr id="15385" name="Text Box 27"/>
          <p:cNvSpPr txBox="1">
            <a:spLocks noChangeArrowheads="1"/>
          </p:cNvSpPr>
          <p:nvPr/>
        </p:nvSpPr>
        <p:spPr bwMode="auto">
          <a:xfrm>
            <a:off x="7086600" y="1371600"/>
            <a:ext cx="12192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u="sng"/>
              <a:t>Outpu</a:t>
            </a:r>
            <a:r>
              <a:rPr lang="en-US" sz="2400"/>
              <a:t>t</a:t>
            </a:r>
          </a:p>
          <a:p>
            <a:pPr eaLnBrk="1" hangingPunct="1"/>
            <a:r>
              <a:rPr lang="en-US" sz="2400"/>
              <a:t>1</a:t>
            </a:r>
          </a:p>
          <a:p>
            <a:pPr eaLnBrk="1" hangingPunct="1"/>
            <a:r>
              <a:rPr lang="en-US" sz="2400"/>
              <a:t>3</a:t>
            </a:r>
          </a:p>
          <a:p>
            <a:pPr eaLnBrk="1" hangingPunct="1"/>
            <a:r>
              <a:rPr lang="en-US" sz="2400"/>
              <a:t>5</a:t>
            </a:r>
          </a:p>
          <a:p>
            <a:pPr eaLnBrk="1" hangingPunct="1"/>
            <a:r>
              <a:rPr lang="en-US" sz="2400"/>
              <a:t>6</a:t>
            </a:r>
          </a:p>
          <a:p>
            <a:pPr eaLnBrk="1" hangingPunct="1"/>
            <a:r>
              <a:rPr lang="en-US" sz="2400"/>
              <a:t>7</a:t>
            </a:r>
          </a:p>
          <a:p>
            <a:pPr eaLnBrk="1" hangingPunct="1"/>
            <a:r>
              <a:rPr lang="en-US" sz="2400"/>
              <a:t>8</a:t>
            </a:r>
          </a:p>
          <a:p>
            <a:pPr eaLnBrk="1" hangingPunct="1"/>
            <a:r>
              <a:rPr lang="en-US" sz="2400"/>
              <a:t>9</a:t>
            </a:r>
          </a:p>
          <a:p>
            <a:pPr eaLnBrk="1" hangingPunct="1"/>
            <a:r>
              <a:rPr lang="en-US" sz="2400"/>
              <a:t>11</a:t>
            </a:r>
          </a:p>
          <a:p>
            <a:pPr eaLnBrk="1" hangingPunct="1"/>
            <a:r>
              <a:rPr lang="en-US" sz="2400"/>
              <a:t>13</a:t>
            </a:r>
          </a:p>
        </p:txBody>
      </p:sp>
    </p:spTree>
    <p:extLst>
      <p:ext uri="{BB962C8B-B14F-4D97-AF65-F5344CB8AC3E}">
        <p14:creationId xmlns:p14="http://schemas.microsoft.com/office/powerpoint/2010/main" val="2411337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pPr algn="ctr"/>
            <a:r>
              <a:rPr lang="en-IN" sz="2700" b="1" dirty="0" smtClean="0"/>
              <a:t>Contents</a:t>
            </a:r>
            <a:endParaRPr lang="en-IN" sz="2700" dirty="0">
              <a:solidFill>
                <a:schemeClr val="bg2">
                  <a:lumMod val="50000"/>
                </a:schemeClr>
              </a:solidFill>
            </a:endParaRPr>
          </a:p>
        </p:txBody>
      </p:sp>
      <p:sp>
        <p:nvSpPr>
          <p:cNvPr id="3" name="Content Placeholder 2">
            <a:extLst>
              <a:ext uri="{FF2B5EF4-FFF2-40B4-BE49-F238E27FC236}">
                <a16:creationId xmlns:a16="http://schemas.microsoft.com/office/drawing/2014/main" xmlns="" id="{48F90B0E-ED9E-4B65-820F-8F4890616EC9}"/>
              </a:ext>
            </a:extLst>
          </p:cNvPr>
          <p:cNvSpPr>
            <a:spLocks noGrp="1"/>
          </p:cNvSpPr>
          <p:nvPr>
            <p:ph idx="1"/>
          </p:nvPr>
        </p:nvSpPr>
        <p:spPr/>
        <p:txBody>
          <a:bodyPr>
            <a:normAutofit/>
          </a:bodyPr>
          <a:lstStyle/>
          <a:p>
            <a:pPr>
              <a:buFont typeface="Wingdings" pitchFamily="2" charset="2"/>
              <a:buChar char="ü"/>
            </a:pPr>
            <a:r>
              <a:rPr lang="en-US" sz="2000" b="1" dirty="0">
                <a:solidFill>
                  <a:srgbClr val="002060"/>
                </a:solidFill>
              </a:rPr>
              <a:t>Threaded binary </a:t>
            </a:r>
            <a:r>
              <a:rPr lang="en-US" sz="2000" b="1" dirty="0" smtClean="0">
                <a:solidFill>
                  <a:srgbClr val="002060"/>
                </a:solidFill>
              </a:rPr>
              <a:t>tree</a:t>
            </a:r>
          </a:p>
          <a:p>
            <a:pPr>
              <a:buFont typeface="Wingdings" pitchFamily="2" charset="2"/>
              <a:buChar char="ü"/>
            </a:pPr>
            <a:r>
              <a:rPr lang="en-US" sz="2000" b="1" dirty="0" smtClean="0">
                <a:solidFill>
                  <a:srgbClr val="002060"/>
                </a:solidFill>
              </a:rPr>
              <a:t>In-order </a:t>
            </a:r>
            <a:r>
              <a:rPr lang="en-US" sz="2000" b="1" dirty="0">
                <a:solidFill>
                  <a:srgbClr val="002060"/>
                </a:solidFill>
              </a:rPr>
              <a:t>traversal of in-order threaded binary tree. </a:t>
            </a:r>
            <a:endParaRPr lang="en-US" sz="2000" b="1" dirty="0" smtClean="0">
              <a:solidFill>
                <a:srgbClr val="002060"/>
              </a:solidFill>
            </a:endParaRPr>
          </a:p>
          <a:p>
            <a:pPr>
              <a:buFont typeface="Wingdings" pitchFamily="2" charset="2"/>
              <a:buChar char="ü"/>
            </a:pPr>
            <a:r>
              <a:rPr lang="en-US" sz="2000" b="1" dirty="0" smtClean="0">
                <a:solidFill>
                  <a:srgbClr val="002060"/>
                </a:solidFill>
              </a:rPr>
              <a:t>AVL Trees</a:t>
            </a:r>
          </a:p>
          <a:p>
            <a:pPr>
              <a:buFont typeface="Wingdings" pitchFamily="2" charset="2"/>
              <a:buChar char="ü"/>
            </a:pPr>
            <a:r>
              <a:rPr lang="en-US" sz="2000" b="1" dirty="0" smtClean="0">
                <a:solidFill>
                  <a:srgbClr val="002060"/>
                </a:solidFill>
              </a:rPr>
              <a:t>Indexing </a:t>
            </a:r>
            <a:r>
              <a:rPr lang="en-US" sz="2000" b="1" dirty="0">
                <a:solidFill>
                  <a:srgbClr val="002060"/>
                </a:solidFill>
              </a:rPr>
              <a:t>and </a:t>
            </a:r>
            <a:r>
              <a:rPr lang="en-US" sz="2000" b="1" dirty="0" err="1">
                <a:solidFill>
                  <a:srgbClr val="002060"/>
                </a:solidFill>
              </a:rPr>
              <a:t>Multiway</a:t>
            </a:r>
            <a:r>
              <a:rPr lang="en-US" sz="2000" b="1" dirty="0">
                <a:solidFill>
                  <a:srgbClr val="002060"/>
                </a:solidFill>
              </a:rPr>
              <a:t> </a:t>
            </a:r>
            <a:r>
              <a:rPr lang="en-US" sz="2000" b="1" dirty="0" smtClean="0">
                <a:solidFill>
                  <a:srgbClr val="002060"/>
                </a:solidFill>
              </a:rPr>
              <a:t>Search Trees</a:t>
            </a:r>
          </a:p>
          <a:p>
            <a:pPr>
              <a:buFont typeface="Wingdings" pitchFamily="2" charset="2"/>
              <a:buChar char="ü"/>
            </a:pPr>
            <a:r>
              <a:rPr lang="en-US" sz="2000" b="1" dirty="0" smtClean="0">
                <a:solidFill>
                  <a:srgbClr val="002060"/>
                </a:solidFill>
              </a:rPr>
              <a:t>B-Tree</a:t>
            </a:r>
            <a:r>
              <a:rPr lang="en-US" sz="2000" b="1" dirty="0">
                <a:solidFill>
                  <a:srgbClr val="002060"/>
                </a:solidFill>
              </a:rPr>
              <a:t>, </a:t>
            </a:r>
            <a:r>
              <a:rPr lang="en-US" sz="2000" b="1" dirty="0" err="1" smtClean="0">
                <a:solidFill>
                  <a:srgbClr val="002060"/>
                </a:solidFill>
              </a:rPr>
              <a:t>B+Tree</a:t>
            </a:r>
            <a:endParaRPr lang="en-US" sz="2000" b="1" dirty="0" smtClean="0">
              <a:solidFill>
                <a:srgbClr val="002060"/>
              </a:solidFill>
            </a:endParaRPr>
          </a:p>
          <a:p>
            <a:pPr>
              <a:buFont typeface="Wingdings" pitchFamily="2" charset="2"/>
              <a:buChar char="ü"/>
            </a:pPr>
            <a:r>
              <a:rPr lang="en-US" sz="2000" b="1" dirty="0" smtClean="0">
                <a:solidFill>
                  <a:srgbClr val="002060"/>
                </a:solidFill>
              </a:rPr>
              <a:t>Splay Tree</a:t>
            </a:r>
          </a:p>
          <a:p>
            <a:pPr>
              <a:buFont typeface="Wingdings" pitchFamily="2" charset="2"/>
              <a:buChar char="ü"/>
            </a:pPr>
            <a:r>
              <a:rPr lang="en-US" sz="2000" b="1" dirty="0" smtClean="0">
                <a:solidFill>
                  <a:srgbClr val="002060"/>
                </a:solidFill>
              </a:rPr>
              <a:t>Red Black Tree</a:t>
            </a:r>
          </a:p>
          <a:p>
            <a:pPr>
              <a:buFont typeface="Wingdings" pitchFamily="2" charset="2"/>
              <a:buChar char="ü"/>
            </a:pPr>
            <a:r>
              <a:rPr lang="en-US" sz="2000" b="1" dirty="0" err="1" smtClean="0">
                <a:solidFill>
                  <a:srgbClr val="002060"/>
                </a:solidFill>
              </a:rPr>
              <a:t>Trie</a:t>
            </a:r>
            <a:r>
              <a:rPr lang="en-US" sz="2000" b="1" dirty="0" smtClean="0">
                <a:solidFill>
                  <a:srgbClr val="002060"/>
                </a:solidFill>
              </a:rPr>
              <a:t> Tree</a:t>
            </a:r>
            <a:endParaRPr lang="en-US" sz="2000" b="1" dirty="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2</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2907205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Threaded Tree Traversal Code</a:t>
            </a:r>
          </a:p>
        </p:txBody>
      </p:sp>
      <p:sp>
        <p:nvSpPr>
          <p:cNvPr id="16387" name="Rectangle 3"/>
          <p:cNvSpPr>
            <a:spLocks noGrp="1" noChangeArrowheads="1"/>
          </p:cNvSpPr>
          <p:nvPr>
            <p:ph type="body" idx="1"/>
          </p:nvPr>
        </p:nvSpPr>
        <p:spPr>
          <a:xfrm>
            <a:off x="457200" y="1870075"/>
            <a:ext cx="3733800" cy="4530725"/>
          </a:xfrm>
        </p:spPr>
        <p:txBody>
          <a:bodyPr>
            <a:normAutofit/>
          </a:bodyPr>
          <a:lstStyle/>
          <a:p>
            <a:pPr marL="0" indent="0">
              <a:lnSpc>
                <a:spcPct val="90000"/>
              </a:lnSpc>
              <a:spcBef>
                <a:spcPct val="0"/>
              </a:spcBef>
              <a:buSzPct val="65000"/>
              <a:buNone/>
            </a:pPr>
            <a:r>
              <a:rPr lang="en-US" dirty="0">
                <a:solidFill>
                  <a:schemeClr val="tx1"/>
                </a:solidFill>
                <a:latin typeface="Arial" charset="0"/>
              </a:rPr>
              <a:t>Node </a:t>
            </a:r>
            <a:r>
              <a:rPr lang="en-US" dirty="0" err="1">
                <a:solidFill>
                  <a:schemeClr val="tx1"/>
                </a:solidFill>
                <a:latin typeface="Arial" charset="0"/>
              </a:rPr>
              <a:t>leftMost</a:t>
            </a:r>
            <a:r>
              <a:rPr lang="en-US" dirty="0">
                <a:solidFill>
                  <a:schemeClr val="tx1"/>
                </a:solidFill>
                <a:latin typeface="Arial" charset="0"/>
              </a:rPr>
              <a:t>(Node n) </a:t>
            </a:r>
            <a:endParaRPr lang="en-US" dirty="0" smtClean="0">
              <a:solidFill>
                <a:schemeClr val="tx1"/>
              </a:solidFill>
              <a:latin typeface="Arial" charset="0"/>
            </a:endParaRPr>
          </a:p>
          <a:p>
            <a:pPr marL="0" indent="0">
              <a:lnSpc>
                <a:spcPct val="90000"/>
              </a:lnSpc>
              <a:spcBef>
                <a:spcPct val="0"/>
              </a:spcBef>
              <a:buSzPct val="65000"/>
              <a:buNone/>
            </a:pPr>
            <a:r>
              <a:rPr lang="en-US" dirty="0" smtClean="0">
                <a:solidFill>
                  <a:schemeClr val="tx1"/>
                </a:solidFill>
                <a:latin typeface="Arial" charset="0"/>
              </a:rPr>
              <a:t>{</a:t>
            </a:r>
            <a:endParaRPr lang="en-US" dirty="0">
              <a:solidFill>
                <a:schemeClr val="tx1"/>
              </a:solidFill>
              <a:latin typeface="Arial" charset="0"/>
            </a:endParaRPr>
          </a:p>
          <a:p>
            <a:pPr marL="0" indent="0">
              <a:lnSpc>
                <a:spcPct val="90000"/>
              </a:lnSpc>
              <a:spcBef>
                <a:spcPct val="0"/>
              </a:spcBef>
              <a:buSzPct val="65000"/>
              <a:buNone/>
            </a:pPr>
            <a:r>
              <a:rPr lang="en-US" dirty="0">
                <a:solidFill>
                  <a:schemeClr val="tx1"/>
                </a:solidFill>
                <a:latin typeface="Arial" charset="0"/>
              </a:rPr>
              <a:t>    Node </a:t>
            </a:r>
            <a:r>
              <a:rPr lang="en-US" dirty="0" err="1">
                <a:solidFill>
                  <a:schemeClr val="tx1"/>
                </a:solidFill>
                <a:latin typeface="Arial" charset="0"/>
              </a:rPr>
              <a:t>ans</a:t>
            </a:r>
            <a:r>
              <a:rPr lang="en-US" dirty="0">
                <a:solidFill>
                  <a:schemeClr val="tx1"/>
                </a:solidFill>
                <a:latin typeface="Arial" charset="0"/>
              </a:rPr>
              <a:t> = n;</a:t>
            </a:r>
          </a:p>
          <a:p>
            <a:pPr marL="0" indent="0">
              <a:lnSpc>
                <a:spcPct val="90000"/>
              </a:lnSpc>
              <a:spcBef>
                <a:spcPct val="0"/>
              </a:spcBef>
              <a:buSzPct val="65000"/>
              <a:buNone/>
            </a:pPr>
            <a:endParaRPr lang="en-US" dirty="0" smtClean="0">
              <a:solidFill>
                <a:schemeClr val="tx1"/>
              </a:solidFill>
              <a:latin typeface="Arial" charset="0"/>
            </a:endParaRPr>
          </a:p>
          <a:p>
            <a:pPr marL="0" indent="0">
              <a:lnSpc>
                <a:spcPct val="90000"/>
              </a:lnSpc>
              <a:spcBef>
                <a:spcPct val="0"/>
              </a:spcBef>
              <a:buSzPct val="65000"/>
              <a:buNone/>
            </a:pPr>
            <a:r>
              <a:rPr lang="en-US" dirty="0" smtClean="0">
                <a:solidFill>
                  <a:schemeClr val="tx1"/>
                </a:solidFill>
                <a:latin typeface="Arial" charset="0"/>
              </a:rPr>
              <a:t>    </a:t>
            </a:r>
            <a:r>
              <a:rPr lang="en-US" dirty="0">
                <a:solidFill>
                  <a:schemeClr val="tx1"/>
                </a:solidFill>
                <a:latin typeface="Arial" charset="0"/>
              </a:rPr>
              <a:t>if (</a:t>
            </a:r>
            <a:r>
              <a:rPr lang="en-US" dirty="0" err="1">
                <a:solidFill>
                  <a:schemeClr val="tx1"/>
                </a:solidFill>
                <a:latin typeface="Arial" charset="0"/>
              </a:rPr>
              <a:t>ans</a:t>
            </a:r>
            <a:r>
              <a:rPr lang="en-US" dirty="0">
                <a:solidFill>
                  <a:schemeClr val="tx1"/>
                </a:solidFill>
                <a:latin typeface="Arial" charset="0"/>
              </a:rPr>
              <a:t> == null) </a:t>
            </a:r>
          </a:p>
          <a:p>
            <a:pPr marL="0" indent="0">
              <a:lnSpc>
                <a:spcPct val="90000"/>
              </a:lnSpc>
              <a:spcBef>
                <a:spcPct val="0"/>
              </a:spcBef>
              <a:buSzPct val="65000"/>
              <a:buNone/>
            </a:pPr>
            <a:r>
              <a:rPr lang="en-US" dirty="0">
                <a:solidFill>
                  <a:schemeClr val="tx1"/>
                </a:solidFill>
                <a:latin typeface="Arial" charset="0"/>
              </a:rPr>
              <a:t>         return null;</a:t>
            </a:r>
          </a:p>
          <a:p>
            <a:pPr marL="0" indent="0">
              <a:lnSpc>
                <a:spcPct val="90000"/>
              </a:lnSpc>
              <a:spcBef>
                <a:spcPct val="0"/>
              </a:spcBef>
              <a:buSzPct val="65000"/>
              <a:buNone/>
            </a:pPr>
            <a:r>
              <a:rPr lang="en-US" dirty="0">
                <a:solidFill>
                  <a:schemeClr val="tx1"/>
                </a:solidFill>
                <a:latin typeface="Arial" charset="0"/>
              </a:rPr>
              <a:t>    </a:t>
            </a:r>
          </a:p>
          <a:p>
            <a:pPr marL="0" indent="0">
              <a:lnSpc>
                <a:spcPct val="90000"/>
              </a:lnSpc>
              <a:spcBef>
                <a:spcPct val="0"/>
              </a:spcBef>
              <a:buSzPct val="65000"/>
              <a:buNone/>
            </a:pPr>
            <a:r>
              <a:rPr lang="en-US" dirty="0">
                <a:solidFill>
                  <a:schemeClr val="tx1"/>
                </a:solidFill>
                <a:latin typeface="Arial" charset="0"/>
              </a:rPr>
              <a:t>    while (</a:t>
            </a:r>
            <a:r>
              <a:rPr lang="en-US" dirty="0" err="1">
                <a:solidFill>
                  <a:schemeClr val="tx1"/>
                </a:solidFill>
                <a:latin typeface="Arial" charset="0"/>
              </a:rPr>
              <a:t>ans.left</a:t>
            </a:r>
            <a:r>
              <a:rPr lang="en-US" dirty="0">
                <a:solidFill>
                  <a:schemeClr val="tx1"/>
                </a:solidFill>
                <a:latin typeface="Arial" charset="0"/>
              </a:rPr>
              <a:t> != null) </a:t>
            </a:r>
          </a:p>
          <a:p>
            <a:pPr marL="0" indent="0">
              <a:lnSpc>
                <a:spcPct val="90000"/>
              </a:lnSpc>
              <a:spcBef>
                <a:spcPct val="0"/>
              </a:spcBef>
              <a:buSzPct val="65000"/>
              <a:buNone/>
            </a:pPr>
            <a:r>
              <a:rPr lang="en-US" dirty="0">
                <a:solidFill>
                  <a:schemeClr val="tx1"/>
                </a:solidFill>
                <a:latin typeface="Arial" charset="0"/>
              </a:rPr>
              <a:t>        </a:t>
            </a:r>
            <a:r>
              <a:rPr lang="en-US" dirty="0" err="1">
                <a:solidFill>
                  <a:schemeClr val="tx1"/>
                </a:solidFill>
                <a:latin typeface="Arial" charset="0"/>
              </a:rPr>
              <a:t>ans</a:t>
            </a:r>
            <a:r>
              <a:rPr lang="en-US" dirty="0">
                <a:solidFill>
                  <a:schemeClr val="tx1"/>
                </a:solidFill>
                <a:latin typeface="Arial" charset="0"/>
              </a:rPr>
              <a:t> = </a:t>
            </a:r>
            <a:r>
              <a:rPr lang="en-US" dirty="0" err="1">
                <a:solidFill>
                  <a:schemeClr val="tx1"/>
                </a:solidFill>
                <a:latin typeface="Arial" charset="0"/>
              </a:rPr>
              <a:t>ans.left</a:t>
            </a:r>
            <a:r>
              <a:rPr lang="en-US" dirty="0">
                <a:solidFill>
                  <a:schemeClr val="tx1"/>
                </a:solidFill>
                <a:latin typeface="Arial" charset="0"/>
              </a:rPr>
              <a:t>;</a:t>
            </a:r>
          </a:p>
          <a:p>
            <a:pPr marL="0" indent="0">
              <a:lnSpc>
                <a:spcPct val="90000"/>
              </a:lnSpc>
              <a:spcBef>
                <a:spcPct val="0"/>
              </a:spcBef>
              <a:buSzPct val="65000"/>
              <a:buNone/>
            </a:pPr>
            <a:r>
              <a:rPr lang="en-US" dirty="0">
                <a:solidFill>
                  <a:schemeClr val="tx1"/>
                </a:solidFill>
                <a:latin typeface="Arial" charset="0"/>
              </a:rPr>
              <a:t>    </a:t>
            </a:r>
          </a:p>
          <a:p>
            <a:pPr marL="0" indent="0">
              <a:lnSpc>
                <a:spcPct val="90000"/>
              </a:lnSpc>
              <a:spcBef>
                <a:spcPct val="0"/>
              </a:spcBef>
              <a:buSzPct val="65000"/>
              <a:buNone/>
            </a:pPr>
            <a:r>
              <a:rPr lang="en-US" dirty="0">
                <a:solidFill>
                  <a:schemeClr val="tx1"/>
                </a:solidFill>
                <a:latin typeface="Arial" charset="0"/>
              </a:rPr>
              <a:t>    return </a:t>
            </a:r>
            <a:r>
              <a:rPr lang="en-US" dirty="0" err="1">
                <a:solidFill>
                  <a:schemeClr val="tx1"/>
                </a:solidFill>
                <a:latin typeface="Arial" charset="0"/>
              </a:rPr>
              <a:t>ans</a:t>
            </a:r>
            <a:r>
              <a:rPr lang="en-US" dirty="0">
                <a:solidFill>
                  <a:schemeClr val="tx1"/>
                </a:solidFill>
                <a:latin typeface="Arial" charset="0"/>
              </a:rPr>
              <a:t>;</a:t>
            </a:r>
          </a:p>
          <a:p>
            <a:pPr marL="0" indent="0">
              <a:lnSpc>
                <a:spcPct val="90000"/>
              </a:lnSpc>
              <a:spcBef>
                <a:spcPct val="0"/>
              </a:spcBef>
              <a:buSzPct val="65000"/>
              <a:buNone/>
            </a:pPr>
            <a:r>
              <a:rPr lang="en-US" dirty="0">
                <a:solidFill>
                  <a:schemeClr val="tx1"/>
                </a:solidFill>
                <a:latin typeface="Arial" charset="0"/>
              </a:rPr>
              <a:t>}</a:t>
            </a:r>
          </a:p>
        </p:txBody>
      </p:sp>
      <p:sp>
        <p:nvSpPr>
          <p:cNvPr id="16388" name="Text Box 4"/>
          <p:cNvSpPr txBox="1">
            <a:spLocks noChangeArrowheads="1"/>
          </p:cNvSpPr>
          <p:nvPr/>
        </p:nvSpPr>
        <p:spPr bwMode="auto">
          <a:xfrm>
            <a:off x="4648200" y="1765300"/>
            <a:ext cx="4191000"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lnSpc>
                <a:spcPct val="90000"/>
              </a:lnSpc>
              <a:buClr>
                <a:schemeClr val="accent1"/>
              </a:buClr>
              <a:buSzPct val="65000"/>
              <a:buFont typeface="Wingdings" pitchFamily="2" charset="2"/>
              <a:buNone/>
            </a:pPr>
            <a:r>
              <a:rPr lang="en-US" sz="2400" dirty="0"/>
              <a:t>void </a:t>
            </a:r>
            <a:r>
              <a:rPr lang="en-US" sz="2400" dirty="0" err="1"/>
              <a:t>inOrder</a:t>
            </a:r>
            <a:r>
              <a:rPr lang="en-US" sz="2400" dirty="0"/>
              <a:t>(Node n) </a:t>
            </a:r>
            <a:endParaRPr lang="en-US" sz="2400" dirty="0" smtClean="0"/>
          </a:p>
          <a:p>
            <a:pPr algn="l" eaLnBrk="1" hangingPunct="1">
              <a:lnSpc>
                <a:spcPct val="90000"/>
              </a:lnSpc>
              <a:buClr>
                <a:schemeClr val="accent1"/>
              </a:buClr>
              <a:buSzPct val="65000"/>
              <a:buFont typeface="Wingdings" pitchFamily="2" charset="2"/>
              <a:buNone/>
            </a:pPr>
            <a:r>
              <a:rPr lang="en-US" sz="2400" dirty="0" smtClean="0"/>
              <a:t>{</a:t>
            </a:r>
            <a:endParaRPr lang="en-US" sz="2400" dirty="0"/>
          </a:p>
          <a:p>
            <a:pPr algn="l" eaLnBrk="1" hangingPunct="1">
              <a:lnSpc>
                <a:spcPct val="90000"/>
              </a:lnSpc>
              <a:buClr>
                <a:schemeClr val="accent1"/>
              </a:buClr>
              <a:buSzPct val="65000"/>
              <a:buFont typeface="Wingdings" pitchFamily="2" charset="2"/>
              <a:buNone/>
            </a:pPr>
            <a:r>
              <a:rPr lang="en-US" sz="2400" dirty="0"/>
              <a:t>    Node cur = leftmost(n);</a:t>
            </a:r>
          </a:p>
          <a:p>
            <a:pPr algn="l" eaLnBrk="1" hangingPunct="1">
              <a:lnSpc>
                <a:spcPct val="90000"/>
              </a:lnSpc>
              <a:buClr>
                <a:schemeClr val="accent1"/>
              </a:buClr>
              <a:buSzPct val="65000"/>
              <a:buFont typeface="Wingdings" pitchFamily="2" charset="2"/>
              <a:buNone/>
            </a:pPr>
            <a:r>
              <a:rPr lang="en-US" sz="2400" dirty="0"/>
              <a:t>    while (cur != null) </a:t>
            </a:r>
            <a:endParaRPr lang="en-US" sz="2400" dirty="0" smtClean="0"/>
          </a:p>
          <a:p>
            <a:pPr algn="l" eaLnBrk="1" hangingPunct="1">
              <a:lnSpc>
                <a:spcPct val="90000"/>
              </a:lnSpc>
              <a:buClr>
                <a:schemeClr val="accent1"/>
              </a:buClr>
              <a:buSzPct val="65000"/>
              <a:buFont typeface="Wingdings" pitchFamily="2" charset="2"/>
              <a:buNone/>
            </a:pPr>
            <a:r>
              <a:rPr lang="en-US" sz="2400" dirty="0"/>
              <a:t> </a:t>
            </a:r>
            <a:r>
              <a:rPr lang="en-US" sz="2400" dirty="0" smtClean="0"/>
              <a:t>   {</a:t>
            </a:r>
            <a:endParaRPr lang="en-US" sz="2400" dirty="0"/>
          </a:p>
          <a:p>
            <a:pPr algn="l" eaLnBrk="1" hangingPunct="1">
              <a:lnSpc>
                <a:spcPct val="90000"/>
              </a:lnSpc>
              <a:buClr>
                <a:schemeClr val="accent1"/>
              </a:buClr>
              <a:buSzPct val="65000"/>
              <a:buFont typeface="Wingdings" pitchFamily="2" charset="2"/>
              <a:buNone/>
            </a:pPr>
            <a:r>
              <a:rPr lang="en-US" sz="2400" dirty="0"/>
              <a:t>        print(cur);</a:t>
            </a:r>
          </a:p>
          <a:p>
            <a:pPr algn="l" eaLnBrk="1" hangingPunct="1">
              <a:lnSpc>
                <a:spcPct val="90000"/>
              </a:lnSpc>
              <a:buClr>
                <a:schemeClr val="accent1"/>
              </a:buClr>
              <a:buSzPct val="65000"/>
              <a:buFont typeface="Wingdings" pitchFamily="2" charset="2"/>
              <a:buNone/>
            </a:pPr>
            <a:r>
              <a:rPr lang="en-US" sz="2400" dirty="0"/>
              <a:t>        if (</a:t>
            </a:r>
            <a:r>
              <a:rPr lang="en-US" sz="2400" dirty="0" err="1" smtClean="0"/>
              <a:t>cur.rbit</a:t>
            </a:r>
            <a:r>
              <a:rPr lang="en-US" sz="2400" dirty="0" smtClean="0"/>
              <a:t>) </a:t>
            </a:r>
            <a:endParaRPr lang="en-US" sz="2400" dirty="0"/>
          </a:p>
          <a:p>
            <a:pPr algn="l" eaLnBrk="1" hangingPunct="1">
              <a:lnSpc>
                <a:spcPct val="90000"/>
              </a:lnSpc>
              <a:buClr>
                <a:schemeClr val="accent1"/>
              </a:buClr>
              <a:buSzPct val="65000"/>
              <a:buFont typeface="Wingdings" pitchFamily="2" charset="2"/>
              <a:buNone/>
            </a:pPr>
            <a:r>
              <a:rPr lang="en-US" sz="2400" dirty="0"/>
              <a:t>            cur = </a:t>
            </a:r>
            <a:r>
              <a:rPr lang="en-US" sz="2400" dirty="0" err="1"/>
              <a:t>cur.right</a:t>
            </a:r>
            <a:r>
              <a:rPr lang="en-US" sz="2400" dirty="0"/>
              <a:t>;</a:t>
            </a:r>
          </a:p>
          <a:p>
            <a:pPr algn="l" eaLnBrk="1" hangingPunct="1">
              <a:lnSpc>
                <a:spcPct val="90000"/>
              </a:lnSpc>
              <a:buClr>
                <a:schemeClr val="accent1"/>
              </a:buClr>
              <a:buSzPct val="65000"/>
              <a:buFont typeface="Wingdings" pitchFamily="2" charset="2"/>
              <a:buNone/>
            </a:pPr>
            <a:r>
              <a:rPr lang="en-US" sz="2400" dirty="0"/>
              <a:t>        </a:t>
            </a:r>
            <a:r>
              <a:rPr lang="en-US" sz="2400" dirty="0" smtClean="0"/>
              <a:t>else </a:t>
            </a:r>
            <a:endParaRPr lang="en-US" sz="2400" dirty="0"/>
          </a:p>
          <a:p>
            <a:pPr algn="l" eaLnBrk="1" hangingPunct="1">
              <a:lnSpc>
                <a:spcPct val="90000"/>
              </a:lnSpc>
              <a:buClr>
                <a:schemeClr val="accent1"/>
              </a:buClr>
              <a:buSzPct val="65000"/>
              <a:buFont typeface="Wingdings" pitchFamily="2" charset="2"/>
              <a:buNone/>
            </a:pPr>
            <a:r>
              <a:rPr lang="en-US" sz="2400" dirty="0"/>
              <a:t>            cur = leftmost(</a:t>
            </a:r>
            <a:r>
              <a:rPr lang="en-US" sz="2400" dirty="0" err="1"/>
              <a:t>cur.right</a:t>
            </a:r>
            <a:r>
              <a:rPr lang="en-US" sz="2400" dirty="0"/>
              <a:t>);</a:t>
            </a:r>
          </a:p>
          <a:p>
            <a:pPr algn="l" eaLnBrk="1" hangingPunct="1">
              <a:lnSpc>
                <a:spcPct val="90000"/>
              </a:lnSpc>
              <a:buClr>
                <a:schemeClr val="accent1"/>
              </a:buClr>
              <a:buSzPct val="65000"/>
              <a:buFont typeface="Wingdings" pitchFamily="2" charset="2"/>
              <a:buNone/>
            </a:pPr>
            <a:r>
              <a:rPr lang="en-US" sz="2400" dirty="0"/>
              <a:t>       </a:t>
            </a:r>
            <a:r>
              <a:rPr lang="en-US" sz="2400" dirty="0" smtClean="0"/>
              <a:t>}</a:t>
            </a:r>
            <a:endParaRPr lang="en-US" sz="2400" dirty="0"/>
          </a:p>
          <a:p>
            <a:pPr algn="l" eaLnBrk="1" hangingPunct="1">
              <a:lnSpc>
                <a:spcPct val="90000"/>
              </a:lnSpc>
              <a:buClr>
                <a:schemeClr val="accent1"/>
              </a:buClr>
              <a:buSzPct val="65000"/>
              <a:buFont typeface="Wingdings" pitchFamily="2" charset="2"/>
              <a:buNone/>
            </a:pPr>
            <a:r>
              <a:rPr lang="en-US" sz="2400" dirty="0"/>
              <a:t>    }</a:t>
            </a:r>
          </a:p>
          <a:p>
            <a:pPr algn="l" eaLnBrk="1" hangingPunct="1">
              <a:lnSpc>
                <a:spcPct val="90000"/>
              </a:lnSpc>
              <a:buClr>
                <a:schemeClr val="accent1"/>
              </a:buClr>
              <a:buSzPct val="65000"/>
              <a:buFont typeface="Wingdings" pitchFamily="2" charset="2"/>
              <a:buNone/>
            </a:pPr>
            <a:r>
              <a:rPr lang="en-US" sz="2400" dirty="0" smtClean="0"/>
              <a:t>}</a:t>
            </a:r>
            <a:endParaRPr lang="en-US" sz="2400" dirty="0"/>
          </a:p>
        </p:txBody>
      </p:sp>
    </p:spTree>
    <p:extLst>
      <p:ext uri="{BB962C8B-B14F-4D97-AF65-F5344CB8AC3E}">
        <p14:creationId xmlns:p14="http://schemas.microsoft.com/office/powerpoint/2010/main" val="2589981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Threaded Tree Modification</a:t>
            </a:r>
          </a:p>
        </p:txBody>
      </p:sp>
      <p:sp>
        <p:nvSpPr>
          <p:cNvPr id="17411" name="Rectangle 3"/>
          <p:cNvSpPr>
            <a:spLocks noGrp="1" noChangeArrowheads="1"/>
          </p:cNvSpPr>
          <p:nvPr>
            <p:ph type="body" idx="1"/>
          </p:nvPr>
        </p:nvSpPr>
        <p:spPr/>
        <p:txBody>
          <a:bodyPr>
            <a:normAutofit/>
          </a:bodyPr>
          <a:lstStyle/>
          <a:p>
            <a:pPr algn="just" eaLnBrk="1" hangingPunct="1"/>
            <a:r>
              <a:rPr lang="en-US" sz="2000" b="1" dirty="0">
                <a:solidFill>
                  <a:srgbClr val="002060"/>
                </a:solidFill>
              </a:rPr>
              <a:t>We’re still wasting pointers, since half of our leafs’ pointers are still null</a:t>
            </a:r>
          </a:p>
          <a:p>
            <a:pPr algn="just" eaLnBrk="1" hangingPunct="1"/>
            <a:r>
              <a:rPr lang="en-US" sz="2000" b="1" dirty="0">
                <a:solidFill>
                  <a:srgbClr val="002060"/>
                </a:solidFill>
              </a:rPr>
              <a:t>We can add threads to the previous node in an </a:t>
            </a:r>
            <a:r>
              <a:rPr lang="en-US" sz="2000" b="1" dirty="0" err="1">
                <a:solidFill>
                  <a:srgbClr val="002060"/>
                </a:solidFill>
              </a:rPr>
              <a:t>inorder</a:t>
            </a:r>
            <a:r>
              <a:rPr lang="en-US" sz="2000" b="1" dirty="0">
                <a:solidFill>
                  <a:srgbClr val="002060"/>
                </a:solidFill>
              </a:rPr>
              <a:t> traversal as well, which we can use to traverse the tree backwards or even to do </a:t>
            </a:r>
            <a:r>
              <a:rPr lang="en-US" sz="2000" b="1" dirty="0" err="1">
                <a:solidFill>
                  <a:srgbClr val="002060"/>
                </a:solidFill>
              </a:rPr>
              <a:t>postorder</a:t>
            </a:r>
            <a:r>
              <a:rPr lang="en-US" sz="2000" b="1" dirty="0">
                <a:solidFill>
                  <a:srgbClr val="002060"/>
                </a:solidFill>
              </a:rPr>
              <a:t> traversals</a:t>
            </a:r>
          </a:p>
        </p:txBody>
      </p:sp>
    </p:spTree>
    <p:extLst>
      <p:ext uri="{BB962C8B-B14F-4D97-AF65-F5344CB8AC3E}">
        <p14:creationId xmlns:p14="http://schemas.microsoft.com/office/powerpoint/2010/main" val="31089495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Threaded Tree Modification</a:t>
            </a:r>
          </a:p>
        </p:txBody>
      </p:sp>
      <p:sp>
        <p:nvSpPr>
          <p:cNvPr id="18435" name="Oval 4"/>
          <p:cNvSpPr>
            <a:spLocks noChangeArrowheads="1"/>
          </p:cNvSpPr>
          <p:nvPr/>
        </p:nvSpPr>
        <p:spPr bwMode="auto">
          <a:xfrm>
            <a:off x="4876800" y="2514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8</a:t>
            </a:r>
          </a:p>
        </p:txBody>
      </p:sp>
      <p:sp>
        <p:nvSpPr>
          <p:cNvPr id="18436" name="Oval 5"/>
          <p:cNvSpPr>
            <a:spLocks noChangeArrowheads="1"/>
          </p:cNvSpPr>
          <p:nvPr/>
        </p:nvSpPr>
        <p:spPr bwMode="auto">
          <a:xfrm>
            <a:off x="43434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7</a:t>
            </a:r>
          </a:p>
        </p:txBody>
      </p:sp>
      <p:cxnSp>
        <p:nvCxnSpPr>
          <p:cNvPr id="18437" name="AutoShape 6"/>
          <p:cNvCxnSpPr>
            <a:cxnSpLocks noChangeShapeType="1"/>
            <a:stCxn id="18435" idx="3"/>
            <a:endCxn id="18436" idx="0"/>
          </p:cNvCxnSpPr>
          <p:nvPr/>
        </p:nvCxnSpPr>
        <p:spPr bwMode="auto">
          <a:xfrm flipH="1">
            <a:off x="4648200" y="2970213"/>
            <a:ext cx="3175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38" name="Oval 7"/>
          <p:cNvSpPr>
            <a:spLocks noChangeArrowheads="1"/>
          </p:cNvSpPr>
          <p:nvPr/>
        </p:nvSpPr>
        <p:spPr bwMode="auto">
          <a:xfrm>
            <a:off x="33528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5</a:t>
            </a:r>
          </a:p>
        </p:txBody>
      </p:sp>
      <p:cxnSp>
        <p:nvCxnSpPr>
          <p:cNvPr id="18439" name="AutoShape 8"/>
          <p:cNvCxnSpPr>
            <a:cxnSpLocks noChangeShapeType="1"/>
            <a:stCxn id="18440" idx="5"/>
            <a:endCxn id="18438" idx="0"/>
          </p:cNvCxnSpPr>
          <p:nvPr/>
        </p:nvCxnSpPr>
        <p:spPr bwMode="auto">
          <a:xfrm>
            <a:off x="3263900" y="3122613"/>
            <a:ext cx="3937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40" name="Oval 9"/>
          <p:cNvSpPr>
            <a:spLocks noChangeArrowheads="1"/>
          </p:cNvSpPr>
          <p:nvPr/>
        </p:nvSpPr>
        <p:spPr bwMode="auto">
          <a:xfrm>
            <a:off x="2743200" y="26670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3</a:t>
            </a:r>
          </a:p>
        </p:txBody>
      </p:sp>
      <p:cxnSp>
        <p:nvCxnSpPr>
          <p:cNvPr id="18441" name="AutoShape 10"/>
          <p:cNvCxnSpPr>
            <a:cxnSpLocks noChangeShapeType="1"/>
            <a:stCxn id="18448" idx="3"/>
            <a:endCxn id="18440" idx="0"/>
          </p:cNvCxnSpPr>
          <p:nvPr/>
        </p:nvCxnSpPr>
        <p:spPr bwMode="auto">
          <a:xfrm flipH="1">
            <a:off x="3048000" y="2132013"/>
            <a:ext cx="8509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42" name="Oval 11"/>
          <p:cNvSpPr>
            <a:spLocks noChangeArrowheads="1"/>
          </p:cNvSpPr>
          <p:nvPr/>
        </p:nvSpPr>
        <p:spPr bwMode="auto">
          <a:xfrm>
            <a:off x="55626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11</a:t>
            </a:r>
          </a:p>
        </p:txBody>
      </p:sp>
      <p:cxnSp>
        <p:nvCxnSpPr>
          <p:cNvPr id="18443" name="AutoShape 12"/>
          <p:cNvCxnSpPr>
            <a:cxnSpLocks noChangeShapeType="1"/>
            <a:stCxn id="18435" idx="5"/>
            <a:endCxn id="18442" idx="0"/>
          </p:cNvCxnSpPr>
          <p:nvPr/>
        </p:nvCxnSpPr>
        <p:spPr bwMode="auto">
          <a:xfrm>
            <a:off x="5397500" y="2970213"/>
            <a:ext cx="4699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44" name="Oval 13"/>
          <p:cNvSpPr>
            <a:spLocks noChangeArrowheads="1"/>
          </p:cNvSpPr>
          <p:nvPr/>
        </p:nvSpPr>
        <p:spPr bwMode="auto">
          <a:xfrm>
            <a:off x="6096000" y="4419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13</a:t>
            </a:r>
          </a:p>
        </p:txBody>
      </p:sp>
      <p:cxnSp>
        <p:nvCxnSpPr>
          <p:cNvPr id="18445" name="AutoShape 14"/>
          <p:cNvCxnSpPr>
            <a:cxnSpLocks noChangeShapeType="1"/>
            <a:stCxn id="18442" idx="5"/>
            <a:endCxn id="18444" idx="0"/>
          </p:cNvCxnSpPr>
          <p:nvPr/>
        </p:nvCxnSpPr>
        <p:spPr bwMode="auto">
          <a:xfrm>
            <a:off x="6083300" y="3960813"/>
            <a:ext cx="317500" cy="4587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46" name="Oval 15"/>
          <p:cNvSpPr>
            <a:spLocks noChangeArrowheads="1"/>
          </p:cNvSpPr>
          <p:nvPr/>
        </p:nvSpPr>
        <p:spPr bwMode="auto">
          <a:xfrm>
            <a:off x="21336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a:t>
            </a:r>
          </a:p>
        </p:txBody>
      </p:sp>
      <p:cxnSp>
        <p:nvCxnSpPr>
          <p:cNvPr id="18447" name="AutoShape 16"/>
          <p:cNvCxnSpPr>
            <a:cxnSpLocks noChangeShapeType="1"/>
            <a:stCxn id="18440" idx="3"/>
            <a:endCxn id="18446" idx="0"/>
          </p:cNvCxnSpPr>
          <p:nvPr/>
        </p:nvCxnSpPr>
        <p:spPr bwMode="auto">
          <a:xfrm flipH="1">
            <a:off x="2438400" y="3122613"/>
            <a:ext cx="3937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48" name="Oval 17"/>
          <p:cNvSpPr>
            <a:spLocks noChangeArrowheads="1"/>
          </p:cNvSpPr>
          <p:nvPr/>
        </p:nvSpPr>
        <p:spPr bwMode="auto">
          <a:xfrm>
            <a:off x="3810000" y="16764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6</a:t>
            </a:r>
          </a:p>
        </p:txBody>
      </p:sp>
      <p:sp>
        <p:nvSpPr>
          <p:cNvPr id="18449" name="Oval 18"/>
          <p:cNvSpPr>
            <a:spLocks noChangeArrowheads="1"/>
          </p:cNvSpPr>
          <p:nvPr/>
        </p:nvSpPr>
        <p:spPr bwMode="auto">
          <a:xfrm>
            <a:off x="5029200" y="4419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9</a:t>
            </a:r>
          </a:p>
        </p:txBody>
      </p:sp>
      <p:cxnSp>
        <p:nvCxnSpPr>
          <p:cNvPr id="18450" name="AutoShape 19"/>
          <p:cNvCxnSpPr>
            <a:cxnSpLocks noChangeShapeType="1"/>
            <a:stCxn id="18442" idx="3"/>
            <a:endCxn id="18449" idx="0"/>
          </p:cNvCxnSpPr>
          <p:nvPr/>
        </p:nvCxnSpPr>
        <p:spPr bwMode="auto">
          <a:xfrm flipH="1">
            <a:off x="5334000" y="3960813"/>
            <a:ext cx="317500" cy="4587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51" name="AutoShape 20"/>
          <p:cNvCxnSpPr>
            <a:cxnSpLocks noChangeShapeType="1"/>
            <a:stCxn id="18448" idx="5"/>
            <a:endCxn id="18435" idx="0"/>
          </p:cNvCxnSpPr>
          <p:nvPr/>
        </p:nvCxnSpPr>
        <p:spPr bwMode="auto">
          <a:xfrm>
            <a:off x="4330700" y="2132013"/>
            <a:ext cx="8509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52" name="AutoShape 21"/>
          <p:cNvCxnSpPr>
            <a:cxnSpLocks noChangeShapeType="1"/>
            <a:stCxn id="18446" idx="4"/>
            <a:endCxn id="18440" idx="4"/>
          </p:cNvCxnSpPr>
          <p:nvPr/>
        </p:nvCxnSpPr>
        <p:spPr bwMode="auto">
          <a:xfrm rot="5400000" flipH="1" flipV="1">
            <a:off x="2324100" y="3314700"/>
            <a:ext cx="838200" cy="609600"/>
          </a:xfrm>
          <a:prstGeom prst="curvedConnector3">
            <a:avLst>
              <a:gd name="adj1" fmla="val -27273"/>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8453" name="AutoShape 22"/>
          <p:cNvCxnSpPr>
            <a:cxnSpLocks noChangeShapeType="1"/>
            <a:stCxn id="18438" idx="4"/>
            <a:endCxn id="18448" idx="4"/>
          </p:cNvCxnSpPr>
          <p:nvPr/>
        </p:nvCxnSpPr>
        <p:spPr bwMode="auto">
          <a:xfrm rot="5400000" flipH="1" flipV="1">
            <a:off x="2971800" y="2895600"/>
            <a:ext cx="1828800" cy="457200"/>
          </a:xfrm>
          <a:prstGeom prst="curvedConnector3">
            <a:avLst>
              <a:gd name="adj1" fmla="val -12500"/>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8454" name="AutoShape 23"/>
          <p:cNvCxnSpPr>
            <a:cxnSpLocks noChangeShapeType="1"/>
            <a:stCxn id="18436" idx="4"/>
            <a:endCxn id="18435" idx="4"/>
          </p:cNvCxnSpPr>
          <p:nvPr/>
        </p:nvCxnSpPr>
        <p:spPr bwMode="auto">
          <a:xfrm rot="5400000" flipH="1" flipV="1">
            <a:off x="4419600" y="3276600"/>
            <a:ext cx="990600" cy="533400"/>
          </a:xfrm>
          <a:prstGeom prst="curvedConnector3">
            <a:avLst>
              <a:gd name="adj1" fmla="val -23079"/>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8455" name="AutoShape 24"/>
          <p:cNvCxnSpPr>
            <a:cxnSpLocks noChangeShapeType="1"/>
            <a:stCxn id="18449" idx="4"/>
            <a:endCxn id="18442" idx="4"/>
          </p:cNvCxnSpPr>
          <p:nvPr/>
        </p:nvCxnSpPr>
        <p:spPr bwMode="auto">
          <a:xfrm rot="5400000" flipH="1" flipV="1">
            <a:off x="5143500" y="4229100"/>
            <a:ext cx="914400" cy="533400"/>
          </a:xfrm>
          <a:prstGeom prst="curvedConnector3">
            <a:avLst>
              <a:gd name="adj1" fmla="val -25000"/>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8456" name="AutoShape 25"/>
          <p:cNvCxnSpPr>
            <a:cxnSpLocks noChangeShapeType="1"/>
            <a:stCxn id="18438" idx="4"/>
            <a:endCxn id="18440" idx="4"/>
          </p:cNvCxnSpPr>
          <p:nvPr/>
        </p:nvCxnSpPr>
        <p:spPr bwMode="auto">
          <a:xfrm rot="16200000" flipV="1">
            <a:off x="2933700" y="3314700"/>
            <a:ext cx="838200" cy="609600"/>
          </a:xfrm>
          <a:prstGeom prst="curvedConnector3">
            <a:avLst>
              <a:gd name="adj1" fmla="val -27273"/>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8457" name="AutoShape 26"/>
          <p:cNvCxnSpPr>
            <a:cxnSpLocks noChangeShapeType="1"/>
            <a:stCxn id="18436" idx="4"/>
            <a:endCxn id="18448" idx="4"/>
          </p:cNvCxnSpPr>
          <p:nvPr/>
        </p:nvCxnSpPr>
        <p:spPr bwMode="auto">
          <a:xfrm rot="16200000" flipV="1">
            <a:off x="3467100" y="2857500"/>
            <a:ext cx="1828800" cy="533400"/>
          </a:xfrm>
          <a:prstGeom prst="curvedConnector3">
            <a:avLst>
              <a:gd name="adj1" fmla="val -12500"/>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8458" name="AutoShape 27"/>
          <p:cNvCxnSpPr>
            <a:cxnSpLocks noChangeShapeType="1"/>
            <a:stCxn id="18449" idx="4"/>
            <a:endCxn id="18435" idx="4"/>
          </p:cNvCxnSpPr>
          <p:nvPr/>
        </p:nvCxnSpPr>
        <p:spPr bwMode="auto">
          <a:xfrm rot="16200000" flipV="1">
            <a:off x="4305300" y="3924300"/>
            <a:ext cx="1905000" cy="152400"/>
          </a:xfrm>
          <a:prstGeom prst="curvedConnector5">
            <a:avLst>
              <a:gd name="adj1" fmla="val -12000"/>
              <a:gd name="adj2" fmla="val 350000"/>
              <a:gd name="adj3" fmla="val 25329"/>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18459" name="AutoShape 28"/>
          <p:cNvCxnSpPr>
            <a:cxnSpLocks noChangeShapeType="1"/>
            <a:stCxn id="18444" idx="4"/>
            <a:endCxn id="18442" idx="4"/>
          </p:cNvCxnSpPr>
          <p:nvPr/>
        </p:nvCxnSpPr>
        <p:spPr bwMode="auto">
          <a:xfrm rot="16200000" flipV="1">
            <a:off x="5676900" y="4229100"/>
            <a:ext cx="914400" cy="533400"/>
          </a:xfrm>
          <a:prstGeom prst="curvedConnector3">
            <a:avLst>
              <a:gd name="adj1" fmla="val -25000"/>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3161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TYPES OF TBT</a:t>
            </a:r>
          </a:p>
        </p:txBody>
      </p:sp>
      <p:sp>
        <p:nvSpPr>
          <p:cNvPr id="3" name="Text Placeholder 2"/>
          <p:cNvSpPr>
            <a:spLocks noGrp="1"/>
          </p:cNvSpPr>
          <p:nvPr>
            <p:ph type="body" idx="1"/>
          </p:nvPr>
        </p:nvSpPr>
        <p:spPr/>
        <p:txBody>
          <a:bodyPr/>
          <a:lstStyle/>
          <a:p>
            <a:r>
              <a:rPr lang="en-IN" dirty="0"/>
              <a:t>Single Threaded Binary </a:t>
            </a:r>
            <a:r>
              <a:rPr lang="en-IN" dirty="0" smtClean="0"/>
              <a:t>Tree</a:t>
            </a:r>
            <a:endParaRPr lang="en-IN" dirty="0"/>
          </a:p>
        </p:txBody>
      </p:sp>
      <p:sp>
        <p:nvSpPr>
          <p:cNvPr id="2" name="Content Placeholder 1"/>
          <p:cNvSpPr>
            <a:spLocks noGrp="1"/>
          </p:cNvSpPr>
          <p:nvPr>
            <p:ph sz="half" idx="2"/>
          </p:nvPr>
        </p:nvSpPr>
        <p:spPr/>
        <p:txBody>
          <a:bodyPr/>
          <a:lstStyle/>
          <a:p>
            <a:pPr algn="just"/>
            <a:r>
              <a:rPr lang="en-US" sz="2000" b="1" dirty="0">
                <a:solidFill>
                  <a:srgbClr val="002060"/>
                </a:solidFill>
              </a:rPr>
              <a:t>Here only the right NULL pointer are made to point to </a:t>
            </a:r>
            <a:r>
              <a:rPr lang="en-US" sz="2000" b="1" dirty="0" err="1">
                <a:solidFill>
                  <a:srgbClr val="002060"/>
                </a:solidFill>
              </a:rPr>
              <a:t>inorder</a:t>
            </a:r>
            <a:r>
              <a:rPr lang="en-US" sz="2000" b="1" dirty="0">
                <a:solidFill>
                  <a:srgbClr val="002060"/>
                </a:solidFill>
              </a:rPr>
              <a:t> successor.</a:t>
            </a:r>
          </a:p>
          <a:p>
            <a:endParaRPr lang="en-IN" dirty="0"/>
          </a:p>
        </p:txBody>
      </p:sp>
      <p:sp>
        <p:nvSpPr>
          <p:cNvPr id="4" name="Text Placeholder 3"/>
          <p:cNvSpPr>
            <a:spLocks noGrp="1"/>
          </p:cNvSpPr>
          <p:nvPr>
            <p:ph type="body" sz="quarter" idx="3"/>
          </p:nvPr>
        </p:nvSpPr>
        <p:spPr>
          <a:xfrm>
            <a:off x="4645025" y="1722438"/>
            <a:ext cx="4194175" cy="639762"/>
          </a:xfrm>
        </p:spPr>
        <p:txBody>
          <a:bodyPr/>
          <a:lstStyle/>
          <a:p>
            <a:r>
              <a:rPr lang="en-IN" dirty="0"/>
              <a:t>Double Threaded </a:t>
            </a:r>
            <a:r>
              <a:rPr lang="en-IN" dirty="0" smtClean="0"/>
              <a:t>Binary Tree</a:t>
            </a:r>
            <a:endParaRPr lang="en-IN" dirty="0"/>
          </a:p>
        </p:txBody>
      </p:sp>
      <p:sp>
        <p:nvSpPr>
          <p:cNvPr id="5" name="Content Placeholder 4"/>
          <p:cNvSpPr>
            <a:spLocks noGrp="1"/>
          </p:cNvSpPr>
          <p:nvPr>
            <p:ph sz="quarter" idx="4"/>
          </p:nvPr>
        </p:nvSpPr>
        <p:spPr/>
        <p:txBody>
          <a:bodyPr>
            <a:normAutofit/>
          </a:bodyPr>
          <a:lstStyle/>
          <a:p>
            <a:pPr algn="just"/>
            <a:r>
              <a:rPr lang="en-US" sz="2000" b="1" dirty="0">
                <a:solidFill>
                  <a:srgbClr val="002060"/>
                </a:solidFill>
              </a:rPr>
              <a:t>Here both the right as well as the left NULL pointers are made to point </a:t>
            </a:r>
            <a:r>
              <a:rPr lang="en-US" sz="2000" b="1" dirty="0" err="1">
                <a:solidFill>
                  <a:srgbClr val="002060"/>
                </a:solidFill>
              </a:rPr>
              <a:t>inorder</a:t>
            </a:r>
            <a:r>
              <a:rPr lang="en-US" sz="2000" b="1" dirty="0">
                <a:solidFill>
                  <a:srgbClr val="002060"/>
                </a:solidFill>
              </a:rPr>
              <a:t> successor and </a:t>
            </a:r>
            <a:r>
              <a:rPr lang="en-US" sz="2000" b="1" dirty="0" err="1">
                <a:solidFill>
                  <a:srgbClr val="002060"/>
                </a:solidFill>
              </a:rPr>
              <a:t>inorder</a:t>
            </a:r>
            <a:r>
              <a:rPr lang="en-US" sz="2000" b="1" dirty="0">
                <a:solidFill>
                  <a:srgbClr val="002060"/>
                </a:solidFill>
              </a:rPr>
              <a:t> predecessor respectively. (here the left threads are helpful in reverse </a:t>
            </a:r>
            <a:r>
              <a:rPr lang="en-US" sz="2000" b="1" dirty="0" err="1">
                <a:solidFill>
                  <a:srgbClr val="002060"/>
                </a:solidFill>
              </a:rPr>
              <a:t>inorder</a:t>
            </a:r>
            <a:r>
              <a:rPr lang="en-US" sz="2000" b="1" dirty="0">
                <a:solidFill>
                  <a:srgbClr val="002060"/>
                </a:solidFill>
              </a:rPr>
              <a:t> </a:t>
            </a:r>
            <a:r>
              <a:rPr lang="en-US" sz="2000" b="1" dirty="0" err="1">
                <a:solidFill>
                  <a:srgbClr val="002060"/>
                </a:solidFill>
              </a:rPr>
              <a:t>traveral</a:t>
            </a:r>
            <a:r>
              <a:rPr lang="en-US" sz="2000" b="1" dirty="0">
                <a:solidFill>
                  <a:srgbClr val="002060"/>
                </a:solidFill>
              </a:rPr>
              <a:t> of the tree )</a:t>
            </a:r>
            <a:endParaRPr lang="en-IN" sz="2000" b="1" dirty="0">
              <a:solidFill>
                <a:srgbClr val="002060"/>
              </a:solidFill>
            </a:endParaRPr>
          </a:p>
        </p:txBody>
      </p:sp>
    </p:spTree>
    <p:extLst>
      <p:ext uri="{BB962C8B-B14F-4D97-AF65-F5344CB8AC3E}">
        <p14:creationId xmlns:p14="http://schemas.microsoft.com/office/powerpoint/2010/main" val="18733397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TBT</a:t>
            </a:r>
          </a:p>
        </p:txBody>
      </p:sp>
      <p:sp>
        <p:nvSpPr>
          <p:cNvPr id="4" name="Text Placeholder 3"/>
          <p:cNvSpPr>
            <a:spLocks noGrp="1"/>
          </p:cNvSpPr>
          <p:nvPr>
            <p:ph sz="half" idx="1"/>
          </p:nvPr>
        </p:nvSpPr>
        <p:spPr/>
        <p:txBody>
          <a:bodyPr>
            <a:normAutofit/>
          </a:bodyPr>
          <a:lstStyle/>
          <a:p>
            <a:pPr marL="114300" indent="0">
              <a:buNone/>
            </a:pPr>
            <a:r>
              <a:rPr lang="en-US" sz="2400" dirty="0">
                <a:solidFill>
                  <a:schemeClr val="tx1"/>
                </a:solidFill>
              </a:rPr>
              <a:t>// single </a:t>
            </a:r>
            <a:r>
              <a:rPr lang="en-US" sz="2400" dirty="0" smtClean="0">
                <a:solidFill>
                  <a:schemeClr val="tx1"/>
                </a:solidFill>
              </a:rPr>
              <a:t>threaded</a:t>
            </a:r>
          </a:p>
          <a:p>
            <a:pPr marL="114300" indent="0">
              <a:buNone/>
            </a:pPr>
            <a:endParaRPr lang="en-US" sz="2400" dirty="0" smtClean="0">
              <a:solidFill>
                <a:schemeClr val="tx1"/>
              </a:solidFill>
            </a:endParaRPr>
          </a:p>
          <a:p>
            <a:pPr marL="114300" indent="0">
              <a:buNone/>
            </a:pPr>
            <a:r>
              <a:rPr lang="en-US" sz="2400" dirty="0" smtClean="0">
                <a:solidFill>
                  <a:schemeClr val="tx1"/>
                </a:solidFill>
              </a:rPr>
              <a:t>Class </a:t>
            </a:r>
            <a:r>
              <a:rPr lang="en-US" sz="2400" dirty="0">
                <a:solidFill>
                  <a:schemeClr val="tx1"/>
                </a:solidFill>
              </a:rPr>
              <a:t>Node{</a:t>
            </a:r>
          </a:p>
          <a:p>
            <a:pPr marL="114300" indent="0">
              <a:buNone/>
            </a:pPr>
            <a:r>
              <a:rPr lang="en-US" sz="2400" dirty="0">
                <a:solidFill>
                  <a:schemeClr val="tx1"/>
                </a:solidFill>
              </a:rPr>
              <a:t>   </a:t>
            </a:r>
            <a:r>
              <a:rPr lang="en-US" sz="2400" dirty="0" err="1">
                <a:solidFill>
                  <a:schemeClr val="tx1"/>
                </a:solidFill>
              </a:rPr>
              <a:t>int</a:t>
            </a:r>
            <a:r>
              <a:rPr lang="en-US" sz="2400" dirty="0">
                <a:solidFill>
                  <a:schemeClr val="tx1"/>
                </a:solidFill>
              </a:rPr>
              <a:t> data ;</a:t>
            </a:r>
          </a:p>
          <a:p>
            <a:pPr marL="114300" indent="0">
              <a:buNone/>
            </a:pPr>
            <a:r>
              <a:rPr lang="en-US" sz="2400" dirty="0">
                <a:solidFill>
                  <a:schemeClr val="tx1"/>
                </a:solidFill>
              </a:rPr>
              <a:t>   Node *left ;</a:t>
            </a:r>
          </a:p>
          <a:p>
            <a:pPr marL="114300" indent="0">
              <a:buNone/>
            </a:pPr>
            <a:r>
              <a:rPr lang="en-US" sz="2400" dirty="0">
                <a:solidFill>
                  <a:schemeClr val="tx1"/>
                </a:solidFill>
              </a:rPr>
              <a:t>   Node *right ;</a:t>
            </a:r>
          </a:p>
          <a:p>
            <a:pPr marL="114300" indent="0">
              <a:buNone/>
            </a:pPr>
            <a:r>
              <a:rPr lang="en-US" sz="2400" dirty="0">
                <a:solidFill>
                  <a:schemeClr val="tx1"/>
                </a:solidFill>
              </a:rPr>
              <a:t>   </a:t>
            </a:r>
            <a:r>
              <a:rPr lang="en-US" sz="2400" dirty="0" err="1">
                <a:solidFill>
                  <a:schemeClr val="tx1"/>
                </a:solidFill>
              </a:rPr>
              <a:t>bool</a:t>
            </a:r>
            <a:r>
              <a:rPr lang="en-US" sz="2400" dirty="0">
                <a:solidFill>
                  <a:schemeClr val="tx1"/>
                </a:solidFill>
              </a:rPr>
              <a:t> </a:t>
            </a:r>
            <a:r>
              <a:rPr lang="en-US" sz="2400" dirty="0" err="1">
                <a:solidFill>
                  <a:schemeClr val="tx1"/>
                </a:solidFill>
              </a:rPr>
              <a:t>rightThread</a:t>
            </a:r>
            <a:r>
              <a:rPr lang="en-US" sz="2400" dirty="0">
                <a:solidFill>
                  <a:schemeClr val="tx1"/>
                </a:solidFill>
              </a:rPr>
              <a:t> ;</a:t>
            </a:r>
          </a:p>
          <a:p>
            <a:pPr marL="114300" indent="0">
              <a:buNone/>
            </a:pPr>
            <a:r>
              <a:rPr lang="en-US" sz="2400" dirty="0">
                <a:solidFill>
                  <a:schemeClr val="tx1"/>
                </a:solidFill>
              </a:rPr>
              <a:t>}</a:t>
            </a:r>
          </a:p>
          <a:p>
            <a:pPr marL="114300" indent="0">
              <a:buNone/>
            </a:pPr>
            <a:endParaRPr lang="en-US" sz="2400" dirty="0">
              <a:solidFill>
                <a:schemeClr val="tx1"/>
              </a:solidFill>
            </a:endParaRPr>
          </a:p>
        </p:txBody>
      </p:sp>
      <p:sp>
        <p:nvSpPr>
          <p:cNvPr id="10" name="Content Placeholder 9"/>
          <p:cNvSpPr>
            <a:spLocks noGrp="1"/>
          </p:cNvSpPr>
          <p:nvPr>
            <p:ph sz="half" idx="2"/>
          </p:nvPr>
        </p:nvSpPr>
        <p:spPr/>
        <p:txBody>
          <a:bodyPr>
            <a:normAutofit/>
          </a:bodyPr>
          <a:lstStyle/>
          <a:p>
            <a:pPr marL="114300" indent="0">
              <a:buNone/>
            </a:pPr>
            <a:r>
              <a:rPr lang="en-US" sz="2400" dirty="0">
                <a:solidFill>
                  <a:schemeClr val="tx1"/>
                </a:solidFill>
              </a:rPr>
              <a:t>// double </a:t>
            </a:r>
            <a:r>
              <a:rPr lang="en-US" sz="2400" dirty="0" smtClean="0">
                <a:solidFill>
                  <a:schemeClr val="tx1"/>
                </a:solidFill>
              </a:rPr>
              <a:t>threaded</a:t>
            </a:r>
            <a:endParaRPr lang="en-US" sz="2400" dirty="0">
              <a:solidFill>
                <a:schemeClr val="tx1"/>
              </a:solidFill>
            </a:endParaRPr>
          </a:p>
          <a:p>
            <a:pPr marL="114300" indent="0">
              <a:buNone/>
            </a:pPr>
            <a:endParaRPr lang="en-US" sz="2400" dirty="0" smtClean="0">
              <a:solidFill>
                <a:schemeClr val="tx1"/>
              </a:solidFill>
            </a:endParaRPr>
          </a:p>
          <a:p>
            <a:pPr marL="114300" indent="0">
              <a:buNone/>
            </a:pPr>
            <a:r>
              <a:rPr lang="en-US" sz="2400" dirty="0" smtClean="0">
                <a:solidFill>
                  <a:schemeClr val="tx1"/>
                </a:solidFill>
              </a:rPr>
              <a:t>Class </a:t>
            </a:r>
            <a:r>
              <a:rPr lang="en-US" sz="2400" dirty="0">
                <a:solidFill>
                  <a:schemeClr val="tx1"/>
                </a:solidFill>
              </a:rPr>
              <a:t>Node{</a:t>
            </a:r>
          </a:p>
          <a:p>
            <a:pPr marL="114300" indent="0">
              <a:buNone/>
            </a:pPr>
            <a:r>
              <a:rPr lang="en-US" sz="2400" dirty="0">
                <a:solidFill>
                  <a:schemeClr val="tx1"/>
                </a:solidFill>
              </a:rPr>
              <a:t>   </a:t>
            </a:r>
            <a:r>
              <a:rPr lang="en-US" sz="2400" dirty="0" err="1">
                <a:solidFill>
                  <a:schemeClr val="tx1"/>
                </a:solidFill>
              </a:rPr>
              <a:t>int</a:t>
            </a:r>
            <a:r>
              <a:rPr lang="en-US" sz="2400" dirty="0">
                <a:solidFill>
                  <a:schemeClr val="tx1"/>
                </a:solidFill>
              </a:rPr>
              <a:t> data ;</a:t>
            </a:r>
          </a:p>
          <a:p>
            <a:pPr marL="114300" indent="0">
              <a:buNone/>
            </a:pPr>
            <a:r>
              <a:rPr lang="en-US" sz="2400" dirty="0">
                <a:solidFill>
                  <a:schemeClr val="tx1"/>
                </a:solidFill>
              </a:rPr>
              <a:t>   Node *left ;</a:t>
            </a:r>
          </a:p>
          <a:p>
            <a:pPr marL="114300" indent="0">
              <a:buNone/>
            </a:pPr>
            <a:r>
              <a:rPr lang="en-US" sz="2400" dirty="0">
                <a:solidFill>
                  <a:schemeClr val="tx1"/>
                </a:solidFill>
              </a:rPr>
              <a:t>   Node *right ;</a:t>
            </a:r>
          </a:p>
          <a:p>
            <a:pPr marL="114300" indent="0">
              <a:buNone/>
            </a:pPr>
            <a:r>
              <a:rPr lang="en-US" sz="2400" dirty="0">
                <a:solidFill>
                  <a:schemeClr val="tx1"/>
                </a:solidFill>
              </a:rPr>
              <a:t>   </a:t>
            </a:r>
            <a:r>
              <a:rPr lang="en-US" sz="2400" dirty="0" err="1">
                <a:solidFill>
                  <a:schemeClr val="tx1"/>
                </a:solidFill>
              </a:rPr>
              <a:t>bool</a:t>
            </a:r>
            <a:r>
              <a:rPr lang="en-US" sz="2400" dirty="0">
                <a:solidFill>
                  <a:schemeClr val="tx1"/>
                </a:solidFill>
              </a:rPr>
              <a:t> </a:t>
            </a:r>
            <a:r>
              <a:rPr lang="en-US" sz="2400" dirty="0" err="1">
                <a:solidFill>
                  <a:schemeClr val="tx1"/>
                </a:solidFill>
              </a:rPr>
              <a:t>leftThread</a:t>
            </a:r>
            <a:r>
              <a:rPr lang="en-US" sz="2400" dirty="0">
                <a:solidFill>
                  <a:schemeClr val="tx1"/>
                </a:solidFill>
              </a:rPr>
              <a:t> ;</a:t>
            </a:r>
          </a:p>
          <a:p>
            <a:pPr marL="114300" indent="0">
              <a:buNone/>
            </a:pPr>
            <a:r>
              <a:rPr lang="en-US" sz="2400" dirty="0">
                <a:solidFill>
                  <a:schemeClr val="tx1"/>
                </a:solidFill>
              </a:rPr>
              <a:t>   </a:t>
            </a:r>
            <a:r>
              <a:rPr lang="en-US" sz="2400" dirty="0" err="1">
                <a:solidFill>
                  <a:schemeClr val="tx1"/>
                </a:solidFill>
              </a:rPr>
              <a:t>bool</a:t>
            </a:r>
            <a:r>
              <a:rPr lang="en-US" sz="2400" dirty="0">
                <a:solidFill>
                  <a:schemeClr val="tx1"/>
                </a:solidFill>
              </a:rPr>
              <a:t> </a:t>
            </a:r>
            <a:r>
              <a:rPr lang="en-US" sz="2400" dirty="0" err="1">
                <a:solidFill>
                  <a:schemeClr val="tx1"/>
                </a:solidFill>
              </a:rPr>
              <a:t>rightThread</a:t>
            </a:r>
            <a:r>
              <a:rPr lang="en-US" sz="2400" dirty="0">
                <a:solidFill>
                  <a:schemeClr val="tx1"/>
                </a:solidFill>
              </a:rPr>
              <a:t> ;</a:t>
            </a:r>
          </a:p>
          <a:p>
            <a:pPr marL="114300" indent="0">
              <a:buNone/>
            </a:pPr>
            <a:r>
              <a:rPr lang="en-US" sz="2400" dirty="0">
                <a:solidFill>
                  <a:schemeClr val="tx1"/>
                </a:solidFill>
              </a:rPr>
              <a:t>}</a:t>
            </a:r>
          </a:p>
          <a:p>
            <a:endParaRPr lang="en-IN"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57200"/>
            <a:ext cx="772075" cy="818406"/>
          </a:xfrm>
          <a:prstGeom prst="rect">
            <a:avLst/>
          </a:prstGeom>
        </p:spPr>
      </p:pic>
    </p:spTree>
    <p:extLst>
      <p:ext uri="{BB962C8B-B14F-4D97-AF65-F5344CB8AC3E}">
        <p14:creationId xmlns:p14="http://schemas.microsoft.com/office/powerpoint/2010/main" val="33531111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TBT</a:t>
            </a:r>
          </a:p>
        </p:txBody>
      </p:sp>
      <p:sp>
        <p:nvSpPr>
          <p:cNvPr id="4" name="Text Placeholder 3"/>
          <p:cNvSpPr>
            <a:spLocks noGrp="1"/>
          </p:cNvSpPr>
          <p:nvPr>
            <p:ph sz="half" idx="1"/>
          </p:nvPr>
        </p:nvSpPr>
        <p:spPr/>
        <p:txBody>
          <a:bodyPr>
            <a:normAutofit/>
          </a:bodyPr>
          <a:lstStyle/>
          <a:p>
            <a:pPr marL="114300" indent="0">
              <a:buNone/>
            </a:pPr>
            <a:r>
              <a:rPr lang="en-US" sz="2400" dirty="0">
                <a:solidFill>
                  <a:schemeClr val="tx1"/>
                </a:solidFill>
              </a:rPr>
              <a:t>// single </a:t>
            </a:r>
            <a:r>
              <a:rPr lang="en-US" sz="2400" dirty="0" smtClean="0">
                <a:solidFill>
                  <a:schemeClr val="tx1"/>
                </a:solidFill>
              </a:rPr>
              <a:t>threaded</a:t>
            </a:r>
          </a:p>
          <a:p>
            <a:pPr marL="114300" indent="0">
              <a:buNone/>
            </a:pPr>
            <a:endParaRPr lang="en-US" sz="2400" dirty="0" smtClean="0">
              <a:solidFill>
                <a:schemeClr val="tx1"/>
              </a:solidFill>
            </a:endParaRPr>
          </a:p>
          <a:p>
            <a:pPr marL="114300" indent="0">
              <a:buNone/>
            </a:pPr>
            <a:r>
              <a:rPr lang="en-US" sz="2400" dirty="0" smtClean="0">
                <a:solidFill>
                  <a:schemeClr val="tx1"/>
                </a:solidFill>
              </a:rPr>
              <a:t>Class </a:t>
            </a:r>
            <a:r>
              <a:rPr lang="en-US" sz="2400" dirty="0">
                <a:solidFill>
                  <a:schemeClr val="tx1"/>
                </a:solidFill>
              </a:rPr>
              <a:t>Node{</a:t>
            </a:r>
          </a:p>
          <a:p>
            <a:pPr marL="114300" indent="0">
              <a:buNone/>
            </a:pPr>
            <a:r>
              <a:rPr lang="en-US" sz="2400" dirty="0">
                <a:solidFill>
                  <a:schemeClr val="tx1"/>
                </a:solidFill>
              </a:rPr>
              <a:t>   </a:t>
            </a:r>
            <a:r>
              <a:rPr lang="en-US" sz="2400" dirty="0" err="1">
                <a:solidFill>
                  <a:schemeClr val="tx1"/>
                </a:solidFill>
              </a:rPr>
              <a:t>int</a:t>
            </a:r>
            <a:r>
              <a:rPr lang="en-US" sz="2400" dirty="0">
                <a:solidFill>
                  <a:schemeClr val="tx1"/>
                </a:solidFill>
              </a:rPr>
              <a:t> data ;</a:t>
            </a:r>
          </a:p>
          <a:p>
            <a:pPr marL="114300" indent="0">
              <a:buNone/>
            </a:pPr>
            <a:r>
              <a:rPr lang="en-US" sz="2400" dirty="0">
                <a:solidFill>
                  <a:schemeClr val="tx1"/>
                </a:solidFill>
              </a:rPr>
              <a:t>   Node *left ;</a:t>
            </a:r>
          </a:p>
          <a:p>
            <a:pPr marL="114300" indent="0">
              <a:buNone/>
            </a:pPr>
            <a:r>
              <a:rPr lang="en-US" sz="2400" dirty="0">
                <a:solidFill>
                  <a:schemeClr val="tx1"/>
                </a:solidFill>
              </a:rPr>
              <a:t>   Node *right ;</a:t>
            </a:r>
          </a:p>
          <a:p>
            <a:pPr marL="114300" indent="0">
              <a:buNone/>
            </a:pPr>
            <a:r>
              <a:rPr lang="en-US" sz="2400" dirty="0">
                <a:solidFill>
                  <a:schemeClr val="tx1"/>
                </a:solidFill>
              </a:rPr>
              <a:t>   </a:t>
            </a:r>
            <a:r>
              <a:rPr lang="en-US" sz="2400" dirty="0" err="1">
                <a:solidFill>
                  <a:schemeClr val="tx1"/>
                </a:solidFill>
              </a:rPr>
              <a:t>bool</a:t>
            </a:r>
            <a:r>
              <a:rPr lang="en-US" sz="2400" dirty="0">
                <a:solidFill>
                  <a:schemeClr val="tx1"/>
                </a:solidFill>
              </a:rPr>
              <a:t> </a:t>
            </a:r>
            <a:r>
              <a:rPr lang="en-US" sz="2400" dirty="0" err="1">
                <a:solidFill>
                  <a:schemeClr val="tx1"/>
                </a:solidFill>
              </a:rPr>
              <a:t>rightThread</a:t>
            </a:r>
            <a:r>
              <a:rPr lang="en-US" sz="2400" dirty="0">
                <a:solidFill>
                  <a:schemeClr val="tx1"/>
                </a:solidFill>
              </a:rPr>
              <a:t> ;</a:t>
            </a:r>
          </a:p>
          <a:p>
            <a:pPr marL="114300" indent="0">
              <a:buNone/>
            </a:pPr>
            <a:r>
              <a:rPr lang="en-US" sz="2400" dirty="0">
                <a:solidFill>
                  <a:schemeClr val="tx1"/>
                </a:solidFill>
              </a:rPr>
              <a:t>}</a:t>
            </a:r>
          </a:p>
          <a:p>
            <a:pPr marL="114300" indent="0">
              <a:buNone/>
            </a:pPr>
            <a:endParaRPr lang="en-US" sz="2400" dirty="0">
              <a:solidFill>
                <a:schemeClr val="tx1"/>
              </a:solidFill>
            </a:endParaRPr>
          </a:p>
        </p:txBody>
      </p:sp>
      <p:sp>
        <p:nvSpPr>
          <p:cNvPr id="10" name="Content Placeholder 9"/>
          <p:cNvSpPr>
            <a:spLocks noGrp="1"/>
          </p:cNvSpPr>
          <p:nvPr>
            <p:ph sz="half" idx="2"/>
          </p:nvPr>
        </p:nvSpPr>
        <p:spPr/>
        <p:txBody>
          <a:bodyPr>
            <a:normAutofit/>
          </a:bodyPr>
          <a:lstStyle/>
          <a:p>
            <a:pPr marL="114300" indent="0">
              <a:buNone/>
            </a:pPr>
            <a:r>
              <a:rPr lang="en-US" sz="2400" dirty="0">
                <a:solidFill>
                  <a:schemeClr val="tx1"/>
                </a:solidFill>
              </a:rPr>
              <a:t>// double </a:t>
            </a:r>
            <a:r>
              <a:rPr lang="en-US" sz="2400" dirty="0" smtClean="0">
                <a:solidFill>
                  <a:schemeClr val="tx1"/>
                </a:solidFill>
              </a:rPr>
              <a:t>threaded</a:t>
            </a:r>
            <a:endParaRPr lang="en-US" sz="2400" dirty="0">
              <a:solidFill>
                <a:schemeClr val="tx1"/>
              </a:solidFill>
            </a:endParaRPr>
          </a:p>
          <a:p>
            <a:pPr marL="114300" indent="0">
              <a:buNone/>
            </a:pPr>
            <a:endParaRPr lang="en-US" sz="2400" dirty="0" smtClean="0">
              <a:solidFill>
                <a:schemeClr val="tx1"/>
              </a:solidFill>
            </a:endParaRPr>
          </a:p>
          <a:p>
            <a:pPr marL="114300" indent="0">
              <a:buNone/>
            </a:pPr>
            <a:r>
              <a:rPr lang="en-US" sz="2400" dirty="0" smtClean="0">
                <a:solidFill>
                  <a:schemeClr val="tx1"/>
                </a:solidFill>
              </a:rPr>
              <a:t>Class </a:t>
            </a:r>
            <a:r>
              <a:rPr lang="en-US" sz="2400" dirty="0">
                <a:solidFill>
                  <a:schemeClr val="tx1"/>
                </a:solidFill>
              </a:rPr>
              <a:t>Node{</a:t>
            </a:r>
          </a:p>
          <a:p>
            <a:pPr marL="114300" indent="0">
              <a:buNone/>
            </a:pPr>
            <a:r>
              <a:rPr lang="en-US" sz="2400" dirty="0">
                <a:solidFill>
                  <a:schemeClr val="tx1"/>
                </a:solidFill>
              </a:rPr>
              <a:t>   </a:t>
            </a:r>
            <a:r>
              <a:rPr lang="en-US" sz="2400" dirty="0" err="1">
                <a:solidFill>
                  <a:schemeClr val="tx1"/>
                </a:solidFill>
              </a:rPr>
              <a:t>int</a:t>
            </a:r>
            <a:r>
              <a:rPr lang="en-US" sz="2400" dirty="0">
                <a:solidFill>
                  <a:schemeClr val="tx1"/>
                </a:solidFill>
              </a:rPr>
              <a:t> data ;</a:t>
            </a:r>
          </a:p>
          <a:p>
            <a:pPr marL="114300" indent="0">
              <a:buNone/>
            </a:pPr>
            <a:r>
              <a:rPr lang="en-US" sz="2400" dirty="0">
                <a:solidFill>
                  <a:schemeClr val="tx1"/>
                </a:solidFill>
              </a:rPr>
              <a:t>   Node *left ;</a:t>
            </a:r>
          </a:p>
          <a:p>
            <a:pPr marL="114300" indent="0">
              <a:buNone/>
            </a:pPr>
            <a:r>
              <a:rPr lang="en-US" sz="2400" dirty="0">
                <a:solidFill>
                  <a:schemeClr val="tx1"/>
                </a:solidFill>
              </a:rPr>
              <a:t>   Node *right ;</a:t>
            </a:r>
          </a:p>
          <a:p>
            <a:pPr marL="114300" indent="0">
              <a:buNone/>
            </a:pPr>
            <a:r>
              <a:rPr lang="en-US" sz="2400" dirty="0">
                <a:solidFill>
                  <a:schemeClr val="tx1"/>
                </a:solidFill>
              </a:rPr>
              <a:t>   </a:t>
            </a:r>
            <a:r>
              <a:rPr lang="en-US" sz="2400" dirty="0" err="1">
                <a:solidFill>
                  <a:schemeClr val="tx1"/>
                </a:solidFill>
              </a:rPr>
              <a:t>bool</a:t>
            </a:r>
            <a:r>
              <a:rPr lang="en-US" sz="2400" dirty="0">
                <a:solidFill>
                  <a:schemeClr val="tx1"/>
                </a:solidFill>
              </a:rPr>
              <a:t> </a:t>
            </a:r>
            <a:r>
              <a:rPr lang="en-US" sz="2400" dirty="0" err="1">
                <a:solidFill>
                  <a:schemeClr val="tx1"/>
                </a:solidFill>
              </a:rPr>
              <a:t>leftThread</a:t>
            </a:r>
            <a:r>
              <a:rPr lang="en-US" sz="2400" dirty="0">
                <a:solidFill>
                  <a:schemeClr val="tx1"/>
                </a:solidFill>
              </a:rPr>
              <a:t> ;</a:t>
            </a:r>
          </a:p>
          <a:p>
            <a:pPr marL="114300" indent="0">
              <a:buNone/>
            </a:pPr>
            <a:r>
              <a:rPr lang="en-US" sz="2400" dirty="0">
                <a:solidFill>
                  <a:schemeClr val="tx1"/>
                </a:solidFill>
              </a:rPr>
              <a:t>   </a:t>
            </a:r>
            <a:r>
              <a:rPr lang="en-US" sz="2400" dirty="0" err="1">
                <a:solidFill>
                  <a:schemeClr val="tx1"/>
                </a:solidFill>
              </a:rPr>
              <a:t>bool</a:t>
            </a:r>
            <a:r>
              <a:rPr lang="en-US" sz="2400" dirty="0">
                <a:solidFill>
                  <a:schemeClr val="tx1"/>
                </a:solidFill>
              </a:rPr>
              <a:t> </a:t>
            </a:r>
            <a:r>
              <a:rPr lang="en-US" sz="2400" dirty="0" err="1">
                <a:solidFill>
                  <a:schemeClr val="tx1"/>
                </a:solidFill>
              </a:rPr>
              <a:t>rightThread</a:t>
            </a:r>
            <a:r>
              <a:rPr lang="en-US" sz="2400" dirty="0">
                <a:solidFill>
                  <a:schemeClr val="tx1"/>
                </a:solidFill>
              </a:rPr>
              <a:t> ;</a:t>
            </a:r>
          </a:p>
          <a:p>
            <a:pPr marL="114300" indent="0">
              <a:buNone/>
            </a:pPr>
            <a:r>
              <a:rPr lang="en-US" sz="2400" dirty="0">
                <a:solidFill>
                  <a:schemeClr val="tx1"/>
                </a:solidFill>
              </a:rPr>
              <a:t>}</a:t>
            </a:r>
          </a:p>
          <a:p>
            <a:endParaRPr lang="en-IN"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57200"/>
            <a:ext cx="772075" cy="818406"/>
          </a:xfrm>
          <a:prstGeom prst="rect">
            <a:avLst/>
          </a:prstGeom>
        </p:spPr>
      </p:pic>
    </p:spTree>
    <p:extLst>
      <p:ext uri="{BB962C8B-B14F-4D97-AF65-F5344CB8AC3E}">
        <p14:creationId xmlns:p14="http://schemas.microsoft.com/office/powerpoint/2010/main" val="36953208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Creation of SINGLE TBT</a:t>
            </a:r>
          </a:p>
        </p:txBody>
      </p:sp>
      <p:sp>
        <p:nvSpPr>
          <p:cNvPr id="17411" name="Rectangle 3"/>
          <p:cNvSpPr>
            <a:spLocks noGrp="1" noChangeArrowheads="1"/>
          </p:cNvSpPr>
          <p:nvPr>
            <p:ph type="body" idx="1"/>
          </p:nvPr>
        </p:nvSpPr>
        <p:spPr>
          <a:xfrm>
            <a:off x="457200" y="1752600"/>
            <a:ext cx="8001000" cy="4373563"/>
          </a:xfrm>
        </p:spPr>
        <p:txBody>
          <a:bodyPr>
            <a:noAutofit/>
          </a:bodyPr>
          <a:lstStyle/>
          <a:p>
            <a:pPr marL="114300" indent="0" fontAlgn="base">
              <a:buNone/>
            </a:pPr>
            <a:r>
              <a:rPr lang="en-US" sz="1400" b="1" dirty="0">
                <a:solidFill>
                  <a:srgbClr val="002060"/>
                </a:solidFill>
              </a:rPr>
              <a:t>static Node </a:t>
            </a:r>
            <a:r>
              <a:rPr lang="en-US" sz="1400" b="1" dirty="0" err="1">
                <a:solidFill>
                  <a:srgbClr val="002060"/>
                </a:solidFill>
              </a:rPr>
              <a:t>createThreaded</a:t>
            </a:r>
            <a:r>
              <a:rPr lang="en-US" sz="1400" b="1" dirty="0">
                <a:solidFill>
                  <a:srgbClr val="002060"/>
                </a:solidFill>
              </a:rPr>
              <a:t>(Node root)</a:t>
            </a:r>
          </a:p>
          <a:p>
            <a:pPr marL="114300" indent="0" fontAlgn="base">
              <a:buNone/>
            </a:pPr>
            <a:r>
              <a:rPr lang="en-US" sz="1400" b="1" dirty="0">
                <a:solidFill>
                  <a:srgbClr val="002060"/>
                </a:solidFill>
              </a:rPr>
              <a:t>{</a:t>
            </a:r>
          </a:p>
          <a:p>
            <a:pPr marL="114300" indent="0" fontAlgn="base">
              <a:buNone/>
            </a:pPr>
            <a:r>
              <a:rPr lang="en-US" sz="1400" b="1" dirty="0">
                <a:solidFill>
                  <a:srgbClr val="002060"/>
                </a:solidFill>
              </a:rPr>
              <a:t>    </a:t>
            </a:r>
            <a:r>
              <a:rPr lang="en-US" sz="1400" b="1" dirty="0" smtClean="0">
                <a:solidFill>
                  <a:srgbClr val="002060"/>
                </a:solidFill>
              </a:rPr>
              <a:t>if </a:t>
            </a:r>
            <a:r>
              <a:rPr lang="en-US" sz="1400" b="1" dirty="0">
                <a:solidFill>
                  <a:srgbClr val="002060"/>
                </a:solidFill>
              </a:rPr>
              <a:t>(root == null</a:t>
            </a:r>
            <a:r>
              <a:rPr lang="en-US" sz="1400" b="1" dirty="0" smtClean="0">
                <a:solidFill>
                  <a:srgbClr val="002060"/>
                </a:solidFill>
              </a:rPr>
              <a:t>)                                      </a:t>
            </a:r>
            <a:r>
              <a:rPr lang="en-US" sz="1400" dirty="0" smtClean="0">
                <a:solidFill>
                  <a:srgbClr val="002060"/>
                </a:solidFill>
              </a:rPr>
              <a:t>// </a:t>
            </a:r>
            <a:r>
              <a:rPr lang="en-US" sz="1400" dirty="0">
                <a:solidFill>
                  <a:srgbClr val="002060"/>
                </a:solidFill>
              </a:rPr>
              <a:t>Base cases : Tree is empty or has single </a:t>
            </a:r>
            <a:r>
              <a:rPr lang="en-US" sz="1400" dirty="0" smtClean="0">
                <a:solidFill>
                  <a:srgbClr val="002060"/>
                </a:solidFill>
              </a:rPr>
              <a:t>node</a:t>
            </a:r>
            <a:endParaRPr lang="en-US" sz="1400" dirty="0">
              <a:solidFill>
                <a:srgbClr val="002060"/>
              </a:solidFill>
            </a:endParaRPr>
          </a:p>
          <a:p>
            <a:pPr marL="114300" indent="0" fontAlgn="base">
              <a:buNone/>
            </a:pPr>
            <a:r>
              <a:rPr lang="en-US" sz="1400" b="1" dirty="0">
                <a:solidFill>
                  <a:srgbClr val="002060"/>
                </a:solidFill>
              </a:rPr>
              <a:t>        return null;</a:t>
            </a:r>
          </a:p>
          <a:p>
            <a:pPr marL="114300" indent="0" fontAlgn="base">
              <a:buNone/>
            </a:pPr>
            <a:r>
              <a:rPr lang="en-US" sz="1400" b="1" dirty="0">
                <a:solidFill>
                  <a:srgbClr val="002060"/>
                </a:solidFill>
              </a:rPr>
              <a:t>    if (</a:t>
            </a:r>
            <a:r>
              <a:rPr lang="en-US" sz="1400" b="1" dirty="0" err="1">
                <a:solidFill>
                  <a:srgbClr val="002060"/>
                </a:solidFill>
              </a:rPr>
              <a:t>root.left</a:t>
            </a:r>
            <a:r>
              <a:rPr lang="en-US" sz="1400" b="1" dirty="0">
                <a:solidFill>
                  <a:srgbClr val="002060"/>
                </a:solidFill>
              </a:rPr>
              <a:t> == null </a:t>
            </a:r>
            <a:r>
              <a:rPr lang="en-US" sz="1400" b="1" dirty="0" smtClean="0">
                <a:solidFill>
                  <a:srgbClr val="002060"/>
                </a:solidFill>
              </a:rPr>
              <a:t>&amp;&amp; </a:t>
            </a:r>
            <a:r>
              <a:rPr lang="en-US" sz="1400" b="1" dirty="0">
                <a:solidFill>
                  <a:srgbClr val="002060"/>
                </a:solidFill>
              </a:rPr>
              <a:t> </a:t>
            </a:r>
            <a:r>
              <a:rPr lang="en-US" sz="1400" b="1" dirty="0" err="1">
                <a:solidFill>
                  <a:srgbClr val="002060"/>
                </a:solidFill>
              </a:rPr>
              <a:t>root.right</a:t>
            </a:r>
            <a:r>
              <a:rPr lang="en-US" sz="1400" b="1" dirty="0">
                <a:solidFill>
                  <a:srgbClr val="002060"/>
                </a:solidFill>
              </a:rPr>
              <a:t> == null)</a:t>
            </a:r>
          </a:p>
          <a:p>
            <a:pPr marL="114300" indent="0" fontAlgn="base">
              <a:buNone/>
            </a:pPr>
            <a:r>
              <a:rPr lang="en-US" sz="1400" b="1" dirty="0">
                <a:solidFill>
                  <a:srgbClr val="002060"/>
                </a:solidFill>
              </a:rPr>
              <a:t>        return root</a:t>
            </a:r>
            <a:r>
              <a:rPr lang="en-US" sz="1400" b="1" dirty="0" smtClean="0">
                <a:solidFill>
                  <a:srgbClr val="002060"/>
                </a:solidFill>
              </a:rPr>
              <a:t>;</a:t>
            </a:r>
            <a:endParaRPr lang="en-US" sz="1400" b="1" dirty="0">
              <a:solidFill>
                <a:srgbClr val="002060"/>
              </a:solidFill>
            </a:endParaRPr>
          </a:p>
          <a:p>
            <a:pPr marL="114300" indent="0" fontAlgn="base">
              <a:buNone/>
            </a:pPr>
            <a:r>
              <a:rPr lang="en-US" sz="1400" b="1" dirty="0">
                <a:solidFill>
                  <a:srgbClr val="002060"/>
                </a:solidFill>
              </a:rPr>
              <a:t>    </a:t>
            </a:r>
            <a:r>
              <a:rPr lang="en-US" sz="1400" b="1" dirty="0" smtClean="0">
                <a:solidFill>
                  <a:srgbClr val="002060"/>
                </a:solidFill>
              </a:rPr>
              <a:t>if </a:t>
            </a:r>
            <a:r>
              <a:rPr lang="en-US" sz="1400" b="1" dirty="0">
                <a:solidFill>
                  <a:srgbClr val="002060"/>
                </a:solidFill>
              </a:rPr>
              <a:t>(</a:t>
            </a:r>
            <a:r>
              <a:rPr lang="en-US" sz="1400" b="1" dirty="0" err="1">
                <a:solidFill>
                  <a:srgbClr val="002060"/>
                </a:solidFill>
              </a:rPr>
              <a:t>root.left</a:t>
            </a:r>
            <a:r>
              <a:rPr lang="en-US" sz="1400" b="1" dirty="0">
                <a:solidFill>
                  <a:srgbClr val="002060"/>
                </a:solidFill>
              </a:rPr>
              <a:t> != null</a:t>
            </a:r>
            <a:r>
              <a:rPr lang="en-US" sz="1400" b="1" dirty="0" smtClean="0">
                <a:solidFill>
                  <a:srgbClr val="002060"/>
                </a:solidFill>
              </a:rPr>
              <a:t>)                                 </a:t>
            </a:r>
            <a:r>
              <a:rPr lang="en-US" sz="1400" dirty="0" smtClean="0">
                <a:solidFill>
                  <a:srgbClr val="002060"/>
                </a:solidFill>
              </a:rPr>
              <a:t>// </a:t>
            </a:r>
            <a:r>
              <a:rPr lang="en-US" sz="1400" dirty="0">
                <a:solidFill>
                  <a:srgbClr val="002060"/>
                </a:solidFill>
              </a:rPr>
              <a:t>Find predecessor if it </a:t>
            </a:r>
            <a:r>
              <a:rPr lang="en-US" sz="1400" dirty="0" smtClean="0">
                <a:solidFill>
                  <a:srgbClr val="002060"/>
                </a:solidFill>
              </a:rPr>
              <a:t>exists</a:t>
            </a:r>
            <a:endParaRPr lang="en-US" sz="1400" dirty="0">
              <a:solidFill>
                <a:srgbClr val="002060"/>
              </a:solidFill>
            </a:endParaRPr>
          </a:p>
          <a:p>
            <a:pPr marL="114300" indent="0" fontAlgn="base">
              <a:buNone/>
            </a:pPr>
            <a:r>
              <a:rPr lang="en-US" sz="1400" b="1" dirty="0">
                <a:solidFill>
                  <a:srgbClr val="002060"/>
                </a:solidFill>
              </a:rPr>
              <a:t>    {</a:t>
            </a:r>
          </a:p>
          <a:p>
            <a:pPr marL="114300" indent="0" fontAlgn="base">
              <a:buNone/>
            </a:pPr>
            <a:r>
              <a:rPr lang="en-US" sz="1400" b="1" dirty="0">
                <a:solidFill>
                  <a:srgbClr val="002060"/>
                </a:solidFill>
              </a:rPr>
              <a:t>        </a:t>
            </a:r>
            <a:r>
              <a:rPr lang="en-US" sz="1400" b="1" dirty="0" smtClean="0">
                <a:solidFill>
                  <a:srgbClr val="002060"/>
                </a:solidFill>
              </a:rPr>
              <a:t>Node </a:t>
            </a:r>
            <a:r>
              <a:rPr lang="en-US" sz="1400" b="1" dirty="0">
                <a:solidFill>
                  <a:srgbClr val="002060"/>
                </a:solidFill>
              </a:rPr>
              <a:t>l = </a:t>
            </a:r>
            <a:r>
              <a:rPr lang="en-US" sz="1400" b="1" dirty="0" err="1">
                <a:solidFill>
                  <a:srgbClr val="002060"/>
                </a:solidFill>
              </a:rPr>
              <a:t>createThreaded</a:t>
            </a:r>
            <a:r>
              <a:rPr lang="en-US" sz="1400" b="1" dirty="0">
                <a:solidFill>
                  <a:srgbClr val="002060"/>
                </a:solidFill>
              </a:rPr>
              <a:t>(</a:t>
            </a:r>
            <a:r>
              <a:rPr lang="en-US" sz="1400" b="1" dirty="0" err="1">
                <a:solidFill>
                  <a:srgbClr val="002060"/>
                </a:solidFill>
              </a:rPr>
              <a:t>root.left</a:t>
            </a:r>
            <a:r>
              <a:rPr lang="en-US" sz="1400" b="1" dirty="0" smtClean="0">
                <a:solidFill>
                  <a:srgbClr val="002060"/>
                </a:solidFill>
              </a:rPr>
              <a:t>);</a:t>
            </a:r>
            <a:r>
              <a:rPr lang="en-US" sz="1400" b="1" dirty="0">
                <a:solidFill>
                  <a:srgbClr val="002060"/>
                </a:solidFill>
              </a:rPr>
              <a:t>   </a:t>
            </a:r>
            <a:r>
              <a:rPr lang="en-US" sz="1400" b="1" dirty="0" smtClean="0">
                <a:solidFill>
                  <a:srgbClr val="002060"/>
                </a:solidFill>
              </a:rPr>
              <a:t>   </a:t>
            </a:r>
            <a:r>
              <a:rPr lang="en-US" sz="1400" dirty="0">
                <a:solidFill>
                  <a:srgbClr val="002060"/>
                </a:solidFill>
              </a:rPr>
              <a:t>// Find predecessor of </a:t>
            </a:r>
            <a:r>
              <a:rPr lang="en-US" sz="1400" dirty="0" smtClean="0">
                <a:solidFill>
                  <a:srgbClr val="002060"/>
                </a:solidFill>
              </a:rPr>
              <a:t>root    </a:t>
            </a:r>
            <a:br>
              <a:rPr lang="en-US" sz="1400" dirty="0" smtClean="0">
                <a:solidFill>
                  <a:srgbClr val="002060"/>
                </a:solidFill>
              </a:rPr>
            </a:br>
            <a:r>
              <a:rPr lang="en-US" sz="1400" dirty="0" smtClean="0">
                <a:solidFill>
                  <a:srgbClr val="002060"/>
                </a:solidFill>
              </a:rPr>
              <a:t>                                                                            //(Rightmost </a:t>
            </a:r>
            <a:r>
              <a:rPr lang="en-US" sz="1400" dirty="0">
                <a:solidFill>
                  <a:srgbClr val="002060"/>
                </a:solidFill>
              </a:rPr>
              <a:t>child in left </a:t>
            </a:r>
            <a:r>
              <a:rPr lang="en-US" sz="1400" dirty="0" err="1">
                <a:solidFill>
                  <a:srgbClr val="002060"/>
                </a:solidFill>
              </a:rPr>
              <a:t>subtree</a:t>
            </a:r>
            <a:r>
              <a:rPr lang="en-US" sz="1400" b="1" dirty="0" smtClean="0">
                <a:solidFill>
                  <a:srgbClr val="002060"/>
                </a:solidFill>
              </a:rPr>
              <a:t>)</a:t>
            </a:r>
            <a:endParaRPr lang="en-US" sz="1400" b="1" dirty="0">
              <a:solidFill>
                <a:srgbClr val="002060"/>
              </a:solidFill>
            </a:endParaRPr>
          </a:p>
          <a:p>
            <a:pPr marL="114300" indent="0" fontAlgn="base">
              <a:buNone/>
            </a:pPr>
            <a:r>
              <a:rPr lang="en-US" sz="1400" b="1" dirty="0">
                <a:solidFill>
                  <a:srgbClr val="002060"/>
                </a:solidFill>
              </a:rPr>
              <a:t>        </a:t>
            </a:r>
            <a:r>
              <a:rPr lang="en-US" sz="1400" b="1" dirty="0" err="1">
                <a:solidFill>
                  <a:srgbClr val="002060"/>
                </a:solidFill>
              </a:rPr>
              <a:t>l.right</a:t>
            </a:r>
            <a:r>
              <a:rPr lang="en-US" sz="1400" b="1" dirty="0">
                <a:solidFill>
                  <a:srgbClr val="002060"/>
                </a:solidFill>
              </a:rPr>
              <a:t> = root</a:t>
            </a:r>
            <a:r>
              <a:rPr lang="en-US" sz="1400" b="1" dirty="0" smtClean="0">
                <a:solidFill>
                  <a:srgbClr val="002060"/>
                </a:solidFill>
              </a:rPr>
              <a:t>; </a:t>
            </a:r>
            <a:r>
              <a:rPr lang="en-US" sz="1400" b="1" dirty="0">
                <a:solidFill>
                  <a:srgbClr val="002060"/>
                </a:solidFill>
              </a:rPr>
              <a:t>        </a:t>
            </a:r>
            <a:r>
              <a:rPr lang="en-US" sz="1400" b="1" dirty="0" smtClean="0">
                <a:solidFill>
                  <a:srgbClr val="002060"/>
                </a:solidFill>
              </a:rPr>
              <a:t>                         </a:t>
            </a:r>
            <a:r>
              <a:rPr lang="en-US" sz="1400" dirty="0" smtClean="0">
                <a:solidFill>
                  <a:srgbClr val="002060"/>
                </a:solidFill>
              </a:rPr>
              <a:t>// </a:t>
            </a:r>
            <a:r>
              <a:rPr lang="en-US" sz="1400" dirty="0">
                <a:solidFill>
                  <a:srgbClr val="002060"/>
                </a:solidFill>
              </a:rPr>
              <a:t>Link a thread from predecessor to  root</a:t>
            </a:r>
            <a:r>
              <a:rPr lang="en-US" sz="1400" dirty="0" smtClean="0">
                <a:solidFill>
                  <a:srgbClr val="002060"/>
                </a:solidFill>
              </a:rPr>
              <a:t>.</a:t>
            </a:r>
            <a:endParaRPr lang="en-US" sz="1400" dirty="0">
              <a:solidFill>
                <a:srgbClr val="002060"/>
              </a:solidFill>
            </a:endParaRPr>
          </a:p>
          <a:p>
            <a:pPr marL="114300" indent="0" fontAlgn="base">
              <a:buNone/>
            </a:pPr>
            <a:r>
              <a:rPr lang="en-US" sz="1400" dirty="0">
                <a:solidFill>
                  <a:srgbClr val="002060"/>
                </a:solidFill>
              </a:rPr>
              <a:t>        </a:t>
            </a:r>
            <a:r>
              <a:rPr lang="en-US" sz="1400" b="1" dirty="0" err="1" smtClean="0">
                <a:solidFill>
                  <a:srgbClr val="002060"/>
                </a:solidFill>
              </a:rPr>
              <a:t>l.rbit</a:t>
            </a:r>
            <a:r>
              <a:rPr lang="en-US" sz="1400" b="1" dirty="0" smtClean="0">
                <a:solidFill>
                  <a:srgbClr val="002060"/>
                </a:solidFill>
              </a:rPr>
              <a:t> </a:t>
            </a:r>
            <a:r>
              <a:rPr lang="en-US" sz="1400" b="1" dirty="0">
                <a:solidFill>
                  <a:srgbClr val="002060"/>
                </a:solidFill>
              </a:rPr>
              <a:t>= true;</a:t>
            </a:r>
          </a:p>
          <a:p>
            <a:pPr marL="114300" indent="0" fontAlgn="base">
              <a:buNone/>
            </a:pPr>
            <a:r>
              <a:rPr lang="en-US" sz="1400" b="1" dirty="0">
                <a:solidFill>
                  <a:srgbClr val="002060"/>
                </a:solidFill>
              </a:rPr>
              <a:t>    </a:t>
            </a:r>
            <a:r>
              <a:rPr lang="en-US" sz="1400" b="1" dirty="0" smtClean="0">
                <a:solidFill>
                  <a:srgbClr val="002060"/>
                </a:solidFill>
              </a:rPr>
              <a:t>}</a:t>
            </a:r>
            <a:endParaRPr lang="en-US" sz="1400" b="1" dirty="0">
              <a:solidFill>
                <a:srgbClr val="002060"/>
              </a:solidFill>
            </a:endParaRPr>
          </a:p>
          <a:p>
            <a:pPr marL="114300" indent="0" fontAlgn="base">
              <a:buNone/>
            </a:pPr>
            <a:r>
              <a:rPr lang="en-US" sz="1400" b="1" dirty="0">
                <a:solidFill>
                  <a:srgbClr val="002060"/>
                </a:solidFill>
              </a:rPr>
              <a:t>    if (</a:t>
            </a:r>
            <a:r>
              <a:rPr lang="en-US" sz="1400" b="1" dirty="0" err="1">
                <a:solidFill>
                  <a:srgbClr val="002060"/>
                </a:solidFill>
              </a:rPr>
              <a:t>root.right</a:t>
            </a:r>
            <a:r>
              <a:rPr lang="en-US" sz="1400" b="1" dirty="0">
                <a:solidFill>
                  <a:srgbClr val="002060"/>
                </a:solidFill>
              </a:rPr>
              <a:t> == null</a:t>
            </a:r>
            <a:r>
              <a:rPr lang="en-US" sz="1400" b="1" dirty="0" smtClean="0">
                <a:solidFill>
                  <a:srgbClr val="002060"/>
                </a:solidFill>
              </a:rPr>
              <a:t>) </a:t>
            </a:r>
            <a:r>
              <a:rPr lang="en-US" sz="1400" b="1" dirty="0">
                <a:solidFill>
                  <a:srgbClr val="002060"/>
                </a:solidFill>
              </a:rPr>
              <a:t>    </a:t>
            </a:r>
            <a:r>
              <a:rPr lang="en-US" sz="1400" dirty="0">
                <a:solidFill>
                  <a:srgbClr val="002060"/>
                </a:solidFill>
              </a:rPr>
              <a:t>// If current node is rightmost </a:t>
            </a:r>
            <a:r>
              <a:rPr lang="en-US" sz="1400" dirty="0" smtClean="0">
                <a:solidFill>
                  <a:srgbClr val="002060"/>
                </a:solidFill>
              </a:rPr>
              <a:t>child</a:t>
            </a:r>
            <a:endParaRPr lang="en-US" sz="1400" dirty="0">
              <a:solidFill>
                <a:srgbClr val="002060"/>
              </a:solidFill>
            </a:endParaRPr>
          </a:p>
          <a:p>
            <a:pPr marL="114300" indent="0" fontAlgn="base">
              <a:buNone/>
            </a:pPr>
            <a:r>
              <a:rPr lang="en-US" sz="1400" b="1" dirty="0">
                <a:solidFill>
                  <a:srgbClr val="002060"/>
                </a:solidFill>
              </a:rPr>
              <a:t>        return root;</a:t>
            </a:r>
          </a:p>
          <a:p>
            <a:pPr marL="114300" indent="0" fontAlgn="base">
              <a:buNone/>
            </a:pPr>
            <a:r>
              <a:rPr lang="en-US" sz="1400" b="1" dirty="0">
                <a:solidFill>
                  <a:srgbClr val="002060"/>
                </a:solidFill>
              </a:rPr>
              <a:t>    return </a:t>
            </a:r>
            <a:r>
              <a:rPr lang="en-US" sz="1400" b="1" dirty="0" err="1">
                <a:solidFill>
                  <a:srgbClr val="002060"/>
                </a:solidFill>
              </a:rPr>
              <a:t>createThreaded</a:t>
            </a:r>
            <a:r>
              <a:rPr lang="en-US" sz="1400" b="1" dirty="0">
                <a:solidFill>
                  <a:srgbClr val="002060"/>
                </a:solidFill>
              </a:rPr>
              <a:t>(</a:t>
            </a:r>
            <a:r>
              <a:rPr lang="en-US" sz="1400" b="1" dirty="0" err="1">
                <a:solidFill>
                  <a:srgbClr val="002060"/>
                </a:solidFill>
              </a:rPr>
              <a:t>root.right</a:t>
            </a:r>
            <a:r>
              <a:rPr lang="en-US" sz="1400" b="1" dirty="0" smtClean="0">
                <a:solidFill>
                  <a:srgbClr val="002060"/>
                </a:solidFill>
              </a:rPr>
              <a:t>); </a:t>
            </a:r>
            <a:r>
              <a:rPr lang="en-US" sz="1400" b="1" dirty="0">
                <a:solidFill>
                  <a:srgbClr val="002060"/>
                </a:solidFill>
              </a:rPr>
              <a:t>    </a:t>
            </a:r>
            <a:r>
              <a:rPr lang="en-US" sz="1400" dirty="0">
                <a:solidFill>
                  <a:srgbClr val="002060"/>
                </a:solidFill>
              </a:rPr>
              <a:t>// Recur for right </a:t>
            </a:r>
            <a:r>
              <a:rPr lang="en-US" sz="1400" dirty="0" err="1">
                <a:solidFill>
                  <a:srgbClr val="002060"/>
                </a:solidFill>
              </a:rPr>
              <a:t>subtree</a:t>
            </a:r>
            <a:r>
              <a:rPr lang="en-US" sz="1400" dirty="0" smtClean="0">
                <a:solidFill>
                  <a:srgbClr val="002060"/>
                </a:solidFill>
              </a:rPr>
              <a:t>.</a:t>
            </a:r>
            <a:endParaRPr lang="en-US" sz="1400" dirty="0">
              <a:solidFill>
                <a:srgbClr val="002060"/>
              </a:solidFill>
            </a:endParaRPr>
          </a:p>
          <a:p>
            <a:pPr marL="114300" indent="0" fontAlgn="base">
              <a:buNone/>
            </a:pPr>
            <a:r>
              <a:rPr lang="en-US" sz="1400" b="1" dirty="0">
                <a:solidFill>
                  <a:srgbClr val="002060"/>
                </a:solidFill>
              </a:rPr>
              <a:t>}</a:t>
            </a:r>
          </a:p>
          <a:p>
            <a:pPr marL="114300" indent="0" algn="just" eaLnBrk="1" hangingPunct="1">
              <a:buNone/>
            </a:pPr>
            <a:endParaRPr lang="en-US" sz="1400" b="1" dirty="0">
              <a:solidFill>
                <a:srgbClr val="002060"/>
              </a:solidFill>
            </a:endParaRPr>
          </a:p>
        </p:txBody>
      </p:sp>
    </p:spTree>
    <p:extLst>
      <p:ext uri="{BB962C8B-B14F-4D97-AF65-F5344CB8AC3E}">
        <p14:creationId xmlns:p14="http://schemas.microsoft.com/office/powerpoint/2010/main" val="16192803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pPr algn="ctr"/>
            <a:r>
              <a:rPr lang="en-IN" sz="2700" b="1" dirty="0" smtClean="0"/>
              <a:t>To Be  DISCUSSED</a:t>
            </a:r>
            <a:endParaRPr lang="en-IN" sz="2700" dirty="0">
              <a:solidFill>
                <a:schemeClr val="bg2">
                  <a:lumMod val="50000"/>
                </a:schemeClr>
              </a:solidFill>
            </a:endParaRPr>
          </a:p>
        </p:txBody>
      </p:sp>
      <p:sp>
        <p:nvSpPr>
          <p:cNvPr id="3" name="Content Placeholder 2">
            <a:extLst>
              <a:ext uri="{FF2B5EF4-FFF2-40B4-BE49-F238E27FC236}">
                <a16:creationId xmlns:a16="http://schemas.microsoft.com/office/drawing/2014/main" xmlns="" id="{48F90B0E-ED9E-4B65-820F-8F4890616EC9}"/>
              </a:ext>
            </a:extLst>
          </p:cNvPr>
          <p:cNvSpPr>
            <a:spLocks noGrp="1"/>
          </p:cNvSpPr>
          <p:nvPr>
            <p:ph idx="1"/>
          </p:nvPr>
        </p:nvSpPr>
        <p:spPr/>
        <p:txBody>
          <a:bodyPr>
            <a:normAutofit/>
          </a:bodyPr>
          <a:lstStyle/>
          <a:p>
            <a:pPr>
              <a:buFont typeface="Wingdings" pitchFamily="2" charset="2"/>
              <a:buChar char="ü"/>
            </a:pPr>
            <a:r>
              <a:rPr lang="en-US" sz="2000" b="1" dirty="0">
                <a:solidFill>
                  <a:schemeClr val="accent6"/>
                </a:solidFill>
              </a:rPr>
              <a:t>Threaded binary </a:t>
            </a:r>
            <a:r>
              <a:rPr lang="en-US" sz="2000" b="1" dirty="0" smtClean="0">
                <a:solidFill>
                  <a:schemeClr val="accent6"/>
                </a:solidFill>
              </a:rPr>
              <a:t>tree</a:t>
            </a:r>
          </a:p>
          <a:p>
            <a:pPr>
              <a:buFont typeface="Wingdings" pitchFamily="2" charset="2"/>
              <a:buChar char="ü"/>
            </a:pPr>
            <a:r>
              <a:rPr lang="en-US" sz="2000" b="1" dirty="0" smtClean="0">
                <a:solidFill>
                  <a:schemeClr val="accent6"/>
                </a:solidFill>
              </a:rPr>
              <a:t>In-order </a:t>
            </a:r>
            <a:r>
              <a:rPr lang="en-US" sz="2000" b="1" dirty="0">
                <a:solidFill>
                  <a:schemeClr val="accent6"/>
                </a:solidFill>
              </a:rPr>
              <a:t>traversal of in-order threaded binary tree. </a:t>
            </a:r>
            <a:endParaRPr lang="en-US" sz="2000" b="1" dirty="0" smtClean="0">
              <a:solidFill>
                <a:schemeClr val="accent6"/>
              </a:solidFill>
            </a:endParaRPr>
          </a:p>
          <a:p>
            <a:pPr>
              <a:buFont typeface="Wingdings" pitchFamily="2" charset="2"/>
              <a:buChar char="ü"/>
            </a:pPr>
            <a:r>
              <a:rPr lang="en-US" sz="2000" b="1" dirty="0" smtClean="0">
                <a:solidFill>
                  <a:srgbClr val="002060"/>
                </a:solidFill>
              </a:rPr>
              <a:t>AVL Trees</a:t>
            </a:r>
          </a:p>
          <a:p>
            <a:pPr>
              <a:buFont typeface="Wingdings" pitchFamily="2" charset="2"/>
              <a:buChar char="ü"/>
            </a:pPr>
            <a:r>
              <a:rPr lang="en-US" sz="2000" b="1" dirty="0" smtClean="0">
                <a:solidFill>
                  <a:schemeClr val="accent6"/>
                </a:solidFill>
              </a:rPr>
              <a:t>Indexing </a:t>
            </a:r>
            <a:r>
              <a:rPr lang="en-US" sz="2000" b="1" dirty="0">
                <a:solidFill>
                  <a:schemeClr val="accent6"/>
                </a:solidFill>
              </a:rPr>
              <a:t>and </a:t>
            </a:r>
            <a:r>
              <a:rPr lang="en-US" sz="2000" b="1" dirty="0" err="1">
                <a:solidFill>
                  <a:schemeClr val="accent6"/>
                </a:solidFill>
              </a:rPr>
              <a:t>Multiway</a:t>
            </a:r>
            <a:r>
              <a:rPr lang="en-US" sz="2000" b="1" dirty="0">
                <a:solidFill>
                  <a:schemeClr val="accent6"/>
                </a:solidFill>
              </a:rPr>
              <a:t> </a:t>
            </a:r>
            <a:r>
              <a:rPr lang="en-US" sz="2000" b="1" dirty="0" smtClean="0">
                <a:solidFill>
                  <a:schemeClr val="accent6"/>
                </a:solidFill>
              </a:rPr>
              <a:t>Trees</a:t>
            </a:r>
          </a:p>
          <a:p>
            <a:pPr>
              <a:buFont typeface="Wingdings" pitchFamily="2" charset="2"/>
              <a:buChar char="ü"/>
            </a:pPr>
            <a:r>
              <a:rPr lang="en-US" sz="2000" b="1" dirty="0" smtClean="0">
                <a:solidFill>
                  <a:schemeClr val="accent6"/>
                </a:solidFill>
              </a:rPr>
              <a:t>Search tree</a:t>
            </a:r>
          </a:p>
          <a:p>
            <a:pPr>
              <a:buFont typeface="Wingdings" pitchFamily="2" charset="2"/>
              <a:buChar char="ü"/>
            </a:pPr>
            <a:r>
              <a:rPr lang="en-US" sz="2000" b="1" dirty="0" smtClean="0">
                <a:solidFill>
                  <a:schemeClr val="accent6"/>
                </a:solidFill>
              </a:rPr>
              <a:t>B-Tree</a:t>
            </a:r>
            <a:r>
              <a:rPr lang="en-US" sz="2000" b="1" dirty="0">
                <a:solidFill>
                  <a:schemeClr val="accent6"/>
                </a:solidFill>
              </a:rPr>
              <a:t>, </a:t>
            </a:r>
            <a:r>
              <a:rPr lang="en-US" sz="2000" b="1" dirty="0" err="1" smtClean="0">
                <a:solidFill>
                  <a:schemeClr val="accent6"/>
                </a:solidFill>
              </a:rPr>
              <a:t>B+Tree</a:t>
            </a:r>
            <a:endParaRPr lang="en-US" sz="2000" b="1" dirty="0" smtClean="0">
              <a:solidFill>
                <a:schemeClr val="accent6"/>
              </a:solidFill>
            </a:endParaRPr>
          </a:p>
          <a:p>
            <a:pPr>
              <a:buFont typeface="Wingdings" pitchFamily="2" charset="2"/>
              <a:buChar char="ü"/>
            </a:pPr>
            <a:r>
              <a:rPr lang="en-US" sz="2000" b="1" dirty="0" smtClean="0">
                <a:solidFill>
                  <a:schemeClr val="accent6"/>
                </a:solidFill>
              </a:rPr>
              <a:t>Splay Tree</a:t>
            </a:r>
          </a:p>
          <a:p>
            <a:pPr>
              <a:buFont typeface="Wingdings" pitchFamily="2" charset="2"/>
              <a:buChar char="ü"/>
            </a:pPr>
            <a:r>
              <a:rPr lang="en-US" sz="2000" b="1" dirty="0" smtClean="0">
                <a:solidFill>
                  <a:schemeClr val="accent6"/>
                </a:solidFill>
              </a:rPr>
              <a:t>Red Black Tree</a:t>
            </a:r>
          </a:p>
          <a:p>
            <a:pPr>
              <a:buFont typeface="Wingdings" pitchFamily="2" charset="2"/>
              <a:buChar char="ü"/>
            </a:pPr>
            <a:r>
              <a:rPr lang="en-US" sz="2000" b="1" dirty="0" err="1" smtClean="0">
                <a:solidFill>
                  <a:schemeClr val="accent6"/>
                </a:solidFill>
              </a:rPr>
              <a:t>Trie</a:t>
            </a:r>
            <a:r>
              <a:rPr lang="en-US" sz="2000" b="1" dirty="0" smtClean="0">
                <a:solidFill>
                  <a:schemeClr val="accent6"/>
                </a:solidFill>
              </a:rPr>
              <a:t> Tree</a:t>
            </a:r>
            <a:endParaRPr lang="en-US" sz="2000" b="1" dirty="0">
              <a:solidFill>
                <a:schemeClr val="accent6"/>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27</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29727257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pPr algn="ctr"/>
            <a:r>
              <a:rPr lang="en-IN" sz="2700" b="1" dirty="0" smtClean="0"/>
              <a:t>AVL TREES - introduction</a:t>
            </a:r>
            <a:endParaRPr lang="en-IN" sz="2700" dirty="0">
              <a:solidFill>
                <a:schemeClr val="bg2">
                  <a:lumMod val="50000"/>
                </a:schemeClr>
              </a:solidFill>
            </a:endParaRPr>
          </a:p>
        </p:txBody>
      </p:sp>
      <p:sp>
        <p:nvSpPr>
          <p:cNvPr id="3" name="Content Placeholder 2">
            <a:extLst>
              <a:ext uri="{FF2B5EF4-FFF2-40B4-BE49-F238E27FC236}">
                <a16:creationId xmlns:a16="http://schemas.microsoft.com/office/drawing/2014/main" xmlns="" id="{48F90B0E-ED9E-4B65-820F-8F4890616EC9}"/>
              </a:ext>
            </a:extLst>
          </p:cNvPr>
          <p:cNvSpPr>
            <a:spLocks noGrp="1"/>
          </p:cNvSpPr>
          <p:nvPr>
            <p:ph idx="1"/>
          </p:nvPr>
        </p:nvSpPr>
        <p:spPr/>
        <p:txBody>
          <a:bodyPr>
            <a:normAutofit fontScale="92500" lnSpcReduction="10000"/>
          </a:bodyPr>
          <a:lstStyle/>
          <a:p>
            <a:pPr marL="114300" indent="0" algn="just">
              <a:buNone/>
            </a:pPr>
            <a:endParaRPr lang="en-US" sz="2000" b="1" dirty="0" smtClean="0">
              <a:solidFill>
                <a:srgbClr val="002060"/>
              </a:solidFill>
            </a:endParaRPr>
          </a:p>
          <a:p>
            <a:pPr algn="just"/>
            <a:r>
              <a:rPr lang="en-US" sz="2000" b="1" dirty="0" smtClean="0">
                <a:solidFill>
                  <a:srgbClr val="002060"/>
                </a:solidFill>
              </a:rPr>
              <a:t>BST all operations time is proportional to height of tree O(h)</a:t>
            </a:r>
          </a:p>
          <a:p>
            <a:pPr algn="just"/>
            <a:endParaRPr lang="en-US" sz="2000" b="1" dirty="0">
              <a:solidFill>
                <a:srgbClr val="002060"/>
              </a:solidFill>
            </a:endParaRPr>
          </a:p>
          <a:p>
            <a:pPr algn="just"/>
            <a:r>
              <a:rPr lang="en-US" sz="2000" b="1" dirty="0" smtClean="0">
                <a:solidFill>
                  <a:srgbClr val="002060"/>
                </a:solidFill>
              </a:rPr>
              <a:t>Height of BST = log(n) where n is number of nodes in BST</a:t>
            </a:r>
          </a:p>
          <a:p>
            <a:pPr algn="just"/>
            <a:endParaRPr lang="en-US" sz="2000" b="1" dirty="0">
              <a:solidFill>
                <a:srgbClr val="002060"/>
              </a:solidFill>
            </a:endParaRPr>
          </a:p>
          <a:p>
            <a:pPr algn="just"/>
            <a:r>
              <a:rPr lang="en-US" sz="2000" b="1" dirty="0" smtClean="0">
                <a:solidFill>
                  <a:srgbClr val="002060"/>
                </a:solidFill>
              </a:rPr>
              <a:t>Operations can </a:t>
            </a:r>
            <a:r>
              <a:rPr lang="en-US" sz="2000" b="1" dirty="0">
                <a:solidFill>
                  <a:srgbClr val="002060"/>
                </a:solidFill>
              </a:rPr>
              <a:t>be extended to O(n) </a:t>
            </a:r>
            <a:r>
              <a:rPr lang="en-US" sz="2000" b="1" dirty="0" smtClean="0">
                <a:solidFill>
                  <a:srgbClr val="002060"/>
                </a:solidFill>
              </a:rPr>
              <a:t>time if </a:t>
            </a:r>
            <a:r>
              <a:rPr lang="en-US" sz="2000" b="1" dirty="0">
                <a:solidFill>
                  <a:srgbClr val="002060"/>
                </a:solidFill>
              </a:rPr>
              <a:t>the BST becomes skewed (i.e. worst case). </a:t>
            </a:r>
            <a:endParaRPr lang="en-US" sz="2000" b="1" dirty="0" smtClean="0">
              <a:solidFill>
                <a:srgbClr val="002060"/>
              </a:solidFill>
            </a:endParaRPr>
          </a:p>
          <a:p>
            <a:pPr algn="just"/>
            <a:endParaRPr lang="en-US" sz="2000" b="1" dirty="0">
              <a:solidFill>
                <a:srgbClr val="002060"/>
              </a:solidFill>
            </a:endParaRPr>
          </a:p>
          <a:p>
            <a:pPr algn="just"/>
            <a:r>
              <a:rPr lang="en-US" sz="2000" b="1" dirty="0" smtClean="0">
                <a:solidFill>
                  <a:srgbClr val="002060"/>
                </a:solidFill>
              </a:rPr>
              <a:t>By </a:t>
            </a:r>
            <a:r>
              <a:rPr lang="en-US" sz="2000" b="1" dirty="0">
                <a:solidFill>
                  <a:srgbClr val="002060"/>
                </a:solidFill>
              </a:rPr>
              <a:t>limiting this height to log n, AVL tree imposes an upper bound on each operation to be O(log n) where n is the number of nodes</a:t>
            </a:r>
            <a:r>
              <a:rPr lang="en-US" sz="2000" b="1" dirty="0" smtClean="0">
                <a:solidFill>
                  <a:srgbClr val="002060"/>
                </a:solidFill>
              </a:rPr>
              <a:t>.</a:t>
            </a:r>
          </a:p>
          <a:p>
            <a:pPr algn="just"/>
            <a:endParaRPr lang="en-US" sz="2000" b="1" dirty="0">
              <a:solidFill>
                <a:srgbClr val="002060"/>
              </a:solidFill>
            </a:endParaRPr>
          </a:p>
          <a:p>
            <a:r>
              <a:rPr lang="en-US" sz="2000" b="1" dirty="0">
                <a:solidFill>
                  <a:srgbClr val="002060"/>
                </a:solidFill>
              </a:rPr>
              <a:t>AVL Trees - invented by GM </a:t>
            </a:r>
            <a:r>
              <a:rPr lang="en-US" sz="2000" b="1" dirty="0" err="1">
                <a:solidFill>
                  <a:srgbClr val="002060"/>
                </a:solidFill>
              </a:rPr>
              <a:t>Adelson</a:t>
            </a:r>
            <a:r>
              <a:rPr lang="en-US" sz="2000" b="1" dirty="0">
                <a:solidFill>
                  <a:srgbClr val="002060"/>
                </a:solidFill>
              </a:rPr>
              <a:t> - </a:t>
            </a:r>
            <a:r>
              <a:rPr lang="en-US" sz="2000" b="1" dirty="0" err="1">
                <a:solidFill>
                  <a:srgbClr val="002060"/>
                </a:solidFill>
              </a:rPr>
              <a:t>Velsky</a:t>
            </a:r>
            <a:r>
              <a:rPr lang="en-US" sz="2000" b="1" dirty="0">
                <a:solidFill>
                  <a:srgbClr val="002060"/>
                </a:solidFill>
              </a:rPr>
              <a:t> and EM Landis in </a:t>
            </a:r>
            <a:r>
              <a:rPr lang="en-US" sz="2000" b="1" dirty="0" smtClean="0">
                <a:solidFill>
                  <a:srgbClr val="002060"/>
                </a:solidFill>
              </a:rPr>
              <a:t>1962</a:t>
            </a:r>
          </a:p>
          <a:p>
            <a:pPr algn="just"/>
            <a:endParaRPr lang="en-US" sz="2000" b="1" dirty="0">
              <a:solidFill>
                <a:srgbClr val="002060"/>
              </a:solidFill>
            </a:endParaRPr>
          </a:p>
          <a:p>
            <a:pPr marL="114300" indent="0" algn="just">
              <a:buNone/>
            </a:pPr>
            <a:endParaRPr lang="en-US" sz="2000" b="1" dirty="0" smtClean="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28</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1237540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pPr algn="ctr"/>
            <a:r>
              <a:rPr lang="en-IN" sz="2700" b="1" dirty="0" smtClean="0"/>
              <a:t>AVL TREES - INTRODUCTION</a:t>
            </a:r>
            <a:endParaRPr lang="en-IN" sz="2700" dirty="0">
              <a:solidFill>
                <a:schemeClr val="bg2">
                  <a:lumMod val="50000"/>
                </a:schemeClr>
              </a:solidFill>
            </a:endParaRPr>
          </a:p>
        </p:txBody>
      </p:sp>
      <p:sp>
        <p:nvSpPr>
          <p:cNvPr id="3" name="Content Placeholder 2">
            <a:extLst>
              <a:ext uri="{FF2B5EF4-FFF2-40B4-BE49-F238E27FC236}">
                <a16:creationId xmlns:a16="http://schemas.microsoft.com/office/drawing/2014/main" xmlns="" id="{48F90B0E-ED9E-4B65-820F-8F4890616EC9}"/>
              </a:ext>
            </a:extLst>
          </p:cNvPr>
          <p:cNvSpPr>
            <a:spLocks noGrp="1"/>
          </p:cNvSpPr>
          <p:nvPr>
            <p:ph idx="1"/>
          </p:nvPr>
        </p:nvSpPr>
        <p:spPr>
          <a:xfrm>
            <a:off x="457200" y="1752601"/>
            <a:ext cx="8229600" cy="2971800"/>
          </a:xfrm>
        </p:spPr>
        <p:txBody>
          <a:bodyPr>
            <a:normAutofit/>
          </a:bodyPr>
          <a:lstStyle/>
          <a:p>
            <a:r>
              <a:rPr lang="en-US" sz="2000" b="1" dirty="0" smtClean="0">
                <a:solidFill>
                  <a:srgbClr val="002060"/>
                </a:solidFill>
              </a:rPr>
              <a:t>AVL is height </a:t>
            </a:r>
            <a:r>
              <a:rPr lang="en-US" sz="2000" b="1" dirty="0">
                <a:solidFill>
                  <a:srgbClr val="002060"/>
                </a:solidFill>
              </a:rPr>
              <a:t>balanced binary search tree in which each node is associated with a balance factor </a:t>
            </a:r>
            <a:endParaRPr lang="en-US" sz="2000" b="1" dirty="0" smtClean="0">
              <a:solidFill>
                <a:srgbClr val="002060"/>
              </a:solidFill>
            </a:endParaRPr>
          </a:p>
          <a:p>
            <a:endParaRPr lang="en-US" sz="2000" b="1" dirty="0" smtClean="0">
              <a:solidFill>
                <a:srgbClr val="002060"/>
              </a:solidFill>
            </a:endParaRPr>
          </a:p>
          <a:p>
            <a:pPr marL="114300" indent="0">
              <a:buNone/>
            </a:pPr>
            <a:r>
              <a:rPr lang="en-US" sz="2000" b="1" dirty="0" smtClean="0">
                <a:solidFill>
                  <a:srgbClr val="002060"/>
                </a:solidFill>
              </a:rPr>
              <a:t>	Balance </a:t>
            </a:r>
            <a:r>
              <a:rPr lang="en-US" sz="2000" b="1" dirty="0">
                <a:solidFill>
                  <a:srgbClr val="002060"/>
                </a:solidFill>
              </a:rPr>
              <a:t>Factor (k) = height (left(k)) - height (right(k</a:t>
            </a:r>
            <a:r>
              <a:rPr lang="en-US" sz="2000" b="1" dirty="0" smtClean="0">
                <a:solidFill>
                  <a:srgbClr val="002060"/>
                </a:solidFill>
              </a:rPr>
              <a:t>))</a:t>
            </a:r>
          </a:p>
          <a:p>
            <a:endParaRPr lang="en-US" sz="2000" b="1" dirty="0" smtClean="0">
              <a:solidFill>
                <a:srgbClr val="002060"/>
              </a:solidFill>
            </a:endParaRPr>
          </a:p>
          <a:p>
            <a:r>
              <a:rPr lang="en-US" sz="2000" b="1" dirty="0" smtClean="0">
                <a:solidFill>
                  <a:srgbClr val="002060"/>
                </a:solidFill>
              </a:rPr>
              <a:t>Tree </a:t>
            </a:r>
            <a:r>
              <a:rPr lang="en-US" sz="2000" b="1" dirty="0">
                <a:solidFill>
                  <a:srgbClr val="002060"/>
                </a:solidFill>
              </a:rPr>
              <a:t>is said to be balanced if balance factor of each node is in between -1 to 1, otherwise, the tree will be unbalanced and need to be balanced.</a:t>
            </a:r>
            <a:endParaRPr lang="en-US" sz="2000" b="1" dirty="0" smtClean="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29</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4096115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Threaded BINARY Trees</a:t>
            </a:r>
          </a:p>
        </p:txBody>
      </p:sp>
      <p:sp>
        <p:nvSpPr>
          <p:cNvPr id="3075" name="Rectangle 3"/>
          <p:cNvSpPr>
            <a:spLocks noGrp="1" noChangeArrowheads="1"/>
          </p:cNvSpPr>
          <p:nvPr>
            <p:ph type="body" idx="1"/>
          </p:nvPr>
        </p:nvSpPr>
        <p:spPr/>
        <p:txBody>
          <a:bodyPr>
            <a:normAutofit/>
          </a:bodyPr>
          <a:lstStyle/>
          <a:p>
            <a:r>
              <a:rPr lang="en-US" sz="2000" b="1" dirty="0">
                <a:solidFill>
                  <a:srgbClr val="002060"/>
                </a:solidFill>
              </a:rPr>
              <a:t>Binary trees have a lot of wasted space: the leaf nodes each have 2 null pointers</a:t>
            </a:r>
          </a:p>
          <a:p>
            <a:r>
              <a:rPr lang="en-US" altLang="zh-CN" sz="2000" b="1" dirty="0">
                <a:solidFill>
                  <a:srgbClr val="002060"/>
                </a:solidFill>
              </a:rPr>
              <a:t>We can generalize it that for any binary tree with n nodes there will be (n+1) null pointers and 2n total pointers</a:t>
            </a:r>
            <a:endParaRPr lang="en-US" sz="2000" b="1" dirty="0">
              <a:solidFill>
                <a:srgbClr val="002060"/>
              </a:solidFill>
            </a:endParaRPr>
          </a:p>
          <a:p>
            <a:r>
              <a:rPr lang="en-US" sz="2000" b="1" dirty="0">
                <a:solidFill>
                  <a:srgbClr val="002060"/>
                </a:solidFill>
              </a:rPr>
              <a:t>We can use these pointers to help us in </a:t>
            </a:r>
            <a:r>
              <a:rPr lang="en-US" sz="2000" b="1" dirty="0" smtClean="0">
                <a:solidFill>
                  <a:srgbClr val="002060"/>
                </a:solidFill>
              </a:rPr>
              <a:t>traversals??</a:t>
            </a:r>
            <a:endParaRPr lang="en-US" sz="2000" b="1" dirty="0">
              <a:solidFill>
                <a:srgbClr val="00206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886200"/>
            <a:ext cx="7123416"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22935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pPr algn="ctr"/>
            <a:r>
              <a:rPr lang="en-IN" sz="2700" b="1" dirty="0" smtClean="0"/>
              <a:t>AVL TREE EXAMPLE</a:t>
            </a:r>
            <a:endParaRPr lang="en-IN" sz="2700" dirty="0">
              <a:solidFill>
                <a:schemeClr val="bg2">
                  <a:lumMod val="50000"/>
                </a:schemeClr>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30</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
        <p:nvSpPr>
          <p:cNvPr id="4" name="Content Placeholder 3"/>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05000"/>
            <a:ext cx="3619500" cy="427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2421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pPr algn="ctr"/>
            <a:r>
              <a:rPr lang="en-IN" sz="2700" b="1" dirty="0" smtClean="0"/>
              <a:t>AVL TREES - OPERATIONS</a:t>
            </a:r>
            <a:endParaRPr lang="en-IN" sz="2700" dirty="0">
              <a:solidFill>
                <a:schemeClr val="bg2">
                  <a:lumMod val="50000"/>
                </a:schemeClr>
              </a:solidFill>
            </a:endParaRPr>
          </a:p>
        </p:txBody>
      </p:sp>
      <p:sp>
        <p:nvSpPr>
          <p:cNvPr id="3" name="Content Placeholder 2">
            <a:extLst>
              <a:ext uri="{FF2B5EF4-FFF2-40B4-BE49-F238E27FC236}">
                <a16:creationId xmlns:a16="http://schemas.microsoft.com/office/drawing/2014/main" xmlns="" id="{48F90B0E-ED9E-4B65-820F-8F4890616EC9}"/>
              </a:ext>
            </a:extLst>
          </p:cNvPr>
          <p:cNvSpPr>
            <a:spLocks noGrp="1"/>
          </p:cNvSpPr>
          <p:nvPr>
            <p:ph idx="1"/>
          </p:nvPr>
        </p:nvSpPr>
        <p:spPr>
          <a:xfrm>
            <a:off x="457200" y="1752601"/>
            <a:ext cx="8229600" cy="2971800"/>
          </a:xfrm>
        </p:spPr>
        <p:txBody>
          <a:bodyPr>
            <a:normAutofit/>
          </a:bodyPr>
          <a:lstStyle/>
          <a:p>
            <a:pPr algn="just"/>
            <a:r>
              <a:rPr lang="en-US" sz="2000" b="1" dirty="0" smtClean="0">
                <a:solidFill>
                  <a:srgbClr val="002060"/>
                </a:solidFill>
              </a:rPr>
              <a:t>AVL </a:t>
            </a:r>
            <a:r>
              <a:rPr lang="en-US" sz="2000" b="1" dirty="0">
                <a:solidFill>
                  <a:srgbClr val="002060"/>
                </a:solidFill>
              </a:rPr>
              <a:t>tree is also a </a:t>
            </a:r>
            <a:r>
              <a:rPr lang="en-US" sz="2000" b="1" dirty="0" smtClean="0">
                <a:solidFill>
                  <a:srgbClr val="002060"/>
                </a:solidFill>
              </a:rPr>
              <a:t>BST therefore</a:t>
            </a:r>
            <a:r>
              <a:rPr lang="en-US" sz="2000" b="1" dirty="0">
                <a:solidFill>
                  <a:srgbClr val="002060"/>
                </a:solidFill>
              </a:rPr>
              <a:t>, all the operations are performed in the same way as </a:t>
            </a:r>
            <a:r>
              <a:rPr lang="en-US" sz="2000" b="1" dirty="0" smtClean="0">
                <a:solidFill>
                  <a:srgbClr val="002060"/>
                </a:solidFill>
              </a:rPr>
              <a:t>BST</a:t>
            </a:r>
          </a:p>
          <a:p>
            <a:pPr algn="just"/>
            <a:endParaRPr lang="en-US" sz="2000" b="1" dirty="0" smtClean="0">
              <a:solidFill>
                <a:srgbClr val="002060"/>
              </a:solidFill>
            </a:endParaRPr>
          </a:p>
          <a:p>
            <a:pPr algn="just"/>
            <a:r>
              <a:rPr lang="en-US" sz="2000" b="1" dirty="0" smtClean="0">
                <a:solidFill>
                  <a:srgbClr val="002060"/>
                </a:solidFill>
              </a:rPr>
              <a:t>Searching </a:t>
            </a:r>
            <a:r>
              <a:rPr lang="en-US" sz="2000" b="1" dirty="0">
                <a:solidFill>
                  <a:srgbClr val="002060"/>
                </a:solidFill>
              </a:rPr>
              <a:t>and traversing do not lead to the violation in property of AVL tree. </a:t>
            </a:r>
          </a:p>
          <a:p>
            <a:pPr algn="just"/>
            <a:endParaRPr lang="en-US" sz="2000" b="1" dirty="0" smtClean="0">
              <a:solidFill>
                <a:srgbClr val="002060"/>
              </a:solidFill>
            </a:endParaRPr>
          </a:p>
          <a:p>
            <a:pPr algn="just"/>
            <a:r>
              <a:rPr lang="en-US" sz="2000" b="1" dirty="0" smtClean="0">
                <a:solidFill>
                  <a:srgbClr val="002060"/>
                </a:solidFill>
              </a:rPr>
              <a:t>However</a:t>
            </a:r>
            <a:r>
              <a:rPr lang="en-US" sz="2000" b="1" dirty="0">
                <a:solidFill>
                  <a:srgbClr val="002060"/>
                </a:solidFill>
              </a:rPr>
              <a:t>, insertion and deletion </a:t>
            </a:r>
            <a:r>
              <a:rPr lang="en-US" sz="2000" b="1" dirty="0" smtClean="0">
                <a:solidFill>
                  <a:srgbClr val="002060"/>
                </a:solidFill>
              </a:rPr>
              <a:t>may violate AVL  property hence need </a:t>
            </a:r>
            <a:r>
              <a:rPr lang="en-US" sz="2000" b="1" dirty="0" smtClean="0">
                <a:solidFill>
                  <a:srgbClr val="7030A0"/>
                </a:solidFill>
              </a:rPr>
              <a:t>ROTATION OPERATION</a:t>
            </a: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31</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8163061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pPr algn="ctr"/>
            <a:r>
              <a:rPr lang="en-IN" sz="2700" b="1" dirty="0" smtClean="0"/>
              <a:t>AVL TREES - ROTATIONS</a:t>
            </a:r>
            <a:endParaRPr lang="en-IN" sz="2700" dirty="0">
              <a:solidFill>
                <a:schemeClr val="bg2">
                  <a:lumMod val="50000"/>
                </a:schemeClr>
              </a:solidFill>
            </a:endParaRPr>
          </a:p>
        </p:txBody>
      </p:sp>
      <p:sp>
        <p:nvSpPr>
          <p:cNvPr id="3" name="Content Placeholder 2">
            <a:extLst>
              <a:ext uri="{FF2B5EF4-FFF2-40B4-BE49-F238E27FC236}">
                <a16:creationId xmlns:a16="http://schemas.microsoft.com/office/drawing/2014/main" xmlns="" id="{48F90B0E-ED9E-4B65-820F-8F4890616EC9}"/>
              </a:ext>
            </a:extLst>
          </p:cNvPr>
          <p:cNvSpPr>
            <a:spLocks noGrp="1"/>
          </p:cNvSpPr>
          <p:nvPr>
            <p:ph idx="1"/>
          </p:nvPr>
        </p:nvSpPr>
        <p:spPr>
          <a:xfrm>
            <a:off x="457200" y="1752600"/>
            <a:ext cx="8229600" cy="4495799"/>
          </a:xfrm>
        </p:spPr>
        <p:txBody>
          <a:bodyPr>
            <a:normAutofit/>
          </a:bodyPr>
          <a:lstStyle/>
          <a:p>
            <a:pPr algn="just"/>
            <a:r>
              <a:rPr lang="en-US" sz="2000" b="1" dirty="0">
                <a:solidFill>
                  <a:srgbClr val="002060"/>
                </a:solidFill>
              </a:rPr>
              <a:t>We perform rotation in AVL tree only in case if Balance Factor is other than -1, 0, and 1. </a:t>
            </a:r>
            <a:endParaRPr lang="en-US" sz="2000" b="1" dirty="0" smtClean="0">
              <a:solidFill>
                <a:srgbClr val="002060"/>
              </a:solidFill>
            </a:endParaRPr>
          </a:p>
          <a:p>
            <a:pPr algn="just"/>
            <a:endParaRPr lang="en-US" sz="2000" b="1" dirty="0" smtClean="0">
              <a:solidFill>
                <a:srgbClr val="002060"/>
              </a:solidFill>
            </a:endParaRPr>
          </a:p>
          <a:p>
            <a:pPr algn="just"/>
            <a:r>
              <a:rPr lang="en-US" sz="2000" b="1" dirty="0" smtClean="0">
                <a:solidFill>
                  <a:srgbClr val="002060"/>
                </a:solidFill>
              </a:rPr>
              <a:t>Suppose node </a:t>
            </a:r>
            <a:r>
              <a:rPr lang="en-US" sz="2000" b="1" dirty="0">
                <a:solidFill>
                  <a:srgbClr val="002060"/>
                </a:solidFill>
              </a:rPr>
              <a:t>A is the node whose balance Factor is other than -1, 0, </a:t>
            </a:r>
            <a:r>
              <a:rPr lang="en-US" sz="2000" b="1" dirty="0" smtClean="0">
                <a:solidFill>
                  <a:srgbClr val="002060"/>
                </a:solidFill>
              </a:rPr>
              <a:t>1.</a:t>
            </a:r>
            <a:r>
              <a:rPr lang="en-US" sz="2000" b="1" dirty="0" smtClean="0">
                <a:solidFill>
                  <a:srgbClr val="7030A0"/>
                </a:solidFill>
              </a:rPr>
              <a:t> </a:t>
            </a:r>
            <a:r>
              <a:rPr lang="en-US" sz="2000" b="1" dirty="0" smtClean="0">
                <a:solidFill>
                  <a:srgbClr val="002060"/>
                </a:solidFill>
              </a:rPr>
              <a:t>There </a:t>
            </a:r>
            <a:r>
              <a:rPr lang="en-US" sz="2000" b="1" dirty="0">
                <a:solidFill>
                  <a:srgbClr val="002060"/>
                </a:solidFill>
              </a:rPr>
              <a:t>are </a:t>
            </a:r>
            <a:r>
              <a:rPr lang="en-US" sz="2000" b="1" dirty="0" smtClean="0">
                <a:solidFill>
                  <a:srgbClr val="002060"/>
                </a:solidFill>
              </a:rPr>
              <a:t>four </a:t>
            </a:r>
            <a:r>
              <a:rPr lang="en-US" sz="2000" b="1" dirty="0">
                <a:solidFill>
                  <a:srgbClr val="002060"/>
                </a:solidFill>
              </a:rPr>
              <a:t>types of </a:t>
            </a:r>
            <a:r>
              <a:rPr lang="en-US" sz="2000" b="1" dirty="0" smtClean="0">
                <a:solidFill>
                  <a:srgbClr val="002060"/>
                </a:solidFill>
              </a:rPr>
              <a:t>rotations:</a:t>
            </a:r>
          </a:p>
          <a:p>
            <a:pPr marL="114300" indent="0" algn="just">
              <a:buNone/>
            </a:pPr>
            <a:endParaRPr lang="en-US" sz="2000" b="1" dirty="0">
              <a:solidFill>
                <a:srgbClr val="002060"/>
              </a:solidFill>
            </a:endParaRPr>
          </a:p>
          <a:p>
            <a:pPr marL="868680" lvl="1" indent="-457200" algn="just">
              <a:buFont typeface="+mj-lt"/>
              <a:buAutoNum type="arabicPeriod"/>
            </a:pPr>
            <a:r>
              <a:rPr lang="en-US" sz="1600" b="1" dirty="0">
                <a:solidFill>
                  <a:srgbClr val="002060"/>
                </a:solidFill>
              </a:rPr>
              <a:t>L </a:t>
            </a:r>
            <a:r>
              <a:rPr lang="en-US" sz="1600" b="1" dirty="0" err="1">
                <a:solidFill>
                  <a:srgbClr val="002060"/>
                </a:solidFill>
              </a:rPr>
              <a:t>L</a:t>
            </a:r>
            <a:r>
              <a:rPr lang="en-US" sz="1600" b="1" dirty="0">
                <a:solidFill>
                  <a:srgbClr val="002060"/>
                </a:solidFill>
              </a:rPr>
              <a:t> rotation: Inserted node is in the left </a:t>
            </a:r>
            <a:r>
              <a:rPr lang="en-US" sz="1600" b="1" dirty="0" err="1">
                <a:solidFill>
                  <a:srgbClr val="002060"/>
                </a:solidFill>
              </a:rPr>
              <a:t>subtree</a:t>
            </a:r>
            <a:r>
              <a:rPr lang="en-US" sz="1600" b="1" dirty="0">
                <a:solidFill>
                  <a:srgbClr val="002060"/>
                </a:solidFill>
              </a:rPr>
              <a:t> of left </a:t>
            </a:r>
            <a:r>
              <a:rPr lang="en-US" sz="1600" b="1" dirty="0" err="1">
                <a:solidFill>
                  <a:srgbClr val="002060"/>
                </a:solidFill>
              </a:rPr>
              <a:t>subtree</a:t>
            </a:r>
            <a:r>
              <a:rPr lang="en-US" sz="1600" b="1" dirty="0">
                <a:solidFill>
                  <a:srgbClr val="002060"/>
                </a:solidFill>
              </a:rPr>
              <a:t> of </a:t>
            </a:r>
            <a:r>
              <a:rPr lang="en-US" sz="1600" b="1" dirty="0" smtClean="0">
                <a:solidFill>
                  <a:srgbClr val="002060"/>
                </a:solidFill>
              </a:rPr>
              <a:t>A</a:t>
            </a:r>
          </a:p>
          <a:p>
            <a:pPr marL="868680" lvl="1" indent="-457200" algn="just">
              <a:buFont typeface="+mj-lt"/>
              <a:buAutoNum type="arabicPeriod"/>
            </a:pPr>
            <a:endParaRPr lang="en-US" sz="1600" b="1" dirty="0">
              <a:solidFill>
                <a:srgbClr val="002060"/>
              </a:solidFill>
            </a:endParaRPr>
          </a:p>
          <a:p>
            <a:pPr marL="868680" lvl="1" indent="-457200" algn="just">
              <a:buFont typeface="+mj-lt"/>
              <a:buAutoNum type="arabicPeriod"/>
            </a:pPr>
            <a:r>
              <a:rPr lang="en-US" sz="1600" b="1" dirty="0">
                <a:solidFill>
                  <a:srgbClr val="002060"/>
                </a:solidFill>
              </a:rPr>
              <a:t>R </a:t>
            </a:r>
            <a:r>
              <a:rPr lang="en-US" sz="1600" b="1" dirty="0" err="1">
                <a:solidFill>
                  <a:srgbClr val="002060"/>
                </a:solidFill>
              </a:rPr>
              <a:t>R</a:t>
            </a:r>
            <a:r>
              <a:rPr lang="en-US" sz="1600" b="1" dirty="0">
                <a:solidFill>
                  <a:srgbClr val="002060"/>
                </a:solidFill>
              </a:rPr>
              <a:t> rotation : Inserted node is in the right </a:t>
            </a:r>
            <a:r>
              <a:rPr lang="en-US" sz="1600" b="1" dirty="0" err="1">
                <a:solidFill>
                  <a:srgbClr val="002060"/>
                </a:solidFill>
              </a:rPr>
              <a:t>subtree</a:t>
            </a:r>
            <a:r>
              <a:rPr lang="en-US" sz="1600" b="1" dirty="0">
                <a:solidFill>
                  <a:srgbClr val="002060"/>
                </a:solidFill>
              </a:rPr>
              <a:t> of right </a:t>
            </a:r>
            <a:r>
              <a:rPr lang="en-US" sz="1600" b="1" dirty="0" err="1">
                <a:solidFill>
                  <a:srgbClr val="002060"/>
                </a:solidFill>
              </a:rPr>
              <a:t>subtree</a:t>
            </a:r>
            <a:r>
              <a:rPr lang="en-US" sz="1600" b="1" dirty="0">
                <a:solidFill>
                  <a:srgbClr val="002060"/>
                </a:solidFill>
              </a:rPr>
              <a:t> of </a:t>
            </a:r>
            <a:r>
              <a:rPr lang="en-US" sz="1600" b="1" dirty="0" smtClean="0">
                <a:solidFill>
                  <a:srgbClr val="002060"/>
                </a:solidFill>
              </a:rPr>
              <a:t>A</a:t>
            </a:r>
          </a:p>
          <a:p>
            <a:pPr marL="868680" lvl="1" indent="-457200" algn="just">
              <a:buFont typeface="+mj-lt"/>
              <a:buAutoNum type="arabicPeriod"/>
            </a:pPr>
            <a:endParaRPr lang="en-US" sz="1600" b="1" dirty="0">
              <a:solidFill>
                <a:srgbClr val="002060"/>
              </a:solidFill>
            </a:endParaRPr>
          </a:p>
          <a:p>
            <a:pPr marL="868680" lvl="1" indent="-457200" algn="just">
              <a:buFont typeface="+mj-lt"/>
              <a:buAutoNum type="arabicPeriod"/>
            </a:pPr>
            <a:r>
              <a:rPr lang="en-US" sz="1600" b="1" dirty="0">
                <a:solidFill>
                  <a:srgbClr val="002060"/>
                </a:solidFill>
              </a:rPr>
              <a:t>L R rotation : Inserted node is in the right </a:t>
            </a:r>
            <a:r>
              <a:rPr lang="en-US" sz="1600" b="1" dirty="0" err="1">
                <a:solidFill>
                  <a:srgbClr val="002060"/>
                </a:solidFill>
              </a:rPr>
              <a:t>subtree</a:t>
            </a:r>
            <a:r>
              <a:rPr lang="en-US" sz="1600" b="1" dirty="0">
                <a:solidFill>
                  <a:srgbClr val="002060"/>
                </a:solidFill>
              </a:rPr>
              <a:t> of left </a:t>
            </a:r>
            <a:r>
              <a:rPr lang="en-US" sz="1600" b="1" dirty="0" err="1">
                <a:solidFill>
                  <a:srgbClr val="002060"/>
                </a:solidFill>
              </a:rPr>
              <a:t>subtree</a:t>
            </a:r>
            <a:r>
              <a:rPr lang="en-US" sz="1600" b="1" dirty="0">
                <a:solidFill>
                  <a:srgbClr val="002060"/>
                </a:solidFill>
              </a:rPr>
              <a:t> of </a:t>
            </a:r>
            <a:r>
              <a:rPr lang="en-US" sz="1600" b="1" dirty="0" smtClean="0">
                <a:solidFill>
                  <a:srgbClr val="002060"/>
                </a:solidFill>
              </a:rPr>
              <a:t>A</a:t>
            </a:r>
          </a:p>
          <a:p>
            <a:pPr marL="868680" lvl="1" indent="-457200" algn="just">
              <a:buFont typeface="+mj-lt"/>
              <a:buAutoNum type="arabicPeriod"/>
            </a:pPr>
            <a:endParaRPr lang="en-US" sz="1600" b="1" dirty="0">
              <a:solidFill>
                <a:srgbClr val="002060"/>
              </a:solidFill>
            </a:endParaRPr>
          </a:p>
          <a:p>
            <a:pPr marL="868680" lvl="1" indent="-457200" algn="just">
              <a:buFont typeface="+mj-lt"/>
              <a:buAutoNum type="arabicPeriod"/>
            </a:pPr>
            <a:r>
              <a:rPr lang="en-US" sz="1600" b="1" dirty="0">
                <a:solidFill>
                  <a:srgbClr val="002060"/>
                </a:solidFill>
              </a:rPr>
              <a:t>R L rotation : Inserted node is in the left </a:t>
            </a:r>
            <a:r>
              <a:rPr lang="en-US" sz="1600" b="1" dirty="0" err="1">
                <a:solidFill>
                  <a:srgbClr val="002060"/>
                </a:solidFill>
              </a:rPr>
              <a:t>subtree</a:t>
            </a:r>
            <a:r>
              <a:rPr lang="en-US" sz="1600" b="1" dirty="0">
                <a:solidFill>
                  <a:srgbClr val="002060"/>
                </a:solidFill>
              </a:rPr>
              <a:t> of right </a:t>
            </a:r>
            <a:r>
              <a:rPr lang="en-US" sz="1600" b="1" dirty="0" err="1">
                <a:solidFill>
                  <a:srgbClr val="002060"/>
                </a:solidFill>
              </a:rPr>
              <a:t>subtree</a:t>
            </a:r>
            <a:r>
              <a:rPr lang="en-US" sz="1600" b="1" dirty="0">
                <a:solidFill>
                  <a:srgbClr val="002060"/>
                </a:solidFill>
              </a:rPr>
              <a:t> of A</a:t>
            </a:r>
          </a:p>
          <a:p>
            <a:pPr marL="114300" indent="0" algn="just">
              <a:buNone/>
            </a:pPr>
            <a:endParaRPr lang="en-US" sz="2000" b="1" dirty="0" smtClean="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32</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21051435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pPr algn="ctr"/>
            <a:r>
              <a:rPr lang="en-IN" sz="2700" b="1" dirty="0" smtClean="0"/>
              <a:t>RR - ROTATION</a:t>
            </a:r>
            <a:endParaRPr lang="en-IN" sz="2700" dirty="0">
              <a:solidFill>
                <a:schemeClr val="bg2">
                  <a:lumMod val="50000"/>
                </a:schemeClr>
              </a:solidFill>
            </a:endParaRPr>
          </a:p>
        </p:txBody>
      </p:sp>
      <p:sp>
        <p:nvSpPr>
          <p:cNvPr id="3" name="Content Placeholder 2">
            <a:extLst>
              <a:ext uri="{FF2B5EF4-FFF2-40B4-BE49-F238E27FC236}">
                <a16:creationId xmlns:a16="http://schemas.microsoft.com/office/drawing/2014/main" xmlns="" id="{48F90B0E-ED9E-4B65-820F-8F4890616EC9}"/>
              </a:ext>
            </a:extLst>
          </p:cNvPr>
          <p:cNvSpPr>
            <a:spLocks noGrp="1"/>
          </p:cNvSpPr>
          <p:nvPr>
            <p:ph idx="1"/>
          </p:nvPr>
        </p:nvSpPr>
        <p:spPr>
          <a:xfrm>
            <a:off x="457200" y="1752600"/>
            <a:ext cx="8229600" cy="4495799"/>
          </a:xfrm>
        </p:spPr>
        <p:txBody>
          <a:bodyPr>
            <a:normAutofit/>
          </a:bodyPr>
          <a:lstStyle/>
          <a:p>
            <a:pPr algn="just"/>
            <a:r>
              <a:rPr lang="en-US" sz="2000" b="1" dirty="0">
                <a:solidFill>
                  <a:srgbClr val="002060"/>
                </a:solidFill>
              </a:rPr>
              <a:t>When BST becomes unbalanced, due to a node is inserted into the right </a:t>
            </a:r>
            <a:r>
              <a:rPr lang="en-US" sz="2000" b="1" dirty="0" err="1">
                <a:solidFill>
                  <a:srgbClr val="002060"/>
                </a:solidFill>
              </a:rPr>
              <a:t>subtree</a:t>
            </a:r>
            <a:r>
              <a:rPr lang="en-US" sz="2000" b="1" dirty="0">
                <a:solidFill>
                  <a:srgbClr val="002060"/>
                </a:solidFill>
              </a:rPr>
              <a:t> of the right </a:t>
            </a:r>
            <a:r>
              <a:rPr lang="en-US" sz="2000" b="1" dirty="0" err="1">
                <a:solidFill>
                  <a:srgbClr val="002060"/>
                </a:solidFill>
              </a:rPr>
              <a:t>subtree</a:t>
            </a:r>
            <a:r>
              <a:rPr lang="en-US" sz="2000" b="1" dirty="0">
                <a:solidFill>
                  <a:srgbClr val="002060"/>
                </a:solidFill>
              </a:rPr>
              <a:t> of A, then we perform RR </a:t>
            </a:r>
            <a:r>
              <a:rPr lang="en-US" sz="2000" b="1" dirty="0" smtClean="0">
                <a:solidFill>
                  <a:srgbClr val="002060"/>
                </a:solidFill>
              </a:rPr>
              <a:t>rotation</a:t>
            </a:r>
          </a:p>
          <a:p>
            <a:pPr algn="just"/>
            <a:r>
              <a:rPr lang="en-US" sz="2000" b="1" dirty="0" smtClean="0">
                <a:solidFill>
                  <a:srgbClr val="002060"/>
                </a:solidFill>
              </a:rPr>
              <a:t>RR </a:t>
            </a:r>
            <a:r>
              <a:rPr lang="en-US" sz="2000" b="1" dirty="0">
                <a:solidFill>
                  <a:srgbClr val="002060"/>
                </a:solidFill>
              </a:rPr>
              <a:t>rotation is an anticlockwise </a:t>
            </a:r>
            <a:r>
              <a:rPr lang="en-US" sz="2000" b="1" dirty="0" smtClean="0">
                <a:solidFill>
                  <a:srgbClr val="002060"/>
                </a:solidFill>
              </a:rPr>
              <a:t>rotation</a:t>
            </a:r>
          </a:p>
          <a:p>
            <a:pPr algn="just"/>
            <a:r>
              <a:rPr lang="en-US" sz="2000" b="1" dirty="0" smtClean="0">
                <a:solidFill>
                  <a:srgbClr val="002060"/>
                </a:solidFill>
              </a:rPr>
              <a:t>It </a:t>
            </a:r>
            <a:r>
              <a:rPr lang="en-US" sz="2000" b="1" dirty="0">
                <a:solidFill>
                  <a:srgbClr val="002060"/>
                </a:solidFill>
              </a:rPr>
              <a:t>is applied on the edge below a node having balance factor -</a:t>
            </a:r>
            <a:r>
              <a:rPr lang="en-US" sz="2000" b="1" dirty="0" smtClean="0">
                <a:solidFill>
                  <a:srgbClr val="002060"/>
                </a:solidFill>
              </a:rPr>
              <a:t>2</a:t>
            </a: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33</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810000"/>
            <a:ext cx="5766486"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421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pPr algn="ctr"/>
            <a:r>
              <a:rPr lang="en-IN" sz="2700" b="1" dirty="0" smtClean="0"/>
              <a:t>LL - ROTATION</a:t>
            </a:r>
            <a:endParaRPr lang="en-IN" sz="2700" dirty="0">
              <a:solidFill>
                <a:schemeClr val="bg2">
                  <a:lumMod val="50000"/>
                </a:schemeClr>
              </a:solidFill>
            </a:endParaRPr>
          </a:p>
        </p:txBody>
      </p:sp>
      <p:sp>
        <p:nvSpPr>
          <p:cNvPr id="3" name="Content Placeholder 2">
            <a:extLst>
              <a:ext uri="{FF2B5EF4-FFF2-40B4-BE49-F238E27FC236}">
                <a16:creationId xmlns:a16="http://schemas.microsoft.com/office/drawing/2014/main" xmlns="" id="{48F90B0E-ED9E-4B65-820F-8F4890616EC9}"/>
              </a:ext>
            </a:extLst>
          </p:cNvPr>
          <p:cNvSpPr>
            <a:spLocks noGrp="1"/>
          </p:cNvSpPr>
          <p:nvPr>
            <p:ph idx="1"/>
          </p:nvPr>
        </p:nvSpPr>
        <p:spPr>
          <a:xfrm>
            <a:off x="457200" y="1752600"/>
            <a:ext cx="8229600" cy="4495799"/>
          </a:xfrm>
        </p:spPr>
        <p:txBody>
          <a:bodyPr>
            <a:normAutofit/>
          </a:bodyPr>
          <a:lstStyle/>
          <a:p>
            <a:pPr algn="just"/>
            <a:r>
              <a:rPr lang="en-US" sz="2000" b="1" dirty="0">
                <a:solidFill>
                  <a:srgbClr val="002060"/>
                </a:solidFill>
              </a:rPr>
              <a:t>When BST becomes unbalanced, due to a node is inserted into the left </a:t>
            </a:r>
            <a:r>
              <a:rPr lang="en-US" sz="2000" b="1" dirty="0" err="1">
                <a:solidFill>
                  <a:srgbClr val="002060"/>
                </a:solidFill>
              </a:rPr>
              <a:t>subtree</a:t>
            </a:r>
            <a:r>
              <a:rPr lang="en-US" sz="2000" b="1" dirty="0">
                <a:solidFill>
                  <a:srgbClr val="002060"/>
                </a:solidFill>
              </a:rPr>
              <a:t> of the left </a:t>
            </a:r>
            <a:r>
              <a:rPr lang="en-US" sz="2000" b="1" dirty="0" err="1">
                <a:solidFill>
                  <a:srgbClr val="002060"/>
                </a:solidFill>
              </a:rPr>
              <a:t>subtree</a:t>
            </a:r>
            <a:r>
              <a:rPr lang="en-US" sz="2000" b="1" dirty="0">
                <a:solidFill>
                  <a:srgbClr val="002060"/>
                </a:solidFill>
              </a:rPr>
              <a:t> of C, then we perform LL </a:t>
            </a:r>
            <a:r>
              <a:rPr lang="en-US" sz="2000" b="1" dirty="0" smtClean="0">
                <a:solidFill>
                  <a:srgbClr val="002060"/>
                </a:solidFill>
              </a:rPr>
              <a:t>rotation</a:t>
            </a:r>
          </a:p>
          <a:p>
            <a:pPr algn="just"/>
            <a:r>
              <a:rPr lang="en-US" sz="2000" b="1" dirty="0" smtClean="0">
                <a:solidFill>
                  <a:srgbClr val="002060"/>
                </a:solidFill>
              </a:rPr>
              <a:t>LL </a:t>
            </a:r>
            <a:r>
              <a:rPr lang="en-US" sz="2000" b="1" dirty="0">
                <a:solidFill>
                  <a:srgbClr val="002060"/>
                </a:solidFill>
              </a:rPr>
              <a:t>rotation is clockwise </a:t>
            </a:r>
            <a:r>
              <a:rPr lang="en-US" sz="2000" b="1" dirty="0" smtClean="0">
                <a:solidFill>
                  <a:srgbClr val="002060"/>
                </a:solidFill>
              </a:rPr>
              <a:t>rotation</a:t>
            </a:r>
          </a:p>
          <a:p>
            <a:pPr algn="just"/>
            <a:r>
              <a:rPr lang="en-US" sz="2000" b="1" dirty="0" smtClean="0">
                <a:solidFill>
                  <a:srgbClr val="002060"/>
                </a:solidFill>
              </a:rPr>
              <a:t>It is </a:t>
            </a:r>
            <a:r>
              <a:rPr lang="en-US" sz="2000" b="1" dirty="0">
                <a:solidFill>
                  <a:srgbClr val="002060"/>
                </a:solidFill>
              </a:rPr>
              <a:t>applied on the edge below a node having balance factor 2.</a:t>
            </a:r>
            <a:endParaRPr lang="en-US" sz="2000" b="1" dirty="0" smtClean="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34</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962400"/>
            <a:ext cx="568342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81363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pPr algn="ctr"/>
            <a:r>
              <a:rPr lang="en-IN" sz="2700" b="1" dirty="0" smtClean="0"/>
              <a:t>LR - ROTATION</a:t>
            </a:r>
            <a:endParaRPr lang="en-IN" sz="2700" dirty="0">
              <a:solidFill>
                <a:schemeClr val="bg2">
                  <a:lumMod val="50000"/>
                </a:schemeClr>
              </a:solidFill>
            </a:endParaRPr>
          </a:p>
        </p:txBody>
      </p:sp>
      <p:sp>
        <p:nvSpPr>
          <p:cNvPr id="3" name="Content Placeholder 2">
            <a:extLst>
              <a:ext uri="{FF2B5EF4-FFF2-40B4-BE49-F238E27FC236}">
                <a16:creationId xmlns:a16="http://schemas.microsoft.com/office/drawing/2014/main" xmlns="" id="{48F90B0E-ED9E-4B65-820F-8F4890616EC9}"/>
              </a:ext>
            </a:extLst>
          </p:cNvPr>
          <p:cNvSpPr>
            <a:spLocks noGrp="1"/>
          </p:cNvSpPr>
          <p:nvPr>
            <p:ph idx="1"/>
          </p:nvPr>
        </p:nvSpPr>
        <p:spPr>
          <a:xfrm>
            <a:off x="457200" y="1752600"/>
            <a:ext cx="8229600" cy="4495799"/>
          </a:xfrm>
        </p:spPr>
        <p:txBody>
          <a:bodyPr>
            <a:normAutofit/>
          </a:bodyPr>
          <a:lstStyle/>
          <a:p>
            <a:pPr algn="just"/>
            <a:r>
              <a:rPr lang="en-US" sz="2000" b="1" dirty="0" smtClean="0">
                <a:solidFill>
                  <a:srgbClr val="002060"/>
                </a:solidFill>
              </a:rPr>
              <a:t>When BST becomes unbalanced, due to a node is inserted into the right (part) </a:t>
            </a:r>
            <a:r>
              <a:rPr lang="en-US" sz="2000" b="1" dirty="0" err="1" smtClean="0">
                <a:solidFill>
                  <a:srgbClr val="002060"/>
                </a:solidFill>
              </a:rPr>
              <a:t>subtree</a:t>
            </a:r>
            <a:r>
              <a:rPr lang="en-US" sz="2000" b="1" dirty="0" smtClean="0">
                <a:solidFill>
                  <a:srgbClr val="002060"/>
                </a:solidFill>
              </a:rPr>
              <a:t> of the left </a:t>
            </a:r>
            <a:r>
              <a:rPr lang="en-US" sz="2000" b="1" dirty="0" err="1" smtClean="0">
                <a:solidFill>
                  <a:srgbClr val="002060"/>
                </a:solidFill>
              </a:rPr>
              <a:t>subtree</a:t>
            </a:r>
            <a:r>
              <a:rPr lang="en-US" sz="2000" b="1" dirty="0" smtClean="0">
                <a:solidFill>
                  <a:srgbClr val="002060"/>
                </a:solidFill>
              </a:rPr>
              <a:t> of C, then we perform LR rotation</a:t>
            </a:r>
          </a:p>
          <a:p>
            <a:pPr algn="just"/>
            <a:r>
              <a:rPr lang="en-US" sz="2000" b="1" dirty="0" smtClean="0">
                <a:solidFill>
                  <a:srgbClr val="002060"/>
                </a:solidFill>
              </a:rPr>
              <a:t>LR </a:t>
            </a:r>
            <a:r>
              <a:rPr lang="en-US" sz="2000" b="1" dirty="0">
                <a:solidFill>
                  <a:srgbClr val="002060"/>
                </a:solidFill>
              </a:rPr>
              <a:t>rotation = RR rotation + LL </a:t>
            </a:r>
            <a:r>
              <a:rPr lang="en-US" sz="2000" b="1" dirty="0" smtClean="0">
                <a:solidFill>
                  <a:srgbClr val="002060"/>
                </a:solidFill>
              </a:rPr>
              <a:t>rotation</a:t>
            </a:r>
          </a:p>
          <a:p>
            <a:pPr algn="just"/>
            <a:r>
              <a:rPr lang="en-US" sz="2000" b="1" dirty="0" smtClean="0">
                <a:solidFill>
                  <a:srgbClr val="002060"/>
                </a:solidFill>
              </a:rPr>
              <a:t>First </a:t>
            </a:r>
            <a:r>
              <a:rPr lang="en-US" sz="2000" b="1" dirty="0">
                <a:solidFill>
                  <a:srgbClr val="002060"/>
                </a:solidFill>
              </a:rPr>
              <a:t>RR rotation is performed on </a:t>
            </a:r>
            <a:r>
              <a:rPr lang="en-US" sz="2000" b="1" dirty="0" err="1">
                <a:solidFill>
                  <a:srgbClr val="002060"/>
                </a:solidFill>
              </a:rPr>
              <a:t>subtree</a:t>
            </a:r>
            <a:r>
              <a:rPr lang="en-US" sz="2000" b="1" dirty="0">
                <a:solidFill>
                  <a:srgbClr val="002060"/>
                </a:solidFill>
              </a:rPr>
              <a:t> and then LL rotation is performed on full tree, by full tree we mean the first node from the path of inserted node whose balance factor is other than -1, 0, or 1.</a:t>
            </a:r>
            <a:endParaRPr lang="en-US" sz="2000" b="1" dirty="0" smtClean="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35</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0480" y="4419600"/>
            <a:ext cx="111252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40881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pPr algn="ctr"/>
            <a:r>
              <a:rPr lang="en-IN" sz="2700" b="1" dirty="0" smtClean="0"/>
              <a:t>LR - ROTATION</a:t>
            </a:r>
            <a:endParaRPr lang="en-IN" sz="2700" dirty="0">
              <a:solidFill>
                <a:schemeClr val="bg2">
                  <a:lumMod val="50000"/>
                </a:schemeClr>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36</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042904845"/>
              </p:ext>
            </p:extLst>
          </p:nvPr>
        </p:nvGraphicFramePr>
        <p:xfrm>
          <a:off x="304800" y="1828801"/>
          <a:ext cx="8458200" cy="4990291"/>
        </p:xfrm>
        <a:graphic>
          <a:graphicData uri="http://schemas.openxmlformats.org/drawingml/2006/table">
            <a:tbl>
              <a:tblPr>
                <a:tableStyleId>{2D5ABB26-0587-4C30-8999-92F81FD0307C}</a:tableStyleId>
              </a:tblPr>
              <a:tblGrid>
                <a:gridCol w="2743200"/>
                <a:gridCol w="5715000"/>
              </a:tblGrid>
              <a:tr h="1357383">
                <a:tc>
                  <a:txBody>
                    <a:bodyPr/>
                    <a:lstStyle/>
                    <a:p>
                      <a:pPr algn="just" fontAlgn="t"/>
                      <a:endParaRPr lang="en-IN" sz="1000" dirty="0">
                        <a:solidFill>
                          <a:srgbClr val="333333"/>
                        </a:solidFill>
                        <a:effectLst/>
                        <a:latin typeface="inter-regular"/>
                      </a:endParaRPr>
                    </a:p>
                  </a:txBody>
                  <a:tcPr marL="40798" marR="40798" marT="40798" marB="40798">
                    <a:solidFill>
                      <a:srgbClr val="FFFFFF"/>
                    </a:solidFill>
                  </a:tcPr>
                </a:tc>
                <a:tc>
                  <a:txBody>
                    <a:bodyPr/>
                    <a:lstStyle/>
                    <a:p>
                      <a:pPr algn="just" fontAlgn="t"/>
                      <a:r>
                        <a:rPr lang="en-US" sz="1600" dirty="0" smtClean="0">
                          <a:effectLst/>
                        </a:rPr>
                        <a:t>1) Node </a:t>
                      </a:r>
                      <a:r>
                        <a:rPr lang="en-US" sz="1600" dirty="0">
                          <a:effectLst/>
                        </a:rPr>
                        <a:t>B has been inserted into the right </a:t>
                      </a:r>
                      <a:r>
                        <a:rPr lang="en-US" sz="1600" dirty="0" err="1">
                          <a:effectLst/>
                        </a:rPr>
                        <a:t>subtree</a:t>
                      </a:r>
                      <a:r>
                        <a:rPr lang="en-US" sz="1600" dirty="0">
                          <a:effectLst/>
                        </a:rPr>
                        <a:t> of A the left </a:t>
                      </a:r>
                      <a:r>
                        <a:rPr lang="en-US" sz="1600" dirty="0" err="1">
                          <a:effectLst/>
                        </a:rPr>
                        <a:t>subtree</a:t>
                      </a:r>
                      <a:r>
                        <a:rPr lang="en-US" sz="1600" dirty="0">
                          <a:effectLst/>
                        </a:rPr>
                        <a:t> of C, because of which C has become an unbalanced node having balance factor 2. This case is L R </a:t>
                      </a:r>
                      <a:r>
                        <a:rPr lang="en-US" sz="1600" dirty="0" smtClean="0">
                          <a:effectLst/>
                        </a:rPr>
                        <a:t>rotation</a:t>
                      </a:r>
                      <a:endParaRPr lang="en-US" sz="1600" dirty="0">
                        <a:solidFill>
                          <a:srgbClr val="333333"/>
                        </a:solidFill>
                        <a:effectLst/>
                        <a:latin typeface="inter-regular"/>
                      </a:endParaRPr>
                    </a:p>
                  </a:txBody>
                  <a:tcPr marL="40798" marR="40798" marT="40798" marB="40798">
                    <a:solidFill>
                      <a:srgbClr val="FFFFFF"/>
                    </a:solidFill>
                  </a:tcPr>
                </a:tc>
              </a:tr>
              <a:tr h="1040074">
                <a:tc>
                  <a:txBody>
                    <a:bodyPr/>
                    <a:lstStyle/>
                    <a:p>
                      <a:pPr algn="just" fontAlgn="t"/>
                      <a:endParaRPr lang="en-IN" sz="1000" dirty="0">
                        <a:solidFill>
                          <a:srgbClr val="333333"/>
                        </a:solidFill>
                        <a:effectLst/>
                        <a:latin typeface="inter-regular"/>
                      </a:endParaRPr>
                    </a:p>
                  </a:txBody>
                  <a:tcPr marL="40798" marR="40798" marT="40798" marB="40798">
                    <a:solidFill>
                      <a:srgbClr val="FFFFFF"/>
                    </a:solidFill>
                  </a:tcPr>
                </a:tc>
                <a:tc>
                  <a:txBody>
                    <a:bodyPr/>
                    <a:lstStyle/>
                    <a:p>
                      <a:pPr algn="just" fontAlgn="t"/>
                      <a:r>
                        <a:rPr lang="en-US" sz="1600" dirty="0" smtClean="0">
                          <a:effectLst/>
                        </a:rPr>
                        <a:t>2) As </a:t>
                      </a:r>
                      <a:r>
                        <a:rPr lang="en-US" sz="1600" dirty="0">
                          <a:effectLst/>
                        </a:rPr>
                        <a:t>LR rotation = RR + LL rotation, hence RR (anticlockwise) on </a:t>
                      </a:r>
                      <a:r>
                        <a:rPr lang="en-US" sz="1600" dirty="0" err="1">
                          <a:effectLst/>
                        </a:rPr>
                        <a:t>subtree</a:t>
                      </a:r>
                      <a:r>
                        <a:rPr lang="en-US" sz="1600" dirty="0">
                          <a:effectLst/>
                        </a:rPr>
                        <a:t> rooted at A is performed first. By doing RR rotation, node A, has become </a:t>
                      </a:r>
                      <a:r>
                        <a:rPr lang="en-US" sz="1600" dirty="0" smtClean="0">
                          <a:effectLst/>
                        </a:rPr>
                        <a:t>the </a:t>
                      </a:r>
                      <a:r>
                        <a:rPr lang="en-US" sz="1600" dirty="0">
                          <a:effectLst/>
                        </a:rPr>
                        <a:t>left </a:t>
                      </a:r>
                      <a:r>
                        <a:rPr lang="en-US" sz="1600" dirty="0" err="1">
                          <a:effectLst/>
                        </a:rPr>
                        <a:t>subtree</a:t>
                      </a:r>
                      <a:r>
                        <a:rPr lang="en-US" sz="1600" dirty="0">
                          <a:effectLst/>
                        </a:rPr>
                        <a:t> of B.</a:t>
                      </a:r>
                      <a:endParaRPr lang="en-US" sz="1600" dirty="0">
                        <a:solidFill>
                          <a:srgbClr val="333333"/>
                        </a:solidFill>
                        <a:effectLst/>
                        <a:latin typeface="inter-regular"/>
                      </a:endParaRPr>
                    </a:p>
                  </a:txBody>
                  <a:tcPr marL="40798" marR="40798" marT="40798" marB="40798">
                    <a:solidFill>
                      <a:srgbClr val="FFFFFF"/>
                    </a:solidFill>
                  </a:tcPr>
                </a:tc>
              </a:tr>
              <a:tr h="881418">
                <a:tc>
                  <a:txBody>
                    <a:bodyPr/>
                    <a:lstStyle/>
                    <a:p>
                      <a:pPr algn="just" fontAlgn="t"/>
                      <a:endParaRPr lang="en-IN" sz="1000" dirty="0">
                        <a:solidFill>
                          <a:srgbClr val="333333"/>
                        </a:solidFill>
                        <a:effectLst/>
                        <a:latin typeface="inter-regular"/>
                      </a:endParaRPr>
                    </a:p>
                  </a:txBody>
                  <a:tcPr marL="40798" marR="40798" marT="40798" marB="40798">
                    <a:solidFill>
                      <a:srgbClr val="FFFFFF"/>
                    </a:solidFill>
                  </a:tcPr>
                </a:tc>
                <a:tc>
                  <a:txBody>
                    <a:bodyPr/>
                    <a:lstStyle/>
                    <a:p>
                      <a:pPr algn="just" fontAlgn="t"/>
                      <a:r>
                        <a:rPr lang="en-US" sz="1600" dirty="0" smtClean="0">
                          <a:effectLst/>
                        </a:rPr>
                        <a:t>3) After </a:t>
                      </a:r>
                      <a:r>
                        <a:rPr lang="en-US" sz="1600" dirty="0">
                          <a:effectLst/>
                        </a:rPr>
                        <a:t>performing RR rotation, node C is still unbalanced, i.e., having balance factor 2, as inserted node A is in the left of left of C</a:t>
                      </a:r>
                      <a:endParaRPr lang="en-US" sz="1600" dirty="0">
                        <a:solidFill>
                          <a:srgbClr val="333333"/>
                        </a:solidFill>
                        <a:effectLst/>
                        <a:latin typeface="inter-regular"/>
                      </a:endParaRPr>
                    </a:p>
                  </a:txBody>
                  <a:tcPr marL="40798" marR="40798" marT="40798" marB="40798">
                    <a:solidFill>
                      <a:srgbClr val="FFFFFF"/>
                    </a:solidFill>
                  </a:tcPr>
                </a:tc>
              </a:tr>
              <a:tr h="881418">
                <a:tc>
                  <a:txBody>
                    <a:bodyPr/>
                    <a:lstStyle/>
                    <a:p>
                      <a:pPr algn="just" fontAlgn="t"/>
                      <a:endParaRPr lang="en-IN" sz="1000" dirty="0">
                        <a:solidFill>
                          <a:srgbClr val="333333"/>
                        </a:solidFill>
                        <a:effectLst/>
                        <a:latin typeface="inter-regular"/>
                      </a:endParaRPr>
                    </a:p>
                  </a:txBody>
                  <a:tcPr marL="40798" marR="40798" marT="40798" marB="40798">
                    <a:solidFill>
                      <a:srgbClr val="FFFFFF"/>
                    </a:solidFill>
                  </a:tcPr>
                </a:tc>
                <a:tc>
                  <a:txBody>
                    <a:bodyPr/>
                    <a:lstStyle/>
                    <a:p>
                      <a:pPr algn="just" fontAlgn="t"/>
                      <a:r>
                        <a:rPr lang="en-US" sz="1600" dirty="0" smtClean="0">
                          <a:effectLst/>
                        </a:rPr>
                        <a:t>4) Now </a:t>
                      </a:r>
                      <a:r>
                        <a:rPr lang="en-US" sz="1600" dirty="0">
                          <a:effectLst/>
                        </a:rPr>
                        <a:t>we perform LL clockwise rotation on full tree, i.e. on node C. </a:t>
                      </a:r>
                      <a:endParaRPr lang="en-US" sz="1600" dirty="0">
                        <a:solidFill>
                          <a:srgbClr val="333333"/>
                        </a:solidFill>
                        <a:effectLst/>
                        <a:latin typeface="inter-regular"/>
                      </a:endParaRPr>
                    </a:p>
                  </a:txBody>
                  <a:tcPr marL="40798" marR="40798" marT="40798" marB="40798">
                    <a:solidFill>
                      <a:srgbClr val="FFFFFF"/>
                    </a:solidFill>
                  </a:tcPr>
                </a:tc>
              </a:tr>
              <a:tr h="564107">
                <a:tc>
                  <a:txBody>
                    <a:bodyPr/>
                    <a:lstStyle/>
                    <a:p>
                      <a:pPr algn="just" fontAlgn="t"/>
                      <a:endParaRPr lang="en-IN" sz="1000">
                        <a:solidFill>
                          <a:srgbClr val="333333"/>
                        </a:solidFill>
                        <a:effectLst/>
                        <a:latin typeface="inter-regular"/>
                      </a:endParaRPr>
                    </a:p>
                  </a:txBody>
                  <a:tcPr marL="40798" marR="40798" marT="40798" marB="40798">
                    <a:solidFill>
                      <a:srgbClr val="FFFFFF"/>
                    </a:solidFill>
                  </a:tcPr>
                </a:tc>
                <a:tc>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en-US" sz="1600" dirty="0" smtClean="0">
                          <a:effectLst/>
                        </a:rPr>
                        <a:t>5) Node C has now become the right </a:t>
                      </a:r>
                      <a:r>
                        <a:rPr lang="en-US" sz="1600" dirty="0" err="1" smtClean="0">
                          <a:effectLst/>
                        </a:rPr>
                        <a:t>subtree</a:t>
                      </a:r>
                      <a:r>
                        <a:rPr lang="en-US" sz="1600" dirty="0" smtClean="0">
                          <a:effectLst/>
                        </a:rPr>
                        <a:t> of node B, A is left </a:t>
                      </a:r>
                      <a:r>
                        <a:rPr lang="en-US" sz="1600" dirty="0" err="1" smtClean="0">
                          <a:effectLst/>
                        </a:rPr>
                        <a:t>subtree</a:t>
                      </a:r>
                      <a:r>
                        <a:rPr lang="en-US" sz="1600" dirty="0" smtClean="0">
                          <a:effectLst/>
                        </a:rPr>
                        <a:t> of B</a:t>
                      </a:r>
                      <a:r>
                        <a:rPr lang="en-US" sz="1600" dirty="0" smtClean="0">
                          <a:solidFill>
                            <a:srgbClr val="333333"/>
                          </a:solidFill>
                          <a:effectLst/>
                          <a:latin typeface="inter-regular"/>
                        </a:rPr>
                        <a:t>.</a:t>
                      </a:r>
                      <a:r>
                        <a:rPr lang="en-US" sz="1600" baseline="0" dirty="0" smtClean="0">
                          <a:solidFill>
                            <a:srgbClr val="333333"/>
                          </a:solidFill>
                          <a:effectLst/>
                          <a:latin typeface="inter-regular"/>
                        </a:rPr>
                        <a:t> </a:t>
                      </a:r>
                      <a:r>
                        <a:rPr lang="en-US" sz="1600" dirty="0" smtClean="0">
                          <a:effectLst/>
                        </a:rPr>
                        <a:t>Balance </a:t>
                      </a:r>
                      <a:r>
                        <a:rPr lang="en-US" sz="1600" dirty="0">
                          <a:effectLst/>
                        </a:rPr>
                        <a:t>factor of each node is now either -1, 0, or 1, i.e. BST is balanced now</a:t>
                      </a:r>
                      <a:endParaRPr lang="en-US" sz="1600" dirty="0">
                        <a:solidFill>
                          <a:srgbClr val="333333"/>
                        </a:solidFill>
                        <a:effectLst/>
                        <a:latin typeface="inter-regular"/>
                      </a:endParaRPr>
                    </a:p>
                  </a:txBody>
                  <a:tcPr marL="40798" marR="40798" marT="40798" marB="40798">
                    <a:solidFill>
                      <a:srgbClr val="FFFFFF"/>
                    </a:solidFill>
                  </a:tcPr>
                </a:tc>
              </a:tr>
            </a:tbl>
          </a:graphicData>
        </a:graphic>
      </p:graphicFrame>
      <p:pic>
        <p:nvPicPr>
          <p:cNvPr id="92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 y="1905000"/>
            <a:ext cx="65024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6875" y="2569676"/>
            <a:ext cx="783727" cy="1109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520" y="3769415"/>
            <a:ext cx="794670" cy="110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4572000"/>
            <a:ext cx="797422" cy="1087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6"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67" y="5486400"/>
            <a:ext cx="124777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77967" y="1905000"/>
            <a:ext cx="325730" cy="276999"/>
          </a:xfrm>
          <a:prstGeom prst="rect">
            <a:avLst/>
          </a:prstGeom>
          <a:noFill/>
        </p:spPr>
        <p:txBody>
          <a:bodyPr wrap="none" rtlCol="0">
            <a:spAutoFit/>
          </a:bodyPr>
          <a:lstStyle/>
          <a:p>
            <a:r>
              <a:rPr lang="en-US" sz="1200" dirty="0" smtClean="0"/>
              <a:t>1)</a:t>
            </a:r>
            <a:endParaRPr lang="en-IN" sz="1200" dirty="0"/>
          </a:p>
        </p:txBody>
      </p:sp>
      <p:sp>
        <p:nvSpPr>
          <p:cNvPr id="22" name="TextBox 21"/>
          <p:cNvSpPr txBox="1"/>
          <p:nvPr/>
        </p:nvSpPr>
        <p:spPr>
          <a:xfrm>
            <a:off x="1897885" y="2376100"/>
            <a:ext cx="325730" cy="276999"/>
          </a:xfrm>
          <a:prstGeom prst="rect">
            <a:avLst/>
          </a:prstGeom>
          <a:noFill/>
        </p:spPr>
        <p:txBody>
          <a:bodyPr wrap="none" rtlCol="0">
            <a:spAutoFit/>
          </a:bodyPr>
          <a:lstStyle/>
          <a:p>
            <a:r>
              <a:rPr lang="en-US" sz="1200" dirty="0"/>
              <a:t>2</a:t>
            </a:r>
            <a:r>
              <a:rPr lang="en-US" sz="1200" dirty="0" smtClean="0"/>
              <a:t>)</a:t>
            </a:r>
            <a:endParaRPr lang="en-IN" sz="1200" dirty="0"/>
          </a:p>
        </p:txBody>
      </p:sp>
      <p:sp>
        <p:nvSpPr>
          <p:cNvPr id="23" name="TextBox 22"/>
          <p:cNvSpPr txBox="1"/>
          <p:nvPr/>
        </p:nvSpPr>
        <p:spPr>
          <a:xfrm>
            <a:off x="599525" y="3683280"/>
            <a:ext cx="325730" cy="276999"/>
          </a:xfrm>
          <a:prstGeom prst="rect">
            <a:avLst/>
          </a:prstGeom>
          <a:noFill/>
        </p:spPr>
        <p:txBody>
          <a:bodyPr wrap="none" rtlCol="0">
            <a:spAutoFit/>
          </a:bodyPr>
          <a:lstStyle/>
          <a:p>
            <a:r>
              <a:rPr lang="en-US" sz="1200" dirty="0" smtClean="0"/>
              <a:t>3)</a:t>
            </a:r>
            <a:endParaRPr lang="en-IN" sz="1200" dirty="0"/>
          </a:p>
        </p:txBody>
      </p:sp>
      <p:sp>
        <p:nvSpPr>
          <p:cNvPr id="24" name="TextBox 23"/>
          <p:cNvSpPr txBox="1"/>
          <p:nvPr/>
        </p:nvSpPr>
        <p:spPr>
          <a:xfrm>
            <a:off x="2019245" y="4295001"/>
            <a:ext cx="325730" cy="276999"/>
          </a:xfrm>
          <a:prstGeom prst="rect">
            <a:avLst/>
          </a:prstGeom>
          <a:noFill/>
        </p:spPr>
        <p:txBody>
          <a:bodyPr wrap="none" rtlCol="0">
            <a:spAutoFit/>
          </a:bodyPr>
          <a:lstStyle/>
          <a:p>
            <a:r>
              <a:rPr lang="en-US" sz="1200" dirty="0"/>
              <a:t>4</a:t>
            </a:r>
            <a:r>
              <a:rPr lang="en-US" sz="1200" dirty="0" smtClean="0"/>
              <a:t>)</a:t>
            </a:r>
            <a:endParaRPr lang="en-IN" sz="1200" dirty="0"/>
          </a:p>
        </p:txBody>
      </p:sp>
      <p:sp>
        <p:nvSpPr>
          <p:cNvPr id="25" name="TextBox 24"/>
          <p:cNvSpPr txBox="1"/>
          <p:nvPr/>
        </p:nvSpPr>
        <p:spPr>
          <a:xfrm>
            <a:off x="377967" y="5486400"/>
            <a:ext cx="325730" cy="276999"/>
          </a:xfrm>
          <a:prstGeom prst="rect">
            <a:avLst/>
          </a:prstGeom>
          <a:noFill/>
        </p:spPr>
        <p:txBody>
          <a:bodyPr wrap="none" rtlCol="0">
            <a:spAutoFit/>
          </a:bodyPr>
          <a:lstStyle/>
          <a:p>
            <a:r>
              <a:rPr lang="en-US" sz="1200" dirty="0"/>
              <a:t>5</a:t>
            </a:r>
            <a:r>
              <a:rPr lang="en-US" sz="1200" dirty="0" smtClean="0"/>
              <a:t>)</a:t>
            </a:r>
            <a:endParaRPr lang="en-IN" sz="1200" dirty="0"/>
          </a:p>
        </p:txBody>
      </p:sp>
    </p:spTree>
    <p:extLst>
      <p:ext uri="{BB962C8B-B14F-4D97-AF65-F5344CB8AC3E}">
        <p14:creationId xmlns:p14="http://schemas.microsoft.com/office/powerpoint/2010/main" val="13221319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pPr algn="ctr"/>
            <a:r>
              <a:rPr lang="en-IN" sz="2700" b="1" dirty="0" smtClean="0"/>
              <a:t>RL - ROTATION</a:t>
            </a:r>
            <a:endParaRPr lang="en-IN" sz="2700" dirty="0">
              <a:solidFill>
                <a:schemeClr val="bg2">
                  <a:lumMod val="50000"/>
                </a:schemeClr>
              </a:solidFill>
            </a:endParaRPr>
          </a:p>
        </p:txBody>
      </p:sp>
      <p:sp>
        <p:nvSpPr>
          <p:cNvPr id="3" name="Content Placeholder 2">
            <a:extLst>
              <a:ext uri="{FF2B5EF4-FFF2-40B4-BE49-F238E27FC236}">
                <a16:creationId xmlns:a16="http://schemas.microsoft.com/office/drawing/2014/main" xmlns="" id="{48F90B0E-ED9E-4B65-820F-8F4890616EC9}"/>
              </a:ext>
            </a:extLst>
          </p:cNvPr>
          <p:cNvSpPr>
            <a:spLocks noGrp="1"/>
          </p:cNvSpPr>
          <p:nvPr>
            <p:ph idx="1"/>
          </p:nvPr>
        </p:nvSpPr>
        <p:spPr>
          <a:xfrm>
            <a:off x="457200" y="1752600"/>
            <a:ext cx="8229600" cy="4495799"/>
          </a:xfrm>
        </p:spPr>
        <p:txBody>
          <a:bodyPr>
            <a:normAutofit/>
          </a:bodyPr>
          <a:lstStyle/>
          <a:p>
            <a:pPr algn="just"/>
            <a:r>
              <a:rPr lang="en-US" sz="2000" b="1" dirty="0" smtClean="0">
                <a:solidFill>
                  <a:srgbClr val="002060"/>
                </a:solidFill>
              </a:rPr>
              <a:t>When BST becomes unbalanced, due to a node is inserted into the left (part) </a:t>
            </a:r>
            <a:r>
              <a:rPr lang="en-US" sz="2000" b="1" dirty="0" err="1" smtClean="0">
                <a:solidFill>
                  <a:srgbClr val="002060"/>
                </a:solidFill>
              </a:rPr>
              <a:t>subtree</a:t>
            </a:r>
            <a:r>
              <a:rPr lang="en-US" sz="2000" b="1" dirty="0" smtClean="0">
                <a:solidFill>
                  <a:srgbClr val="002060"/>
                </a:solidFill>
              </a:rPr>
              <a:t> of the right </a:t>
            </a:r>
            <a:r>
              <a:rPr lang="en-US" sz="2000" b="1" dirty="0" err="1" smtClean="0">
                <a:solidFill>
                  <a:srgbClr val="002060"/>
                </a:solidFill>
              </a:rPr>
              <a:t>subtree</a:t>
            </a:r>
            <a:r>
              <a:rPr lang="en-US" sz="2000" b="1" dirty="0" smtClean="0">
                <a:solidFill>
                  <a:srgbClr val="002060"/>
                </a:solidFill>
              </a:rPr>
              <a:t> of C, then we perform RL rotation</a:t>
            </a:r>
          </a:p>
          <a:p>
            <a:pPr algn="just"/>
            <a:r>
              <a:rPr lang="en-US" sz="2000" b="1" dirty="0" smtClean="0">
                <a:solidFill>
                  <a:srgbClr val="002060"/>
                </a:solidFill>
              </a:rPr>
              <a:t>RL </a:t>
            </a:r>
            <a:r>
              <a:rPr lang="en-US" sz="2000" b="1" dirty="0">
                <a:solidFill>
                  <a:srgbClr val="002060"/>
                </a:solidFill>
              </a:rPr>
              <a:t>rotation = </a:t>
            </a:r>
            <a:r>
              <a:rPr lang="en-US" sz="2000" b="1" dirty="0" smtClean="0">
                <a:solidFill>
                  <a:srgbClr val="002060"/>
                </a:solidFill>
              </a:rPr>
              <a:t>LL </a:t>
            </a:r>
            <a:r>
              <a:rPr lang="en-US" sz="2000" b="1" dirty="0">
                <a:solidFill>
                  <a:srgbClr val="002060"/>
                </a:solidFill>
              </a:rPr>
              <a:t>rotation + </a:t>
            </a:r>
            <a:r>
              <a:rPr lang="en-US" sz="2000" b="1" dirty="0" smtClean="0">
                <a:solidFill>
                  <a:srgbClr val="002060"/>
                </a:solidFill>
              </a:rPr>
              <a:t>RR rotation</a:t>
            </a:r>
          </a:p>
          <a:p>
            <a:pPr algn="just"/>
            <a:r>
              <a:rPr lang="en-US" sz="2000" b="1" dirty="0" smtClean="0">
                <a:solidFill>
                  <a:srgbClr val="002060"/>
                </a:solidFill>
              </a:rPr>
              <a:t>First </a:t>
            </a:r>
            <a:r>
              <a:rPr lang="en-US" sz="2000" b="1" dirty="0">
                <a:solidFill>
                  <a:srgbClr val="002060"/>
                </a:solidFill>
              </a:rPr>
              <a:t>LL rotation is performed on </a:t>
            </a:r>
            <a:r>
              <a:rPr lang="en-US" sz="2000" b="1" dirty="0" err="1">
                <a:solidFill>
                  <a:srgbClr val="002060"/>
                </a:solidFill>
              </a:rPr>
              <a:t>subtree</a:t>
            </a:r>
            <a:r>
              <a:rPr lang="en-US" sz="2000" b="1" dirty="0">
                <a:solidFill>
                  <a:srgbClr val="002060"/>
                </a:solidFill>
              </a:rPr>
              <a:t> and then RR rotation is performed on full tree, by full tree we mean the first node from the path of inserted node whose balance factor is other than -1, 0, or 1.</a:t>
            </a:r>
            <a:endParaRPr lang="en-US" sz="2000" b="1" dirty="0" smtClean="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37</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4343400"/>
            <a:ext cx="9906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81781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pPr algn="ctr"/>
            <a:r>
              <a:rPr lang="en-IN" sz="2700" b="1" dirty="0" smtClean="0"/>
              <a:t>RL - ROTATION</a:t>
            </a:r>
            <a:endParaRPr lang="en-IN" sz="2700" dirty="0">
              <a:solidFill>
                <a:schemeClr val="bg2">
                  <a:lumMod val="50000"/>
                </a:schemeClr>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38</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113264874"/>
              </p:ext>
            </p:extLst>
          </p:nvPr>
        </p:nvGraphicFramePr>
        <p:xfrm>
          <a:off x="304800" y="1686244"/>
          <a:ext cx="8458200" cy="4943156"/>
        </p:xfrm>
        <a:graphic>
          <a:graphicData uri="http://schemas.openxmlformats.org/drawingml/2006/table">
            <a:tbl>
              <a:tblPr>
                <a:tableStyleId>{2D5ABB26-0587-4C30-8999-92F81FD0307C}</a:tableStyleId>
              </a:tblPr>
              <a:tblGrid>
                <a:gridCol w="2743200"/>
                <a:gridCol w="5715000"/>
              </a:tblGrid>
              <a:tr h="1219200">
                <a:tc>
                  <a:txBody>
                    <a:bodyPr/>
                    <a:lstStyle/>
                    <a:p>
                      <a:pPr algn="just" fontAlgn="t"/>
                      <a:endParaRPr lang="en-IN" sz="1000" dirty="0">
                        <a:solidFill>
                          <a:srgbClr val="333333"/>
                        </a:solidFill>
                        <a:effectLst/>
                        <a:latin typeface="inter-regular"/>
                      </a:endParaRPr>
                    </a:p>
                  </a:txBody>
                  <a:tcPr marL="40798" marR="40798" marT="40798" marB="40798">
                    <a:solidFill>
                      <a:srgbClr val="FFFFFF"/>
                    </a:solidFill>
                  </a:tcPr>
                </a:tc>
                <a:tc>
                  <a:txBody>
                    <a:bodyPr/>
                    <a:lstStyle/>
                    <a:p>
                      <a:pPr algn="just" fontAlgn="t"/>
                      <a:r>
                        <a:rPr lang="en-US" sz="1600" dirty="0" smtClean="0">
                          <a:effectLst/>
                        </a:rPr>
                        <a:t>1) node B has been inserted into the left </a:t>
                      </a:r>
                      <a:r>
                        <a:rPr lang="en-US" sz="1600" dirty="0" err="1" smtClean="0">
                          <a:effectLst/>
                        </a:rPr>
                        <a:t>subtree</a:t>
                      </a:r>
                      <a:r>
                        <a:rPr lang="en-US" sz="1600" dirty="0" smtClean="0">
                          <a:effectLst/>
                        </a:rPr>
                        <a:t> of C the right </a:t>
                      </a:r>
                      <a:r>
                        <a:rPr lang="en-US" sz="1600" dirty="0" err="1" smtClean="0">
                          <a:effectLst/>
                        </a:rPr>
                        <a:t>subtree</a:t>
                      </a:r>
                      <a:r>
                        <a:rPr lang="en-US" sz="1600" dirty="0" smtClean="0">
                          <a:effectLst/>
                        </a:rPr>
                        <a:t> of A, because of which A has become an unbalanced node having balance factor - 2. This case is RL rotation</a:t>
                      </a:r>
                      <a:endParaRPr lang="en-US" sz="1600" dirty="0">
                        <a:solidFill>
                          <a:srgbClr val="333333"/>
                        </a:solidFill>
                        <a:effectLst/>
                        <a:latin typeface="inter-regular"/>
                      </a:endParaRPr>
                    </a:p>
                  </a:txBody>
                  <a:tcPr marL="40798" marR="40798" marT="40798" marB="40798">
                    <a:solidFill>
                      <a:srgbClr val="FFFFFF"/>
                    </a:solidFill>
                  </a:tcPr>
                </a:tc>
              </a:tr>
              <a:tr h="1040074">
                <a:tc>
                  <a:txBody>
                    <a:bodyPr/>
                    <a:lstStyle/>
                    <a:p>
                      <a:pPr algn="just" fontAlgn="t"/>
                      <a:endParaRPr lang="en-IN" sz="1000" dirty="0">
                        <a:solidFill>
                          <a:srgbClr val="333333"/>
                        </a:solidFill>
                        <a:effectLst/>
                        <a:latin typeface="inter-regular"/>
                      </a:endParaRPr>
                    </a:p>
                  </a:txBody>
                  <a:tcPr marL="40798" marR="40798" marT="40798" marB="40798">
                    <a:solidFill>
                      <a:srgbClr val="FFFFFF"/>
                    </a:solidFill>
                  </a:tcPr>
                </a:tc>
                <a:tc>
                  <a:txBody>
                    <a:bodyPr/>
                    <a:lstStyle/>
                    <a:p>
                      <a:pPr algn="just" fontAlgn="t"/>
                      <a:r>
                        <a:rPr lang="en-US" sz="1600" dirty="0" smtClean="0">
                          <a:effectLst/>
                        </a:rPr>
                        <a:t>2) As RL rotation = LL rotation + RR rotation, hence, LL (clockwise) on </a:t>
                      </a:r>
                      <a:r>
                        <a:rPr lang="en-US" sz="1600" dirty="0" err="1" smtClean="0">
                          <a:effectLst/>
                        </a:rPr>
                        <a:t>subtree</a:t>
                      </a:r>
                      <a:r>
                        <a:rPr lang="en-US" sz="1600" dirty="0" smtClean="0">
                          <a:effectLst/>
                        </a:rPr>
                        <a:t> rooted at C is performed first. By doing RR rotation, node C has become the right </a:t>
                      </a:r>
                      <a:r>
                        <a:rPr lang="en-US" sz="1600" dirty="0" err="1" smtClean="0">
                          <a:effectLst/>
                        </a:rPr>
                        <a:t>subtree</a:t>
                      </a:r>
                      <a:r>
                        <a:rPr lang="en-US" sz="1600" dirty="0" smtClean="0">
                          <a:effectLst/>
                        </a:rPr>
                        <a:t> of B.</a:t>
                      </a:r>
                      <a:endParaRPr lang="en-US" sz="1600" dirty="0">
                        <a:solidFill>
                          <a:srgbClr val="333333"/>
                        </a:solidFill>
                        <a:effectLst/>
                        <a:latin typeface="inter-regular"/>
                      </a:endParaRPr>
                    </a:p>
                  </a:txBody>
                  <a:tcPr marL="40798" marR="40798" marT="40798" marB="40798">
                    <a:solidFill>
                      <a:srgbClr val="FFFFFF"/>
                    </a:solidFill>
                  </a:tcPr>
                </a:tc>
              </a:tr>
              <a:tr h="881418">
                <a:tc>
                  <a:txBody>
                    <a:bodyPr/>
                    <a:lstStyle/>
                    <a:p>
                      <a:pPr algn="just" fontAlgn="t"/>
                      <a:endParaRPr lang="en-IN" sz="1000" dirty="0">
                        <a:solidFill>
                          <a:srgbClr val="333333"/>
                        </a:solidFill>
                        <a:effectLst/>
                        <a:latin typeface="inter-regular"/>
                      </a:endParaRPr>
                    </a:p>
                  </a:txBody>
                  <a:tcPr marL="40798" marR="40798" marT="40798" marB="40798">
                    <a:solidFill>
                      <a:srgbClr val="FFFFFF"/>
                    </a:solidFill>
                  </a:tcPr>
                </a:tc>
                <a:tc>
                  <a:txBody>
                    <a:bodyPr/>
                    <a:lstStyle/>
                    <a:p>
                      <a:pPr algn="just" fontAlgn="t"/>
                      <a:r>
                        <a:rPr lang="en-US" sz="1600" dirty="0" smtClean="0">
                          <a:effectLst/>
                        </a:rPr>
                        <a:t>3) After performing LL rotation, node A is still unbalanced, i.e. having balance factor -2, which is because of the right-</a:t>
                      </a:r>
                      <a:r>
                        <a:rPr lang="en-US" sz="1600" dirty="0" err="1" smtClean="0">
                          <a:effectLst/>
                        </a:rPr>
                        <a:t>subtree</a:t>
                      </a:r>
                      <a:r>
                        <a:rPr lang="en-US" sz="1600" dirty="0" smtClean="0">
                          <a:effectLst/>
                        </a:rPr>
                        <a:t> of the right-</a:t>
                      </a:r>
                      <a:r>
                        <a:rPr lang="en-US" sz="1600" dirty="0" err="1" smtClean="0">
                          <a:effectLst/>
                        </a:rPr>
                        <a:t>subtree</a:t>
                      </a:r>
                      <a:r>
                        <a:rPr lang="en-US" sz="1600" dirty="0" smtClean="0">
                          <a:effectLst/>
                        </a:rPr>
                        <a:t> node A.</a:t>
                      </a:r>
                      <a:endParaRPr lang="en-US" sz="1600" dirty="0">
                        <a:solidFill>
                          <a:srgbClr val="333333"/>
                        </a:solidFill>
                        <a:effectLst/>
                        <a:latin typeface="inter-regular"/>
                      </a:endParaRPr>
                    </a:p>
                  </a:txBody>
                  <a:tcPr marL="40798" marR="40798" marT="40798" marB="40798">
                    <a:solidFill>
                      <a:srgbClr val="FFFFFF"/>
                    </a:solidFill>
                  </a:tcPr>
                </a:tc>
              </a:tr>
              <a:tr h="728626">
                <a:tc>
                  <a:txBody>
                    <a:bodyPr/>
                    <a:lstStyle/>
                    <a:p>
                      <a:pPr algn="just" fontAlgn="t"/>
                      <a:endParaRPr lang="en-IN" sz="1000" dirty="0">
                        <a:solidFill>
                          <a:srgbClr val="333333"/>
                        </a:solidFill>
                        <a:effectLst/>
                        <a:latin typeface="inter-regular"/>
                      </a:endParaRPr>
                    </a:p>
                  </a:txBody>
                  <a:tcPr marL="40798" marR="40798" marT="40798" marB="40798">
                    <a:solidFill>
                      <a:srgbClr val="FFFFFF"/>
                    </a:solidFill>
                  </a:tcPr>
                </a:tc>
                <a:tc>
                  <a:txBody>
                    <a:bodyPr/>
                    <a:lstStyle/>
                    <a:p>
                      <a:pPr algn="just" fontAlgn="t"/>
                      <a:r>
                        <a:rPr lang="en-US" sz="1600" dirty="0" smtClean="0">
                          <a:effectLst/>
                        </a:rPr>
                        <a:t>4) Now we perform RR rotation (anticlockwise rotation) on full tree, i.e. on node A. </a:t>
                      </a:r>
                      <a:endParaRPr lang="en-US" sz="1600" dirty="0">
                        <a:solidFill>
                          <a:srgbClr val="333333"/>
                        </a:solidFill>
                        <a:effectLst/>
                        <a:latin typeface="inter-regular"/>
                      </a:endParaRPr>
                    </a:p>
                  </a:txBody>
                  <a:tcPr marL="40798" marR="40798" marT="40798" marB="40798">
                    <a:solidFill>
                      <a:srgbClr val="FFFFFF"/>
                    </a:solidFill>
                  </a:tcPr>
                </a:tc>
              </a:tr>
              <a:tr h="564107">
                <a:tc>
                  <a:txBody>
                    <a:bodyPr/>
                    <a:lstStyle/>
                    <a:p>
                      <a:pPr algn="just" fontAlgn="t"/>
                      <a:endParaRPr lang="en-IN" sz="1000">
                        <a:solidFill>
                          <a:srgbClr val="333333"/>
                        </a:solidFill>
                        <a:effectLst/>
                        <a:latin typeface="inter-regular"/>
                      </a:endParaRPr>
                    </a:p>
                  </a:txBody>
                  <a:tcPr marL="40798" marR="40798" marT="40798" marB="40798">
                    <a:solidFill>
                      <a:srgbClr val="FFFFFF"/>
                    </a:solidFill>
                  </a:tcPr>
                </a:tc>
                <a:tc>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en-US" sz="1600" dirty="0" smtClean="0">
                          <a:effectLst/>
                        </a:rPr>
                        <a:t>5)Node C has now become the right </a:t>
                      </a:r>
                      <a:r>
                        <a:rPr lang="en-US" sz="1600" dirty="0" err="1" smtClean="0">
                          <a:effectLst/>
                        </a:rPr>
                        <a:t>subtree</a:t>
                      </a:r>
                      <a:r>
                        <a:rPr lang="en-US" sz="1600" dirty="0" smtClean="0">
                          <a:effectLst/>
                        </a:rPr>
                        <a:t> of node B, and node A has become the left </a:t>
                      </a:r>
                      <a:r>
                        <a:rPr lang="en-US" sz="1600" dirty="0" err="1" smtClean="0">
                          <a:effectLst/>
                        </a:rPr>
                        <a:t>subtree</a:t>
                      </a:r>
                      <a:r>
                        <a:rPr lang="en-US" sz="1600" dirty="0" smtClean="0">
                          <a:effectLst/>
                        </a:rPr>
                        <a:t> of B.</a:t>
                      </a:r>
                      <a:r>
                        <a:rPr lang="en-US" sz="1600" baseline="0" dirty="0" smtClean="0">
                          <a:solidFill>
                            <a:srgbClr val="333333"/>
                          </a:solidFill>
                          <a:effectLst/>
                          <a:latin typeface="inter-regular"/>
                        </a:rPr>
                        <a:t> </a:t>
                      </a:r>
                      <a:r>
                        <a:rPr lang="en-US" sz="1600" dirty="0" smtClean="0">
                          <a:effectLst/>
                        </a:rPr>
                        <a:t>Balance </a:t>
                      </a:r>
                      <a:r>
                        <a:rPr lang="en-US" sz="1600" dirty="0">
                          <a:effectLst/>
                        </a:rPr>
                        <a:t>factor of each node is now either -1, 0, or 1, i.e. BST is balanced now</a:t>
                      </a:r>
                      <a:endParaRPr lang="en-US" sz="1600" dirty="0">
                        <a:solidFill>
                          <a:srgbClr val="333333"/>
                        </a:solidFill>
                        <a:effectLst/>
                        <a:latin typeface="inter-regular"/>
                      </a:endParaRPr>
                    </a:p>
                  </a:txBody>
                  <a:tcPr marL="40798" marR="40798" marT="40798" marB="40798">
                    <a:solidFill>
                      <a:srgbClr val="FFFFFF"/>
                    </a:solidFill>
                  </a:tcPr>
                </a:tc>
              </a:tr>
            </a:tbl>
          </a:graphicData>
        </a:graphic>
      </p:graphicFrame>
      <p:pic>
        <p:nvPicPr>
          <p:cNvPr id="922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67" y="5486400"/>
            <a:ext cx="124777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77967" y="1905000"/>
            <a:ext cx="325730" cy="276999"/>
          </a:xfrm>
          <a:prstGeom prst="rect">
            <a:avLst/>
          </a:prstGeom>
          <a:noFill/>
        </p:spPr>
        <p:txBody>
          <a:bodyPr wrap="none" rtlCol="0">
            <a:spAutoFit/>
          </a:bodyPr>
          <a:lstStyle/>
          <a:p>
            <a:r>
              <a:rPr lang="en-US" sz="1200" dirty="0" smtClean="0"/>
              <a:t>1)</a:t>
            </a:r>
            <a:endParaRPr lang="en-IN" sz="1200" dirty="0"/>
          </a:p>
        </p:txBody>
      </p:sp>
      <p:sp>
        <p:nvSpPr>
          <p:cNvPr id="22" name="TextBox 21"/>
          <p:cNvSpPr txBox="1"/>
          <p:nvPr/>
        </p:nvSpPr>
        <p:spPr>
          <a:xfrm>
            <a:off x="1897885" y="2376100"/>
            <a:ext cx="325730" cy="276999"/>
          </a:xfrm>
          <a:prstGeom prst="rect">
            <a:avLst/>
          </a:prstGeom>
          <a:noFill/>
        </p:spPr>
        <p:txBody>
          <a:bodyPr wrap="none" rtlCol="0">
            <a:spAutoFit/>
          </a:bodyPr>
          <a:lstStyle/>
          <a:p>
            <a:r>
              <a:rPr lang="en-US" sz="1200" dirty="0"/>
              <a:t>2</a:t>
            </a:r>
            <a:r>
              <a:rPr lang="en-US" sz="1200" dirty="0" smtClean="0"/>
              <a:t>)</a:t>
            </a:r>
            <a:endParaRPr lang="en-IN" sz="1200" dirty="0"/>
          </a:p>
        </p:txBody>
      </p:sp>
      <p:sp>
        <p:nvSpPr>
          <p:cNvPr id="23" name="TextBox 22"/>
          <p:cNvSpPr txBox="1"/>
          <p:nvPr/>
        </p:nvSpPr>
        <p:spPr>
          <a:xfrm>
            <a:off x="444754" y="3595279"/>
            <a:ext cx="325730" cy="276999"/>
          </a:xfrm>
          <a:prstGeom prst="rect">
            <a:avLst/>
          </a:prstGeom>
          <a:noFill/>
        </p:spPr>
        <p:txBody>
          <a:bodyPr wrap="none" rtlCol="0">
            <a:spAutoFit/>
          </a:bodyPr>
          <a:lstStyle/>
          <a:p>
            <a:r>
              <a:rPr lang="en-US" sz="1200" dirty="0" smtClean="0"/>
              <a:t>3)</a:t>
            </a:r>
            <a:endParaRPr lang="en-IN" sz="1200" dirty="0"/>
          </a:p>
        </p:txBody>
      </p:sp>
      <p:sp>
        <p:nvSpPr>
          <p:cNvPr id="24" name="TextBox 23"/>
          <p:cNvSpPr txBox="1"/>
          <p:nvPr/>
        </p:nvSpPr>
        <p:spPr>
          <a:xfrm>
            <a:off x="2019245" y="4295001"/>
            <a:ext cx="325730" cy="276999"/>
          </a:xfrm>
          <a:prstGeom prst="rect">
            <a:avLst/>
          </a:prstGeom>
          <a:noFill/>
        </p:spPr>
        <p:txBody>
          <a:bodyPr wrap="none" rtlCol="0">
            <a:spAutoFit/>
          </a:bodyPr>
          <a:lstStyle/>
          <a:p>
            <a:r>
              <a:rPr lang="en-US" sz="1200" dirty="0"/>
              <a:t>4</a:t>
            </a:r>
            <a:r>
              <a:rPr lang="en-US" sz="1200" dirty="0" smtClean="0"/>
              <a:t>)</a:t>
            </a:r>
            <a:endParaRPr lang="en-IN" sz="1200" dirty="0"/>
          </a:p>
        </p:txBody>
      </p:sp>
      <p:sp>
        <p:nvSpPr>
          <p:cNvPr id="25" name="TextBox 24"/>
          <p:cNvSpPr txBox="1"/>
          <p:nvPr/>
        </p:nvSpPr>
        <p:spPr>
          <a:xfrm>
            <a:off x="377967" y="5486400"/>
            <a:ext cx="325730" cy="276999"/>
          </a:xfrm>
          <a:prstGeom prst="rect">
            <a:avLst/>
          </a:prstGeom>
          <a:noFill/>
        </p:spPr>
        <p:txBody>
          <a:bodyPr wrap="none" rtlCol="0">
            <a:spAutoFit/>
          </a:bodyPr>
          <a:lstStyle/>
          <a:p>
            <a:r>
              <a:rPr lang="en-US" sz="1200" dirty="0"/>
              <a:t>5</a:t>
            </a:r>
            <a:r>
              <a:rPr lang="en-US" sz="1200" dirty="0" smtClean="0"/>
              <a:t>)</a:t>
            </a:r>
            <a:endParaRPr lang="en-IN" sz="1200" dirty="0"/>
          </a:p>
        </p:txBody>
      </p:sp>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973" y="1813599"/>
            <a:ext cx="659764" cy="140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9312" y="2514598"/>
            <a:ext cx="776288" cy="1080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6461" y="3838480"/>
            <a:ext cx="1026217" cy="140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7451" y="4616940"/>
            <a:ext cx="848818" cy="1107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7436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152400"/>
            <a:ext cx="7772400" cy="1143000"/>
          </a:xfrm>
        </p:spPr>
        <p:txBody>
          <a:bodyPr/>
          <a:lstStyle/>
          <a:p>
            <a:r>
              <a:rPr lang="en-US" dirty="0"/>
              <a:t>AVL </a:t>
            </a:r>
            <a:r>
              <a:rPr lang="en-US" dirty="0" smtClean="0"/>
              <a:t>Tree CONSTRUCTION</a:t>
            </a:r>
            <a:endParaRPr lang="en-US" sz="4800" dirty="0"/>
          </a:p>
        </p:txBody>
      </p:sp>
      <p:sp>
        <p:nvSpPr>
          <p:cNvPr id="41988" name="Rectangle 4"/>
          <p:cNvSpPr>
            <a:spLocks noGrp="1" noChangeArrowheads="1"/>
          </p:cNvSpPr>
          <p:nvPr>
            <p:ph idx="1"/>
          </p:nvPr>
        </p:nvSpPr>
        <p:spPr>
          <a:xfrm>
            <a:off x="457200" y="1676400"/>
            <a:ext cx="8534400" cy="609600"/>
          </a:xfrm>
        </p:spPr>
        <p:txBody>
          <a:bodyPr/>
          <a:lstStyle/>
          <a:p>
            <a:pPr>
              <a:buFontTx/>
              <a:buNone/>
            </a:pPr>
            <a:r>
              <a:rPr lang="en-US" dirty="0">
                <a:solidFill>
                  <a:srgbClr val="002060"/>
                </a:solidFill>
              </a:rPr>
              <a:t>Single rotations:   insert   </a:t>
            </a:r>
            <a:r>
              <a:rPr lang="en-US" dirty="0"/>
              <a:t>14, 15, 16, 13, 12, 11, 10</a:t>
            </a:r>
          </a:p>
        </p:txBody>
      </p:sp>
      <p:sp>
        <p:nvSpPr>
          <p:cNvPr id="41989" name="Oval 5"/>
          <p:cNvSpPr>
            <a:spLocks noChangeArrowheads="1"/>
          </p:cNvSpPr>
          <p:nvPr/>
        </p:nvSpPr>
        <p:spPr bwMode="auto">
          <a:xfrm>
            <a:off x="3200400" y="3505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994" name="Text Box 10"/>
          <p:cNvSpPr txBox="1">
            <a:spLocks noChangeArrowheads="1"/>
          </p:cNvSpPr>
          <p:nvPr/>
        </p:nvSpPr>
        <p:spPr bwMode="auto">
          <a:xfrm>
            <a:off x="3200400" y="3505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41999" name="Line 15"/>
          <p:cNvSpPr>
            <a:spLocks noChangeShapeType="1"/>
          </p:cNvSpPr>
          <p:nvPr/>
        </p:nvSpPr>
        <p:spPr bwMode="auto">
          <a:xfrm>
            <a:off x="3581400" y="3733800"/>
            <a:ext cx="2057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06" name="Oval 22"/>
          <p:cNvSpPr>
            <a:spLocks noChangeArrowheads="1"/>
          </p:cNvSpPr>
          <p:nvPr/>
        </p:nvSpPr>
        <p:spPr bwMode="auto">
          <a:xfrm>
            <a:off x="5562600" y="4343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07" name="Text Box 23"/>
          <p:cNvSpPr txBox="1">
            <a:spLocks noChangeArrowheads="1"/>
          </p:cNvSpPr>
          <p:nvPr/>
        </p:nvSpPr>
        <p:spPr bwMode="auto">
          <a:xfrm>
            <a:off x="5562600" y="4343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42015" name="Rectangle 31"/>
          <p:cNvSpPr>
            <a:spLocks noChangeArrowheads="1"/>
          </p:cNvSpPr>
          <p:nvPr/>
        </p:nvSpPr>
        <p:spPr bwMode="auto">
          <a:xfrm>
            <a:off x="1066800" y="2286000"/>
            <a:ext cx="4572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dirty="0"/>
              <a:t>First insert 14 </a:t>
            </a:r>
            <a:r>
              <a:rPr lang="en-US" sz="2800" dirty="0" smtClean="0"/>
              <a:t>and15</a:t>
            </a:r>
            <a:r>
              <a:rPr lang="en-US" sz="2800" dirty="0"/>
              <a:t>:</a:t>
            </a:r>
          </a:p>
        </p:txBody>
      </p:sp>
      <p:sp>
        <p:nvSpPr>
          <p:cNvPr id="42017" name="Rectangle 33"/>
          <p:cNvSpPr>
            <a:spLocks noChangeArrowheads="1"/>
          </p:cNvSpPr>
          <p:nvPr/>
        </p:nvSpPr>
        <p:spPr bwMode="auto">
          <a:xfrm>
            <a:off x="1295400" y="5410200"/>
            <a:ext cx="3657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a:t>Now insert 16.</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2987188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Threaded BINARY Trees</a:t>
            </a:r>
          </a:p>
        </p:txBody>
      </p:sp>
      <p:sp>
        <p:nvSpPr>
          <p:cNvPr id="3075" name="Rectangle 3"/>
          <p:cNvSpPr>
            <a:spLocks noGrp="1" noChangeArrowheads="1"/>
          </p:cNvSpPr>
          <p:nvPr>
            <p:ph idx="1"/>
          </p:nvPr>
        </p:nvSpPr>
        <p:spPr/>
        <p:txBody>
          <a:bodyPr>
            <a:normAutofit/>
          </a:bodyPr>
          <a:lstStyle/>
          <a:p>
            <a:pPr algn="just"/>
            <a:r>
              <a:rPr lang="en-US" sz="2000" b="1" dirty="0">
                <a:solidFill>
                  <a:srgbClr val="002060"/>
                </a:solidFill>
              </a:rPr>
              <a:t>A. J. perils &amp; C. Thornton jointly proposed idea to make effective use of these null pointers</a:t>
            </a:r>
            <a:r>
              <a:rPr lang="en-US" sz="2000" b="1" dirty="0" smtClean="0">
                <a:solidFill>
                  <a:srgbClr val="002060"/>
                </a:solidFill>
              </a:rPr>
              <a:t>.</a:t>
            </a:r>
          </a:p>
          <a:p>
            <a:pPr algn="just"/>
            <a:endParaRPr lang="en-US" sz="2000" b="1" dirty="0" smtClean="0">
              <a:solidFill>
                <a:srgbClr val="002060"/>
              </a:solidFill>
            </a:endParaRPr>
          </a:p>
          <a:p>
            <a:pPr algn="just"/>
            <a:r>
              <a:rPr lang="en-US" sz="2000" b="1" dirty="0" smtClean="0">
                <a:solidFill>
                  <a:srgbClr val="002060"/>
                </a:solidFill>
              </a:rPr>
              <a:t>Main Idea: To use null pointers </a:t>
            </a:r>
            <a:r>
              <a:rPr lang="en-US" sz="2000" b="1" dirty="0">
                <a:solidFill>
                  <a:srgbClr val="002060"/>
                </a:solidFill>
              </a:rPr>
              <a:t>to make the </a:t>
            </a:r>
            <a:r>
              <a:rPr lang="en-US" sz="2000" b="1" dirty="0" err="1">
                <a:solidFill>
                  <a:srgbClr val="002060"/>
                </a:solidFill>
              </a:rPr>
              <a:t>inorder</a:t>
            </a:r>
            <a:r>
              <a:rPr lang="en-US" sz="2000" b="1" dirty="0">
                <a:solidFill>
                  <a:srgbClr val="002060"/>
                </a:solidFill>
              </a:rPr>
              <a:t> and preorder traversal of the tree faster without using any additional data structure(</a:t>
            </a:r>
            <a:r>
              <a:rPr lang="en-US" sz="2000" b="1" dirty="0" err="1">
                <a:solidFill>
                  <a:srgbClr val="002060"/>
                </a:solidFill>
              </a:rPr>
              <a:t>e.g</a:t>
            </a:r>
            <a:r>
              <a:rPr lang="en-US" sz="2000" b="1" dirty="0">
                <a:solidFill>
                  <a:srgbClr val="002060"/>
                </a:solidFill>
              </a:rPr>
              <a:t> </a:t>
            </a:r>
            <a:r>
              <a:rPr lang="en-US" sz="2000" b="1" dirty="0" err="1">
                <a:solidFill>
                  <a:srgbClr val="002060"/>
                </a:solidFill>
              </a:rPr>
              <a:t>auxilary</a:t>
            </a:r>
            <a:r>
              <a:rPr lang="en-US" sz="2000" b="1" dirty="0">
                <a:solidFill>
                  <a:srgbClr val="002060"/>
                </a:solidFill>
              </a:rPr>
              <a:t> stack) or memory to do the </a:t>
            </a:r>
            <a:r>
              <a:rPr lang="en-US" sz="2000" b="1" dirty="0" smtClean="0">
                <a:solidFill>
                  <a:srgbClr val="002060"/>
                </a:solidFill>
              </a:rPr>
              <a:t>traversal</a:t>
            </a:r>
          </a:p>
          <a:p>
            <a:pPr algn="just"/>
            <a:endParaRPr lang="en-US" sz="2000" b="1" dirty="0" smtClean="0">
              <a:solidFill>
                <a:srgbClr val="002060"/>
              </a:solidFill>
            </a:endParaRPr>
          </a:p>
          <a:p>
            <a:pPr algn="just"/>
            <a:r>
              <a:rPr lang="en-US" sz="2000" b="1" dirty="0" smtClean="0">
                <a:solidFill>
                  <a:srgbClr val="002060"/>
                </a:solidFill>
              </a:rPr>
              <a:t>Null </a:t>
            </a:r>
            <a:r>
              <a:rPr lang="en-US" sz="2000" b="1" dirty="0">
                <a:solidFill>
                  <a:srgbClr val="002060"/>
                </a:solidFill>
              </a:rPr>
              <a:t>pointers of leaf node of the binary tree is set to </a:t>
            </a:r>
            <a:r>
              <a:rPr lang="en-US" sz="2000" b="1" dirty="0" err="1">
                <a:solidFill>
                  <a:srgbClr val="002060"/>
                </a:solidFill>
              </a:rPr>
              <a:t>inorder</a:t>
            </a:r>
            <a:r>
              <a:rPr lang="en-US" sz="2000" b="1" dirty="0">
                <a:solidFill>
                  <a:srgbClr val="002060"/>
                </a:solidFill>
              </a:rPr>
              <a:t> predecessor or </a:t>
            </a:r>
            <a:r>
              <a:rPr lang="en-US" sz="2000" b="1" dirty="0" err="1">
                <a:solidFill>
                  <a:srgbClr val="002060"/>
                </a:solidFill>
              </a:rPr>
              <a:t>inorder</a:t>
            </a:r>
            <a:r>
              <a:rPr lang="en-US" sz="2000" b="1" dirty="0">
                <a:solidFill>
                  <a:srgbClr val="002060"/>
                </a:solidFill>
              </a:rPr>
              <a:t> successor.</a:t>
            </a:r>
          </a:p>
        </p:txBody>
      </p:sp>
    </p:spTree>
    <p:extLst>
      <p:ext uri="{BB962C8B-B14F-4D97-AF65-F5344CB8AC3E}">
        <p14:creationId xmlns:p14="http://schemas.microsoft.com/office/powerpoint/2010/main" val="6627897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Line 6"/>
          <p:cNvSpPr>
            <a:spLocks noChangeShapeType="1"/>
          </p:cNvSpPr>
          <p:nvPr/>
        </p:nvSpPr>
        <p:spPr bwMode="auto">
          <a:xfrm>
            <a:off x="3429000" y="3276600"/>
            <a:ext cx="32004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10" name="Rectangle 2"/>
          <p:cNvSpPr>
            <a:spLocks noGrp="1" noChangeArrowheads="1"/>
          </p:cNvSpPr>
          <p:nvPr>
            <p:ph type="title"/>
          </p:nvPr>
        </p:nvSpPr>
        <p:spPr>
          <a:xfrm>
            <a:off x="609600" y="152400"/>
            <a:ext cx="7772400" cy="1143000"/>
          </a:xfrm>
        </p:spPr>
        <p:txBody>
          <a:bodyPr/>
          <a:lstStyle/>
          <a:p>
            <a:r>
              <a:rPr lang="en-US" dirty="0"/>
              <a:t>AVL Tree Rotations</a:t>
            </a:r>
            <a:endParaRPr lang="en-US" sz="4800" dirty="0"/>
          </a:p>
        </p:txBody>
      </p:sp>
      <p:sp>
        <p:nvSpPr>
          <p:cNvPr id="43011" name="Rectangle 3"/>
          <p:cNvSpPr>
            <a:spLocks noGrp="1" noChangeArrowheads="1"/>
          </p:cNvSpPr>
          <p:nvPr>
            <p:ph idx="1"/>
          </p:nvPr>
        </p:nvSpPr>
        <p:spPr>
          <a:xfrm>
            <a:off x="381000" y="1676400"/>
            <a:ext cx="8534400" cy="609600"/>
          </a:xfrm>
        </p:spPr>
        <p:txBody>
          <a:bodyPr/>
          <a:lstStyle/>
          <a:p>
            <a:pPr>
              <a:buFontTx/>
              <a:buNone/>
            </a:pPr>
            <a:r>
              <a:rPr lang="en-US" dirty="0">
                <a:solidFill>
                  <a:srgbClr val="002060"/>
                </a:solidFill>
              </a:rPr>
              <a:t>Single rotations:</a:t>
            </a:r>
          </a:p>
        </p:txBody>
      </p:sp>
      <p:sp>
        <p:nvSpPr>
          <p:cNvPr id="43012" name="Oval 4"/>
          <p:cNvSpPr>
            <a:spLocks noChangeArrowheads="1"/>
          </p:cNvSpPr>
          <p:nvPr/>
        </p:nvSpPr>
        <p:spPr bwMode="auto">
          <a:xfrm>
            <a:off x="3276600" y="3124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13" name="Text Box 5"/>
          <p:cNvSpPr txBox="1">
            <a:spLocks noChangeArrowheads="1"/>
          </p:cNvSpPr>
          <p:nvPr/>
        </p:nvSpPr>
        <p:spPr bwMode="auto">
          <a:xfrm>
            <a:off x="3276600" y="3124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43015" name="Oval 7"/>
          <p:cNvSpPr>
            <a:spLocks noChangeArrowheads="1"/>
          </p:cNvSpPr>
          <p:nvPr/>
        </p:nvSpPr>
        <p:spPr bwMode="auto">
          <a:xfrm>
            <a:off x="4800600" y="3886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16" name="Text Box 8"/>
          <p:cNvSpPr txBox="1">
            <a:spLocks noChangeArrowheads="1"/>
          </p:cNvSpPr>
          <p:nvPr/>
        </p:nvSpPr>
        <p:spPr bwMode="auto">
          <a:xfrm>
            <a:off x="4800600" y="3886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43017" name="Rectangle 9"/>
          <p:cNvSpPr>
            <a:spLocks noChangeArrowheads="1"/>
          </p:cNvSpPr>
          <p:nvPr/>
        </p:nvSpPr>
        <p:spPr bwMode="auto">
          <a:xfrm>
            <a:off x="1066800" y="2286000"/>
            <a:ext cx="7467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a:t>Inserting 16 causes AVL violation:</a:t>
            </a:r>
          </a:p>
        </p:txBody>
      </p:sp>
      <p:sp>
        <p:nvSpPr>
          <p:cNvPr id="43018" name="Rectangle 10"/>
          <p:cNvSpPr>
            <a:spLocks noChangeArrowheads="1"/>
          </p:cNvSpPr>
          <p:nvPr/>
        </p:nvSpPr>
        <p:spPr bwMode="auto">
          <a:xfrm>
            <a:off x="1295400" y="5410200"/>
            <a:ext cx="3657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a:t>Need to rotate. </a:t>
            </a:r>
          </a:p>
        </p:txBody>
      </p:sp>
      <p:sp>
        <p:nvSpPr>
          <p:cNvPr id="43019" name="Oval 11"/>
          <p:cNvSpPr>
            <a:spLocks noChangeArrowheads="1"/>
          </p:cNvSpPr>
          <p:nvPr/>
        </p:nvSpPr>
        <p:spPr bwMode="auto">
          <a:xfrm>
            <a:off x="6400800" y="4648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20" name="Text Box 12"/>
          <p:cNvSpPr txBox="1">
            <a:spLocks noChangeArrowheads="1"/>
          </p:cNvSpPr>
          <p:nvPr/>
        </p:nvSpPr>
        <p:spPr bwMode="auto">
          <a:xfrm>
            <a:off x="6400800" y="4648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8136555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2"/>
          <p:cNvSpPr>
            <a:spLocks noChangeShapeType="1"/>
          </p:cNvSpPr>
          <p:nvPr/>
        </p:nvSpPr>
        <p:spPr bwMode="auto">
          <a:xfrm>
            <a:off x="3429000" y="3276600"/>
            <a:ext cx="32004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35" name="Rectangle 3"/>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44036" name="Rectangle 4"/>
          <p:cNvSpPr>
            <a:spLocks noGrp="1" noChangeArrowheads="1"/>
          </p:cNvSpPr>
          <p:nvPr>
            <p:ph idx="1"/>
          </p:nvPr>
        </p:nvSpPr>
        <p:spPr>
          <a:xfrm>
            <a:off x="381000" y="1676400"/>
            <a:ext cx="8534400" cy="609600"/>
          </a:xfrm>
        </p:spPr>
        <p:txBody>
          <a:bodyPr/>
          <a:lstStyle/>
          <a:p>
            <a:pPr>
              <a:buFontTx/>
              <a:buNone/>
            </a:pPr>
            <a:r>
              <a:rPr lang="en-US" dirty="0">
                <a:solidFill>
                  <a:srgbClr val="002060"/>
                </a:solidFill>
              </a:rPr>
              <a:t>Single rotations:</a:t>
            </a:r>
          </a:p>
        </p:txBody>
      </p:sp>
      <p:sp>
        <p:nvSpPr>
          <p:cNvPr id="44037" name="Oval 5"/>
          <p:cNvSpPr>
            <a:spLocks noChangeArrowheads="1"/>
          </p:cNvSpPr>
          <p:nvPr/>
        </p:nvSpPr>
        <p:spPr bwMode="auto">
          <a:xfrm>
            <a:off x="3276600" y="3124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38" name="Text Box 6"/>
          <p:cNvSpPr txBox="1">
            <a:spLocks noChangeArrowheads="1"/>
          </p:cNvSpPr>
          <p:nvPr/>
        </p:nvSpPr>
        <p:spPr bwMode="auto">
          <a:xfrm>
            <a:off x="3276600" y="3124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44039" name="Oval 7"/>
          <p:cNvSpPr>
            <a:spLocks noChangeArrowheads="1"/>
          </p:cNvSpPr>
          <p:nvPr/>
        </p:nvSpPr>
        <p:spPr bwMode="auto">
          <a:xfrm>
            <a:off x="4800600" y="3886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40" name="Text Box 8"/>
          <p:cNvSpPr txBox="1">
            <a:spLocks noChangeArrowheads="1"/>
          </p:cNvSpPr>
          <p:nvPr/>
        </p:nvSpPr>
        <p:spPr bwMode="auto">
          <a:xfrm>
            <a:off x="4800600" y="3886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44041" name="Rectangle 9"/>
          <p:cNvSpPr>
            <a:spLocks noChangeArrowheads="1"/>
          </p:cNvSpPr>
          <p:nvPr/>
        </p:nvSpPr>
        <p:spPr bwMode="auto">
          <a:xfrm>
            <a:off x="1066800" y="2286000"/>
            <a:ext cx="7467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dirty="0"/>
              <a:t>Rotation type</a:t>
            </a:r>
            <a:r>
              <a:rPr lang="en-US" sz="2800" dirty="0" smtClean="0"/>
              <a:t>: RR</a:t>
            </a:r>
            <a:endParaRPr lang="en-US" sz="2800" dirty="0"/>
          </a:p>
        </p:txBody>
      </p:sp>
      <p:sp>
        <p:nvSpPr>
          <p:cNvPr id="44043" name="Oval 11"/>
          <p:cNvSpPr>
            <a:spLocks noChangeArrowheads="1"/>
          </p:cNvSpPr>
          <p:nvPr/>
        </p:nvSpPr>
        <p:spPr bwMode="auto">
          <a:xfrm>
            <a:off x="6400800" y="4648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44" name="Text Box 12"/>
          <p:cNvSpPr txBox="1">
            <a:spLocks noChangeArrowheads="1"/>
          </p:cNvSpPr>
          <p:nvPr/>
        </p:nvSpPr>
        <p:spPr bwMode="auto">
          <a:xfrm>
            <a:off x="6400800" y="4648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grpSp>
        <p:nvGrpSpPr>
          <p:cNvPr id="44051" name="Group 19"/>
          <p:cNvGrpSpPr>
            <a:grpSpLocks/>
          </p:cNvGrpSpPr>
          <p:nvPr/>
        </p:nvGrpSpPr>
        <p:grpSpPr bwMode="auto">
          <a:xfrm>
            <a:off x="3962400" y="3441700"/>
            <a:ext cx="444500" cy="469900"/>
            <a:chOff x="2448" y="2160"/>
            <a:chExt cx="328" cy="296"/>
          </a:xfrm>
        </p:grpSpPr>
        <p:sp>
          <p:nvSpPr>
            <p:cNvPr id="44047" name="AutoShape 15"/>
            <p:cNvSpPr>
              <a:spLocks noChangeArrowheads="1"/>
            </p:cNvSpPr>
            <p:nvPr/>
          </p:nvSpPr>
          <p:spPr bwMode="auto">
            <a:xfrm flipV="1">
              <a:off x="2448" y="2160"/>
              <a:ext cx="328" cy="296"/>
            </a:xfrm>
            <a:custGeom>
              <a:avLst/>
              <a:gdLst>
                <a:gd name="G0" fmla="+- 11550622 0 0"/>
                <a:gd name="G1" fmla="+- -7318113 0 0"/>
                <a:gd name="G2" fmla="+- 11550622 0 -7318113"/>
                <a:gd name="G3" fmla="+- 10800 0 0"/>
                <a:gd name="G4" fmla="+- 0 0 11550622"/>
                <a:gd name="T0" fmla="*/ 360 256 1"/>
                <a:gd name="T1" fmla="*/ 0 256 1"/>
                <a:gd name="G5" fmla="+- G2 T0 T1"/>
                <a:gd name="G6" fmla="?: G2 G2 G5"/>
                <a:gd name="G7" fmla="+- 0 0 G6"/>
                <a:gd name="G8" fmla="+- 10800 0 0"/>
                <a:gd name="G9" fmla="+- 0 0 -7318113"/>
                <a:gd name="G10" fmla="+- 10800 0 2700"/>
                <a:gd name="G11" fmla="cos G10 11550622"/>
                <a:gd name="G12" fmla="sin G10 11550622"/>
                <a:gd name="G13" fmla="cos 13500 11550622"/>
                <a:gd name="G14" fmla="sin 13500 11550622"/>
                <a:gd name="G15" fmla="+- G11 10800 0"/>
                <a:gd name="G16" fmla="+- G12 10800 0"/>
                <a:gd name="G17" fmla="+- G13 10800 0"/>
                <a:gd name="G18" fmla="+- G14 10800 0"/>
                <a:gd name="G19" fmla="*/ 10800 1 2"/>
                <a:gd name="G20" fmla="+- G19 5400 0"/>
                <a:gd name="G21" fmla="cos G20 11550622"/>
                <a:gd name="G22" fmla="sin G20 11550622"/>
                <a:gd name="G23" fmla="+- G21 10800 0"/>
                <a:gd name="G24" fmla="+- G12 G23 G22"/>
                <a:gd name="G25" fmla="+- G22 G23 G11"/>
                <a:gd name="G26" fmla="cos 10800 11550622"/>
                <a:gd name="G27" fmla="sin 10800 11550622"/>
                <a:gd name="G28" fmla="cos 10800 11550622"/>
                <a:gd name="G29" fmla="sin 10800 11550622"/>
                <a:gd name="G30" fmla="+- G26 10800 0"/>
                <a:gd name="G31" fmla="+- G27 10800 0"/>
                <a:gd name="G32" fmla="+- G28 10800 0"/>
                <a:gd name="G33" fmla="+- G29 10800 0"/>
                <a:gd name="G34" fmla="+- G19 5400 0"/>
                <a:gd name="G35" fmla="cos G34 -7318113"/>
                <a:gd name="G36" fmla="sin G34 -7318113"/>
                <a:gd name="G37" fmla="+/ -7318113 11550622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19929 w 21600"/>
                <a:gd name="T5" fmla="*/ 16569 h 21600"/>
                <a:gd name="T6" fmla="*/ 6812 w 21600"/>
                <a:gd name="T7" fmla="*/ 762 h 21600"/>
                <a:gd name="T8" fmla="*/ 19929 w 21600"/>
                <a:gd name="T9" fmla="*/ 16569 h 21600"/>
                <a:gd name="T10" fmla="*/ -2672 w 21600"/>
                <a:gd name="T11" fmla="*/ 11683 h 21600"/>
                <a:gd name="T12" fmla="*/ -154 w 21600"/>
                <a:gd name="T13" fmla="*/ 8812 h 21600"/>
                <a:gd name="T14" fmla="*/ 2717 w 21600"/>
                <a:gd name="T15" fmla="*/ 1132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3" y="11506"/>
                  </a:moveTo>
                  <a:cubicBezTo>
                    <a:pt x="395" y="17184"/>
                    <a:pt x="5109" y="21600"/>
                    <a:pt x="10800" y="21600"/>
                  </a:cubicBezTo>
                  <a:cubicBezTo>
                    <a:pt x="16764" y="21600"/>
                    <a:pt x="21600" y="16764"/>
                    <a:pt x="21600" y="10800"/>
                  </a:cubicBezTo>
                  <a:cubicBezTo>
                    <a:pt x="21600" y="4835"/>
                    <a:pt x="16764" y="0"/>
                    <a:pt x="10800" y="0"/>
                  </a:cubicBezTo>
                  <a:cubicBezTo>
                    <a:pt x="9434" y="-1"/>
                    <a:pt x="8081" y="258"/>
                    <a:pt x="6812" y="762"/>
                  </a:cubicBezTo>
                  <a:cubicBezTo>
                    <a:pt x="8081" y="258"/>
                    <a:pt x="9434" y="-1"/>
                    <a:pt x="10800" y="0"/>
                  </a:cubicBezTo>
                  <a:cubicBezTo>
                    <a:pt x="16764" y="0"/>
                    <a:pt x="21600" y="4835"/>
                    <a:pt x="21600" y="10800"/>
                  </a:cubicBezTo>
                  <a:cubicBezTo>
                    <a:pt x="21600" y="16764"/>
                    <a:pt x="16764" y="21600"/>
                    <a:pt x="10800" y="21600"/>
                  </a:cubicBezTo>
                  <a:cubicBezTo>
                    <a:pt x="5109" y="21600"/>
                    <a:pt x="395" y="17184"/>
                    <a:pt x="23" y="11506"/>
                  </a:cubicBezTo>
                  <a:lnTo>
                    <a:pt x="-2672" y="11683"/>
                  </a:lnTo>
                  <a:lnTo>
                    <a:pt x="-154" y="8812"/>
                  </a:lnTo>
                  <a:lnTo>
                    <a:pt x="2717" y="11329"/>
                  </a:lnTo>
                  <a:lnTo>
                    <a:pt x="23" y="11506"/>
                  </a:lnTo>
                  <a:close/>
                </a:path>
              </a:pathLst>
            </a:custGeom>
            <a:solidFill>
              <a:srgbClr val="FF0000"/>
            </a:solidFill>
            <a:ln w="762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44050" name="Oval 18"/>
            <p:cNvSpPr>
              <a:spLocks noChangeArrowheads="1"/>
            </p:cNvSpPr>
            <p:nvPr/>
          </p:nvSpPr>
          <p:spPr bwMode="auto">
            <a:xfrm>
              <a:off x="2592" y="2272"/>
              <a:ext cx="64" cy="4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gr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76994"/>
            <a:ext cx="772075" cy="818406"/>
          </a:xfrm>
          <a:prstGeom prst="rect">
            <a:avLst/>
          </a:prstGeom>
        </p:spPr>
      </p:pic>
    </p:spTree>
    <p:extLst>
      <p:ext uri="{BB962C8B-B14F-4D97-AF65-F5344CB8AC3E}">
        <p14:creationId xmlns:p14="http://schemas.microsoft.com/office/powerpoint/2010/main" val="32996341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72" name="Line 16"/>
          <p:cNvSpPr>
            <a:spLocks noChangeShapeType="1"/>
          </p:cNvSpPr>
          <p:nvPr/>
        </p:nvSpPr>
        <p:spPr bwMode="auto">
          <a:xfrm flipV="1">
            <a:off x="3276600" y="3352800"/>
            <a:ext cx="1295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58" name="Line 2"/>
          <p:cNvSpPr>
            <a:spLocks noChangeShapeType="1"/>
          </p:cNvSpPr>
          <p:nvPr/>
        </p:nvSpPr>
        <p:spPr bwMode="auto">
          <a:xfrm>
            <a:off x="4572000" y="3429000"/>
            <a:ext cx="1219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59" name="Rectangle 3"/>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45060" name="Rectangle 4"/>
          <p:cNvSpPr>
            <a:spLocks noGrp="1" noChangeArrowheads="1"/>
          </p:cNvSpPr>
          <p:nvPr>
            <p:ph idx="1"/>
          </p:nvPr>
        </p:nvSpPr>
        <p:spPr>
          <a:xfrm>
            <a:off x="381000" y="1671181"/>
            <a:ext cx="8534400" cy="609600"/>
          </a:xfrm>
        </p:spPr>
        <p:txBody>
          <a:bodyPr/>
          <a:lstStyle/>
          <a:p>
            <a:pPr>
              <a:buFontTx/>
              <a:buNone/>
            </a:pPr>
            <a:r>
              <a:rPr lang="en-US" dirty="0">
                <a:solidFill>
                  <a:srgbClr val="002060"/>
                </a:solidFill>
              </a:rPr>
              <a:t>Single rotations:</a:t>
            </a:r>
          </a:p>
        </p:txBody>
      </p:sp>
      <p:sp>
        <p:nvSpPr>
          <p:cNvPr id="45061" name="Oval 5"/>
          <p:cNvSpPr>
            <a:spLocks noChangeArrowheads="1"/>
          </p:cNvSpPr>
          <p:nvPr/>
        </p:nvSpPr>
        <p:spPr bwMode="auto">
          <a:xfrm>
            <a:off x="3124200" y="4343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62" name="Text Box 6"/>
          <p:cNvSpPr txBox="1">
            <a:spLocks noChangeArrowheads="1"/>
          </p:cNvSpPr>
          <p:nvPr/>
        </p:nvSpPr>
        <p:spPr bwMode="auto">
          <a:xfrm>
            <a:off x="3124200" y="4343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45063" name="Oval 7"/>
          <p:cNvSpPr>
            <a:spLocks noChangeArrowheads="1"/>
          </p:cNvSpPr>
          <p:nvPr/>
        </p:nvSpPr>
        <p:spPr bwMode="auto">
          <a:xfrm>
            <a:off x="4343400" y="320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64" name="Text Box 8"/>
          <p:cNvSpPr txBox="1">
            <a:spLocks noChangeArrowheads="1"/>
          </p:cNvSpPr>
          <p:nvPr/>
        </p:nvSpPr>
        <p:spPr bwMode="auto">
          <a:xfrm>
            <a:off x="4343400" y="3200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45065" name="Rectangle 9"/>
          <p:cNvSpPr>
            <a:spLocks noChangeArrowheads="1"/>
          </p:cNvSpPr>
          <p:nvPr/>
        </p:nvSpPr>
        <p:spPr bwMode="auto">
          <a:xfrm>
            <a:off x="1066800" y="2286000"/>
            <a:ext cx="7467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a:t>Rotation restores AVL balance:</a:t>
            </a:r>
          </a:p>
        </p:txBody>
      </p:sp>
      <p:sp>
        <p:nvSpPr>
          <p:cNvPr id="45067" name="Oval 11"/>
          <p:cNvSpPr>
            <a:spLocks noChangeArrowheads="1"/>
          </p:cNvSpPr>
          <p:nvPr/>
        </p:nvSpPr>
        <p:spPr bwMode="auto">
          <a:xfrm>
            <a:off x="5562600" y="4343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068" name="Text Box 12"/>
          <p:cNvSpPr txBox="1">
            <a:spLocks noChangeArrowheads="1"/>
          </p:cNvSpPr>
          <p:nvPr/>
        </p:nvSpPr>
        <p:spPr bwMode="auto">
          <a:xfrm>
            <a:off x="5562600" y="4343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8909330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Line 2"/>
          <p:cNvSpPr>
            <a:spLocks noChangeShapeType="1"/>
          </p:cNvSpPr>
          <p:nvPr/>
        </p:nvSpPr>
        <p:spPr bwMode="auto">
          <a:xfrm flipV="1">
            <a:off x="2590800" y="2971800"/>
            <a:ext cx="2819400" cy="2590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55" name="Line 3"/>
          <p:cNvSpPr>
            <a:spLocks noChangeShapeType="1"/>
          </p:cNvSpPr>
          <p:nvPr/>
        </p:nvSpPr>
        <p:spPr bwMode="auto">
          <a:xfrm>
            <a:off x="5486400" y="31242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56" name="Rectangle 4"/>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49157" name="Rectangle 5"/>
          <p:cNvSpPr>
            <a:spLocks noGrp="1" noChangeArrowheads="1"/>
          </p:cNvSpPr>
          <p:nvPr>
            <p:ph idx="1"/>
          </p:nvPr>
        </p:nvSpPr>
        <p:spPr>
          <a:xfrm>
            <a:off x="381000" y="1676400"/>
            <a:ext cx="8534400" cy="609600"/>
          </a:xfrm>
        </p:spPr>
        <p:txBody>
          <a:bodyPr/>
          <a:lstStyle/>
          <a:p>
            <a:pPr>
              <a:buFontTx/>
              <a:buNone/>
            </a:pPr>
            <a:r>
              <a:rPr lang="en-US" dirty="0">
                <a:solidFill>
                  <a:srgbClr val="002060"/>
                </a:solidFill>
              </a:rPr>
              <a:t>Single rotations:</a:t>
            </a:r>
          </a:p>
        </p:txBody>
      </p:sp>
      <p:sp>
        <p:nvSpPr>
          <p:cNvPr id="49158" name="Oval 6"/>
          <p:cNvSpPr>
            <a:spLocks noChangeArrowheads="1"/>
          </p:cNvSpPr>
          <p:nvPr/>
        </p:nvSpPr>
        <p:spPr bwMode="auto">
          <a:xfrm>
            <a:off x="4267200" y="3657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59" name="Text Box 7"/>
          <p:cNvSpPr txBox="1">
            <a:spLocks noChangeArrowheads="1"/>
          </p:cNvSpPr>
          <p:nvPr/>
        </p:nvSpPr>
        <p:spPr bwMode="auto">
          <a:xfrm>
            <a:off x="4267200" y="3657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49160" name="Oval 8"/>
          <p:cNvSpPr>
            <a:spLocks noChangeArrowheads="1"/>
          </p:cNvSpPr>
          <p:nvPr/>
        </p:nvSpPr>
        <p:spPr bwMode="auto">
          <a:xfrm>
            <a:off x="5181600" y="2819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61" name="Text Box 9"/>
          <p:cNvSpPr txBox="1">
            <a:spLocks noChangeArrowheads="1"/>
          </p:cNvSpPr>
          <p:nvPr/>
        </p:nvSpPr>
        <p:spPr bwMode="auto">
          <a:xfrm>
            <a:off x="5181600" y="2819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49162" name="Oval 10"/>
          <p:cNvSpPr>
            <a:spLocks noChangeArrowheads="1"/>
          </p:cNvSpPr>
          <p:nvPr/>
        </p:nvSpPr>
        <p:spPr bwMode="auto">
          <a:xfrm>
            <a:off x="6096000" y="36703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63" name="Text Box 11"/>
          <p:cNvSpPr txBox="1">
            <a:spLocks noChangeArrowheads="1"/>
          </p:cNvSpPr>
          <p:nvPr/>
        </p:nvSpPr>
        <p:spPr bwMode="auto">
          <a:xfrm>
            <a:off x="6096000" y="3670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49164" name="Rectangle 12"/>
          <p:cNvSpPr>
            <a:spLocks noChangeArrowheads="1"/>
          </p:cNvSpPr>
          <p:nvPr/>
        </p:nvSpPr>
        <p:spPr bwMode="auto">
          <a:xfrm>
            <a:off x="1066800" y="2286000"/>
            <a:ext cx="5029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a:t>Now insert 13 and 12:</a:t>
            </a:r>
          </a:p>
        </p:txBody>
      </p:sp>
      <p:sp>
        <p:nvSpPr>
          <p:cNvPr id="49165" name="Oval 13"/>
          <p:cNvSpPr>
            <a:spLocks noChangeArrowheads="1"/>
          </p:cNvSpPr>
          <p:nvPr/>
        </p:nvSpPr>
        <p:spPr bwMode="auto">
          <a:xfrm>
            <a:off x="3403600" y="44577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66" name="Text Box 14"/>
          <p:cNvSpPr txBox="1">
            <a:spLocks noChangeArrowheads="1"/>
          </p:cNvSpPr>
          <p:nvPr/>
        </p:nvSpPr>
        <p:spPr bwMode="auto">
          <a:xfrm>
            <a:off x="3403600" y="44577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49167" name="Oval 15"/>
          <p:cNvSpPr>
            <a:spLocks noChangeArrowheads="1"/>
          </p:cNvSpPr>
          <p:nvPr/>
        </p:nvSpPr>
        <p:spPr bwMode="auto">
          <a:xfrm>
            <a:off x="2438400" y="5334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68" name="Text Box 16"/>
          <p:cNvSpPr txBox="1">
            <a:spLocks noChangeArrowheads="1"/>
          </p:cNvSpPr>
          <p:nvPr/>
        </p:nvSpPr>
        <p:spPr bwMode="auto">
          <a:xfrm>
            <a:off x="2438400" y="5334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sp>
        <p:nvSpPr>
          <p:cNvPr id="49172" name="Rectangle 20"/>
          <p:cNvSpPr>
            <a:spLocks noChangeArrowheads="1"/>
          </p:cNvSpPr>
          <p:nvPr/>
        </p:nvSpPr>
        <p:spPr bwMode="auto">
          <a:xfrm>
            <a:off x="1143000" y="5943600"/>
            <a:ext cx="6248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dirty="0"/>
              <a:t>AVL violation - need to rotate. </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28020357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title"/>
          </p:nvPr>
        </p:nvSpPr>
        <p:spPr>
          <a:xfrm>
            <a:off x="609600" y="228600"/>
            <a:ext cx="7772400" cy="1143000"/>
          </a:xfrm>
        </p:spPr>
        <p:txBody>
          <a:bodyPr/>
          <a:lstStyle/>
          <a:p>
            <a:r>
              <a:rPr lang="en-US"/>
              <a:t>AVL Tree Rotations</a:t>
            </a:r>
            <a:endParaRPr lang="en-US" sz="4800"/>
          </a:p>
        </p:txBody>
      </p:sp>
      <p:sp>
        <p:nvSpPr>
          <p:cNvPr id="46085" name="Rectangle 5"/>
          <p:cNvSpPr>
            <a:spLocks noGrp="1" noChangeArrowheads="1"/>
          </p:cNvSpPr>
          <p:nvPr>
            <p:ph idx="1"/>
          </p:nvPr>
        </p:nvSpPr>
        <p:spPr>
          <a:xfrm>
            <a:off x="381000" y="1676400"/>
            <a:ext cx="8534400" cy="609600"/>
          </a:xfrm>
        </p:spPr>
        <p:txBody>
          <a:bodyPr/>
          <a:lstStyle/>
          <a:p>
            <a:pPr>
              <a:buFontTx/>
              <a:buNone/>
            </a:pPr>
            <a:r>
              <a:rPr lang="en-US" dirty="0">
                <a:solidFill>
                  <a:srgbClr val="002060"/>
                </a:solidFill>
              </a:rPr>
              <a:t>Single rotations:</a:t>
            </a:r>
          </a:p>
        </p:txBody>
      </p:sp>
      <p:sp>
        <p:nvSpPr>
          <p:cNvPr id="46093" name="Rectangle 13"/>
          <p:cNvSpPr>
            <a:spLocks noChangeArrowheads="1"/>
          </p:cNvSpPr>
          <p:nvPr/>
        </p:nvSpPr>
        <p:spPr bwMode="auto">
          <a:xfrm>
            <a:off x="1066800" y="2286000"/>
            <a:ext cx="5029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dirty="0"/>
              <a:t>Rotation type</a:t>
            </a:r>
            <a:r>
              <a:rPr lang="en-US" sz="2800" dirty="0" smtClean="0"/>
              <a:t>: LL</a:t>
            </a:r>
            <a:endParaRPr lang="en-US" sz="2800" dirty="0"/>
          </a:p>
        </p:txBody>
      </p:sp>
      <p:sp>
        <p:nvSpPr>
          <p:cNvPr id="46111" name="Line 31"/>
          <p:cNvSpPr>
            <a:spLocks noChangeShapeType="1"/>
          </p:cNvSpPr>
          <p:nvPr/>
        </p:nvSpPr>
        <p:spPr bwMode="auto">
          <a:xfrm flipV="1">
            <a:off x="2590800" y="2971800"/>
            <a:ext cx="2819400" cy="2590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12" name="Line 32"/>
          <p:cNvSpPr>
            <a:spLocks noChangeShapeType="1"/>
          </p:cNvSpPr>
          <p:nvPr/>
        </p:nvSpPr>
        <p:spPr bwMode="auto">
          <a:xfrm>
            <a:off x="5486400" y="31242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13" name="Oval 33"/>
          <p:cNvSpPr>
            <a:spLocks noChangeArrowheads="1"/>
          </p:cNvSpPr>
          <p:nvPr/>
        </p:nvSpPr>
        <p:spPr bwMode="auto">
          <a:xfrm>
            <a:off x="4267200" y="3657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14" name="Text Box 34"/>
          <p:cNvSpPr txBox="1">
            <a:spLocks noChangeArrowheads="1"/>
          </p:cNvSpPr>
          <p:nvPr/>
        </p:nvSpPr>
        <p:spPr bwMode="auto">
          <a:xfrm>
            <a:off x="4267200" y="3657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46115" name="Oval 35"/>
          <p:cNvSpPr>
            <a:spLocks noChangeArrowheads="1"/>
          </p:cNvSpPr>
          <p:nvPr/>
        </p:nvSpPr>
        <p:spPr bwMode="auto">
          <a:xfrm>
            <a:off x="5181600" y="2819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16" name="Text Box 36"/>
          <p:cNvSpPr txBox="1">
            <a:spLocks noChangeArrowheads="1"/>
          </p:cNvSpPr>
          <p:nvPr/>
        </p:nvSpPr>
        <p:spPr bwMode="auto">
          <a:xfrm>
            <a:off x="5181600" y="2819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46117" name="Oval 37"/>
          <p:cNvSpPr>
            <a:spLocks noChangeArrowheads="1"/>
          </p:cNvSpPr>
          <p:nvPr/>
        </p:nvSpPr>
        <p:spPr bwMode="auto">
          <a:xfrm>
            <a:off x="6096000" y="36703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18" name="Text Box 38"/>
          <p:cNvSpPr txBox="1">
            <a:spLocks noChangeArrowheads="1"/>
          </p:cNvSpPr>
          <p:nvPr/>
        </p:nvSpPr>
        <p:spPr bwMode="auto">
          <a:xfrm>
            <a:off x="6096000" y="3670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46119" name="Oval 39"/>
          <p:cNvSpPr>
            <a:spLocks noChangeArrowheads="1"/>
          </p:cNvSpPr>
          <p:nvPr/>
        </p:nvSpPr>
        <p:spPr bwMode="auto">
          <a:xfrm>
            <a:off x="3403600" y="44577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0" name="Text Box 40"/>
          <p:cNvSpPr txBox="1">
            <a:spLocks noChangeArrowheads="1"/>
          </p:cNvSpPr>
          <p:nvPr/>
        </p:nvSpPr>
        <p:spPr bwMode="auto">
          <a:xfrm>
            <a:off x="3403600" y="44577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46121" name="Oval 41"/>
          <p:cNvSpPr>
            <a:spLocks noChangeArrowheads="1"/>
          </p:cNvSpPr>
          <p:nvPr/>
        </p:nvSpPr>
        <p:spPr bwMode="auto">
          <a:xfrm>
            <a:off x="2438400" y="5334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2" name="Text Box 42"/>
          <p:cNvSpPr txBox="1">
            <a:spLocks noChangeArrowheads="1"/>
          </p:cNvSpPr>
          <p:nvPr/>
        </p:nvSpPr>
        <p:spPr bwMode="auto">
          <a:xfrm>
            <a:off x="2438400" y="5334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grpSp>
        <p:nvGrpSpPr>
          <p:cNvPr id="46109" name="Group 29"/>
          <p:cNvGrpSpPr>
            <a:grpSpLocks/>
          </p:cNvGrpSpPr>
          <p:nvPr/>
        </p:nvGrpSpPr>
        <p:grpSpPr bwMode="auto">
          <a:xfrm>
            <a:off x="3784600" y="4025900"/>
            <a:ext cx="469900" cy="457200"/>
            <a:chOff x="3648" y="3360"/>
            <a:chExt cx="296" cy="288"/>
          </a:xfrm>
        </p:grpSpPr>
        <p:sp>
          <p:nvSpPr>
            <p:cNvPr id="46105" name="AutoShape 25"/>
            <p:cNvSpPr>
              <a:spLocks noChangeArrowheads="1"/>
            </p:cNvSpPr>
            <p:nvPr/>
          </p:nvSpPr>
          <p:spPr bwMode="auto">
            <a:xfrm flipH="1" flipV="1">
              <a:off x="3648" y="3360"/>
              <a:ext cx="296" cy="288"/>
            </a:xfrm>
            <a:custGeom>
              <a:avLst/>
              <a:gdLst>
                <a:gd name="G0" fmla="+- 10145496 0 0"/>
                <a:gd name="G1" fmla="+- -9061760 0 0"/>
                <a:gd name="G2" fmla="+- 10145496 0 -9061760"/>
                <a:gd name="G3" fmla="+- 10800 0 0"/>
                <a:gd name="G4" fmla="+- 0 0 10145496"/>
                <a:gd name="T0" fmla="*/ 360 256 1"/>
                <a:gd name="T1" fmla="*/ 0 256 1"/>
                <a:gd name="G5" fmla="+- G2 T0 T1"/>
                <a:gd name="G6" fmla="?: G2 G2 G5"/>
                <a:gd name="G7" fmla="+- 0 0 G6"/>
                <a:gd name="G8" fmla="+- 9033 0 0"/>
                <a:gd name="G9" fmla="+- 0 0 -9061760"/>
                <a:gd name="G10" fmla="+- 9033 0 2700"/>
                <a:gd name="G11" fmla="cos G10 10145496"/>
                <a:gd name="G12" fmla="sin G10 10145496"/>
                <a:gd name="G13" fmla="cos 13500 10145496"/>
                <a:gd name="G14" fmla="sin 13500 10145496"/>
                <a:gd name="G15" fmla="+- G11 10800 0"/>
                <a:gd name="G16" fmla="+- G12 10800 0"/>
                <a:gd name="G17" fmla="+- G13 10800 0"/>
                <a:gd name="G18" fmla="+- G14 10800 0"/>
                <a:gd name="G19" fmla="*/ 9033 1 2"/>
                <a:gd name="G20" fmla="+- G19 5400 0"/>
                <a:gd name="G21" fmla="cos G20 10145496"/>
                <a:gd name="G22" fmla="sin G20 10145496"/>
                <a:gd name="G23" fmla="+- G21 10800 0"/>
                <a:gd name="G24" fmla="+- G12 G23 G22"/>
                <a:gd name="G25" fmla="+- G22 G23 G11"/>
                <a:gd name="G26" fmla="cos 10800 10145496"/>
                <a:gd name="G27" fmla="sin 10800 10145496"/>
                <a:gd name="G28" fmla="cos 9033 10145496"/>
                <a:gd name="G29" fmla="sin 9033 10145496"/>
                <a:gd name="G30" fmla="+- G26 10800 0"/>
                <a:gd name="G31" fmla="+- G27 10800 0"/>
                <a:gd name="G32" fmla="+- G28 10800 0"/>
                <a:gd name="G33" fmla="+- G29 10800 0"/>
                <a:gd name="G34" fmla="+- G19 5400 0"/>
                <a:gd name="G35" fmla="cos G34 -9061760"/>
                <a:gd name="G36" fmla="sin G34 -9061760"/>
                <a:gd name="G37" fmla="+/ -9061760 10145496 2"/>
                <a:gd name="T2" fmla="*/ 180 256 1"/>
                <a:gd name="T3" fmla="*/ 0 256 1"/>
                <a:gd name="G38" fmla="+- G37 T2 T3"/>
                <a:gd name="G39" fmla="?: G2 G37 G38"/>
                <a:gd name="G40" fmla="cos 10800 G39"/>
                <a:gd name="G41" fmla="sin 10800 G39"/>
                <a:gd name="G42" fmla="cos 9033 G39"/>
                <a:gd name="G43" fmla="sin 9033 G39"/>
                <a:gd name="G44" fmla="+- G40 10800 0"/>
                <a:gd name="G45" fmla="+- G41 10800 0"/>
                <a:gd name="G46" fmla="+- G42 10800 0"/>
                <a:gd name="G47" fmla="+- G43 10800 0"/>
                <a:gd name="G48" fmla="+- G35 10800 0"/>
                <a:gd name="G49" fmla="+- G36 10800 0"/>
                <a:gd name="T4" fmla="*/ 21487 w 21600"/>
                <a:gd name="T5" fmla="*/ 12353 h 21600"/>
                <a:gd name="T6" fmla="*/ 3398 w 21600"/>
                <a:gd name="T7" fmla="*/ 4199 h 21600"/>
                <a:gd name="T8" fmla="*/ 19739 w 21600"/>
                <a:gd name="T9" fmla="*/ 12099 h 21600"/>
                <a:gd name="T10" fmla="*/ -1416 w 21600"/>
                <a:gd name="T11" fmla="*/ 16546 h 21600"/>
                <a:gd name="T12" fmla="*/ 300 w 21600"/>
                <a:gd name="T13" fmla="*/ 11778 h 21600"/>
                <a:gd name="T14" fmla="*/ 5069 w 21600"/>
                <a:gd name="T15" fmla="*/ 1349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626" y="14644"/>
                  </a:moveTo>
                  <a:cubicBezTo>
                    <a:pt x="4115" y="17811"/>
                    <a:pt x="7300" y="19833"/>
                    <a:pt x="10800" y="19833"/>
                  </a:cubicBezTo>
                  <a:cubicBezTo>
                    <a:pt x="15788" y="19833"/>
                    <a:pt x="19833" y="15788"/>
                    <a:pt x="19833" y="10800"/>
                  </a:cubicBezTo>
                  <a:cubicBezTo>
                    <a:pt x="19833" y="5811"/>
                    <a:pt x="15788" y="1767"/>
                    <a:pt x="10800" y="1767"/>
                  </a:cubicBezTo>
                  <a:cubicBezTo>
                    <a:pt x="8225" y="1766"/>
                    <a:pt x="5772" y="2865"/>
                    <a:pt x="4058" y="4787"/>
                  </a:cubicBezTo>
                  <a:lnTo>
                    <a:pt x="2739" y="3611"/>
                  </a:lnTo>
                  <a:cubicBezTo>
                    <a:pt x="4789" y="1313"/>
                    <a:pt x="7721" y="-1"/>
                    <a:pt x="10800" y="0"/>
                  </a:cubicBezTo>
                  <a:cubicBezTo>
                    <a:pt x="16764" y="0"/>
                    <a:pt x="21600" y="4835"/>
                    <a:pt x="21600" y="10800"/>
                  </a:cubicBezTo>
                  <a:cubicBezTo>
                    <a:pt x="21600" y="16764"/>
                    <a:pt x="16764" y="21600"/>
                    <a:pt x="10800" y="21600"/>
                  </a:cubicBezTo>
                  <a:cubicBezTo>
                    <a:pt x="6615" y="21600"/>
                    <a:pt x="2808" y="19183"/>
                    <a:pt x="1027" y="15397"/>
                  </a:cubicBezTo>
                  <a:lnTo>
                    <a:pt x="-1416" y="16546"/>
                  </a:lnTo>
                  <a:lnTo>
                    <a:pt x="300" y="11778"/>
                  </a:lnTo>
                  <a:lnTo>
                    <a:pt x="5069" y="13495"/>
                  </a:lnTo>
                  <a:lnTo>
                    <a:pt x="2626" y="14644"/>
                  </a:lnTo>
                  <a:close/>
                </a:path>
              </a:pathLst>
            </a:custGeom>
            <a:solidFill>
              <a:srgbClr val="FF0000"/>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46106" name="Oval 26"/>
            <p:cNvSpPr>
              <a:spLocks noChangeArrowheads="1"/>
            </p:cNvSpPr>
            <p:nvPr/>
          </p:nvSpPr>
          <p:spPr bwMode="auto">
            <a:xfrm>
              <a:off x="3760" y="3480"/>
              <a:ext cx="64" cy="4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gr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22801044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25" name="Line 21"/>
          <p:cNvSpPr>
            <a:spLocks noChangeShapeType="1"/>
          </p:cNvSpPr>
          <p:nvPr/>
        </p:nvSpPr>
        <p:spPr bwMode="auto">
          <a:xfrm>
            <a:off x="3352800" y="3632200"/>
            <a:ext cx="762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06" name="Line 2"/>
          <p:cNvSpPr>
            <a:spLocks noChangeShapeType="1"/>
          </p:cNvSpPr>
          <p:nvPr/>
        </p:nvSpPr>
        <p:spPr bwMode="auto">
          <a:xfrm flipV="1">
            <a:off x="2514600" y="2717800"/>
            <a:ext cx="19050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07" name="Line 3"/>
          <p:cNvSpPr>
            <a:spLocks noChangeShapeType="1"/>
          </p:cNvSpPr>
          <p:nvPr/>
        </p:nvSpPr>
        <p:spPr bwMode="auto">
          <a:xfrm>
            <a:off x="4495800" y="28702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08" name="Rectangle 4"/>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47109" name="Rectangle 5"/>
          <p:cNvSpPr>
            <a:spLocks noGrp="1" noChangeArrowheads="1"/>
          </p:cNvSpPr>
          <p:nvPr>
            <p:ph idx="1"/>
          </p:nvPr>
        </p:nvSpPr>
        <p:spPr>
          <a:xfrm>
            <a:off x="381000" y="1600200"/>
            <a:ext cx="8534400" cy="609600"/>
          </a:xfrm>
        </p:spPr>
        <p:txBody>
          <a:bodyPr/>
          <a:lstStyle/>
          <a:p>
            <a:pPr>
              <a:buFontTx/>
              <a:buNone/>
            </a:pPr>
            <a:r>
              <a:rPr lang="en-US" dirty="0">
                <a:solidFill>
                  <a:srgbClr val="002060"/>
                </a:solidFill>
              </a:rPr>
              <a:t>Single rotations:</a:t>
            </a:r>
          </a:p>
        </p:txBody>
      </p:sp>
      <p:sp>
        <p:nvSpPr>
          <p:cNvPr id="47110" name="Oval 6"/>
          <p:cNvSpPr>
            <a:spLocks noChangeArrowheads="1"/>
          </p:cNvSpPr>
          <p:nvPr/>
        </p:nvSpPr>
        <p:spPr bwMode="auto">
          <a:xfrm>
            <a:off x="3200400" y="3479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11" name="Text Box 7"/>
          <p:cNvSpPr txBox="1">
            <a:spLocks noChangeArrowheads="1"/>
          </p:cNvSpPr>
          <p:nvPr/>
        </p:nvSpPr>
        <p:spPr bwMode="auto">
          <a:xfrm>
            <a:off x="3200400" y="3479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47112" name="Oval 8"/>
          <p:cNvSpPr>
            <a:spLocks noChangeArrowheads="1"/>
          </p:cNvSpPr>
          <p:nvPr/>
        </p:nvSpPr>
        <p:spPr bwMode="auto">
          <a:xfrm>
            <a:off x="4191000" y="2565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13" name="Text Box 9"/>
          <p:cNvSpPr txBox="1">
            <a:spLocks noChangeArrowheads="1"/>
          </p:cNvSpPr>
          <p:nvPr/>
        </p:nvSpPr>
        <p:spPr bwMode="auto">
          <a:xfrm>
            <a:off x="4191000" y="2565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47114" name="Oval 10"/>
          <p:cNvSpPr>
            <a:spLocks noChangeArrowheads="1"/>
          </p:cNvSpPr>
          <p:nvPr/>
        </p:nvSpPr>
        <p:spPr bwMode="auto">
          <a:xfrm>
            <a:off x="5181600" y="3479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15" name="Text Box 11"/>
          <p:cNvSpPr txBox="1">
            <a:spLocks noChangeArrowheads="1"/>
          </p:cNvSpPr>
          <p:nvPr/>
        </p:nvSpPr>
        <p:spPr bwMode="auto">
          <a:xfrm>
            <a:off x="5181600" y="3479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47116" name="Rectangle 12"/>
          <p:cNvSpPr>
            <a:spLocks noChangeArrowheads="1"/>
          </p:cNvSpPr>
          <p:nvPr/>
        </p:nvSpPr>
        <p:spPr bwMode="auto">
          <a:xfrm>
            <a:off x="838200" y="5638800"/>
            <a:ext cx="5029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a:t>Now insert 11.</a:t>
            </a:r>
          </a:p>
        </p:txBody>
      </p:sp>
      <p:sp>
        <p:nvSpPr>
          <p:cNvPr id="47117" name="Oval 13"/>
          <p:cNvSpPr>
            <a:spLocks noChangeArrowheads="1"/>
          </p:cNvSpPr>
          <p:nvPr/>
        </p:nvSpPr>
        <p:spPr bwMode="auto">
          <a:xfrm>
            <a:off x="2336800" y="4292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18" name="Text Box 14"/>
          <p:cNvSpPr txBox="1">
            <a:spLocks noChangeArrowheads="1"/>
          </p:cNvSpPr>
          <p:nvPr/>
        </p:nvSpPr>
        <p:spPr bwMode="auto">
          <a:xfrm>
            <a:off x="2336800" y="4292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sp>
        <p:nvSpPr>
          <p:cNvPr id="47119" name="Oval 15"/>
          <p:cNvSpPr>
            <a:spLocks noChangeArrowheads="1"/>
          </p:cNvSpPr>
          <p:nvPr/>
        </p:nvSpPr>
        <p:spPr bwMode="auto">
          <a:xfrm>
            <a:off x="3898900" y="4343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20" name="Text Box 16"/>
          <p:cNvSpPr txBox="1">
            <a:spLocks noChangeArrowheads="1"/>
          </p:cNvSpPr>
          <p:nvPr/>
        </p:nvSpPr>
        <p:spPr bwMode="auto">
          <a:xfrm>
            <a:off x="3898900" y="4343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9373708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2"/>
          <p:cNvSpPr>
            <a:spLocks noChangeShapeType="1"/>
          </p:cNvSpPr>
          <p:nvPr/>
        </p:nvSpPr>
        <p:spPr bwMode="auto">
          <a:xfrm>
            <a:off x="3810000" y="3276600"/>
            <a:ext cx="762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31" name="Line 3"/>
          <p:cNvSpPr>
            <a:spLocks noChangeShapeType="1"/>
          </p:cNvSpPr>
          <p:nvPr/>
        </p:nvSpPr>
        <p:spPr bwMode="auto">
          <a:xfrm flipV="1">
            <a:off x="2133600" y="2362200"/>
            <a:ext cx="2743200" cy="261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32" name="Line 4"/>
          <p:cNvSpPr>
            <a:spLocks noChangeShapeType="1"/>
          </p:cNvSpPr>
          <p:nvPr/>
        </p:nvSpPr>
        <p:spPr bwMode="auto">
          <a:xfrm>
            <a:off x="4953000" y="25146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33" name="Rectangle 5"/>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48134" name="Rectangle 6"/>
          <p:cNvSpPr>
            <a:spLocks noGrp="1" noChangeArrowheads="1"/>
          </p:cNvSpPr>
          <p:nvPr>
            <p:ph idx="1"/>
          </p:nvPr>
        </p:nvSpPr>
        <p:spPr>
          <a:xfrm>
            <a:off x="381000" y="1607507"/>
            <a:ext cx="8534400" cy="609600"/>
          </a:xfrm>
        </p:spPr>
        <p:txBody>
          <a:bodyPr/>
          <a:lstStyle/>
          <a:p>
            <a:pPr>
              <a:buFontTx/>
              <a:buNone/>
            </a:pPr>
            <a:r>
              <a:rPr lang="en-US" dirty="0">
                <a:solidFill>
                  <a:srgbClr val="002060"/>
                </a:solidFill>
              </a:rPr>
              <a:t>Single rotations:</a:t>
            </a:r>
          </a:p>
        </p:txBody>
      </p:sp>
      <p:sp>
        <p:nvSpPr>
          <p:cNvPr id="48135" name="Oval 7"/>
          <p:cNvSpPr>
            <a:spLocks noChangeArrowheads="1"/>
          </p:cNvSpPr>
          <p:nvPr/>
        </p:nvSpPr>
        <p:spPr bwMode="auto">
          <a:xfrm>
            <a:off x="3657600" y="3124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36" name="Text Box 8"/>
          <p:cNvSpPr txBox="1">
            <a:spLocks noChangeArrowheads="1"/>
          </p:cNvSpPr>
          <p:nvPr/>
        </p:nvSpPr>
        <p:spPr bwMode="auto">
          <a:xfrm>
            <a:off x="3657600" y="3124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48137" name="Oval 9"/>
          <p:cNvSpPr>
            <a:spLocks noChangeArrowheads="1"/>
          </p:cNvSpPr>
          <p:nvPr/>
        </p:nvSpPr>
        <p:spPr bwMode="auto">
          <a:xfrm>
            <a:off x="4648200" y="2209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38" name="Text Box 10"/>
          <p:cNvSpPr txBox="1">
            <a:spLocks noChangeArrowheads="1"/>
          </p:cNvSpPr>
          <p:nvPr/>
        </p:nvSpPr>
        <p:spPr bwMode="auto">
          <a:xfrm>
            <a:off x="4648200" y="2209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48139" name="Oval 11"/>
          <p:cNvSpPr>
            <a:spLocks noChangeArrowheads="1"/>
          </p:cNvSpPr>
          <p:nvPr/>
        </p:nvSpPr>
        <p:spPr bwMode="auto">
          <a:xfrm>
            <a:off x="5638800" y="3124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40" name="Text Box 12"/>
          <p:cNvSpPr txBox="1">
            <a:spLocks noChangeArrowheads="1"/>
          </p:cNvSpPr>
          <p:nvPr/>
        </p:nvSpPr>
        <p:spPr bwMode="auto">
          <a:xfrm>
            <a:off x="5638800" y="3124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48141" name="Rectangle 13"/>
          <p:cNvSpPr>
            <a:spLocks noChangeArrowheads="1"/>
          </p:cNvSpPr>
          <p:nvPr/>
        </p:nvSpPr>
        <p:spPr bwMode="auto">
          <a:xfrm>
            <a:off x="838200" y="5638800"/>
            <a:ext cx="6096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dirty="0"/>
              <a:t>AVL violation – need to rotate</a:t>
            </a:r>
          </a:p>
        </p:txBody>
      </p:sp>
      <p:sp>
        <p:nvSpPr>
          <p:cNvPr id="48142" name="Oval 14"/>
          <p:cNvSpPr>
            <a:spLocks noChangeArrowheads="1"/>
          </p:cNvSpPr>
          <p:nvPr/>
        </p:nvSpPr>
        <p:spPr bwMode="auto">
          <a:xfrm>
            <a:off x="2794000" y="3937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43" name="Text Box 15"/>
          <p:cNvSpPr txBox="1">
            <a:spLocks noChangeArrowheads="1"/>
          </p:cNvSpPr>
          <p:nvPr/>
        </p:nvSpPr>
        <p:spPr bwMode="auto">
          <a:xfrm>
            <a:off x="2794000" y="3937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sp>
        <p:nvSpPr>
          <p:cNvPr id="48144" name="Oval 16"/>
          <p:cNvSpPr>
            <a:spLocks noChangeArrowheads="1"/>
          </p:cNvSpPr>
          <p:nvPr/>
        </p:nvSpPr>
        <p:spPr bwMode="auto">
          <a:xfrm>
            <a:off x="4356100" y="3987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45" name="Text Box 17"/>
          <p:cNvSpPr txBox="1">
            <a:spLocks noChangeArrowheads="1"/>
          </p:cNvSpPr>
          <p:nvPr/>
        </p:nvSpPr>
        <p:spPr bwMode="auto">
          <a:xfrm>
            <a:off x="4356100" y="3987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48146" name="Oval 18"/>
          <p:cNvSpPr>
            <a:spLocks noChangeArrowheads="1"/>
          </p:cNvSpPr>
          <p:nvPr/>
        </p:nvSpPr>
        <p:spPr bwMode="auto">
          <a:xfrm>
            <a:off x="1981200" y="4749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147" name="Text Box 19"/>
          <p:cNvSpPr txBox="1">
            <a:spLocks noChangeArrowheads="1"/>
          </p:cNvSpPr>
          <p:nvPr/>
        </p:nvSpPr>
        <p:spPr bwMode="auto">
          <a:xfrm>
            <a:off x="1981200" y="4749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11</a:t>
            </a:r>
            <a:endParaRPr lang="en-US"/>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27499280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51206" name="Rectangle 6"/>
          <p:cNvSpPr>
            <a:spLocks noGrp="1" noChangeArrowheads="1"/>
          </p:cNvSpPr>
          <p:nvPr>
            <p:ph idx="1"/>
          </p:nvPr>
        </p:nvSpPr>
        <p:spPr>
          <a:xfrm>
            <a:off x="304800" y="1600200"/>
            <a:ext cx="8534400" cy="609600"/>
          </a:xfrm>
        </p:spPr>
        <p:txBody>
          <a:bodyPr/>
          <a:lstStyle/>
          <a:p>
            <a:pPr>
              <a:buFontTx/>
              <a:buNone/>
            </a:pPr>
            <a:r>
              <a:rPr lang="en-US" dirty="0">
                <a:solidFill>
                  <a:srgbClr val="002060"/>
                </a:solidFill>
              </a:rPr>
              <a:t>Single rotations:</a:t>
            </a:r>
          </a:p>
        </p:txBody>
      </p:sp>
      <p:sp>
        <p:nvSpPr>
          <p:cNvPr id="51213" name="Rectangle 13"/>
          <p:cNvSpPr>
            <a:spLocks noChangeArrowheads="1"/>
          </p:cNvSpPr>
          <p:nvPr/>
        </p:nvSpPr>
        <p:spPr bwMode="auto">
          <a:xfrm>
            <a:off x="914400" y="2209800"/>
            <a:ext cx="3352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dirty="0"/>
              <a:t>Rotation </a:t>
            </a:r>
            <a:r>
              <a:rPr lang="en-US" sz="2800" dirty="0" err="1" smtClean="0"/>
              <a:t>type:LL</a:t>
            </a:r>
            <a:endParaRPr lang="en-US" sz="2800" dirty="0"/>
          </a:p>
        </p:txBody>
      </p:sp>
      <p:sp>
        <p:nvSpPr>
          <p:cNvPr id="51226" name="Line 26"/>
          <p:cNvSpPr>
            <a:spLocks noChangeShapeType="1"/>
          </p:cNvSpPr>
          <p:nvPr/>
        </p:nvSpPr>
        <p:spPr bwMode="auto">
          <a:xfrm>
            <a:off x="4699000" y="4336256"/>
            <a:ext cx="762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27" name="Line 27"/>
          <p:cNvSpPr>
            <a:spLocks noChangeShapeType="1"/>
          </p:cNvSpPr>
          <p:nvPr/>
        </p:nvSpPr>
        <p:spPr bwMode="auto">
          <a:xfrm flipV="1">
            <a:off x="3022600" y="3421856"/>
            <a:ext cx="2743200" cy="261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28" name="Line 28"/>
          <p:cNvSpPr>
            <a:spLocks noChangeShapeType="1"/>
          </p:cNvSpPr>
          <p:nvPr/>
        </p:nvSpPr>
        <p:spPr bwMode="auto">
          <a:xfrm>
            <a:off x="5842000" y="3574256"/>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29" name="Oval 29"/>
          <p:cNvSpPr>
            <a:spLocks noChangeArrowheads="1"/>
          </p:cNvSpPr>
          <p:nvPr/>
        </p:nvSpPr>
        <p:spPr bwMode="auto">
          <a:xfrm>
            <a:off x="4546600" y="4183856"/>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30" name="Text Box 30"/>
          <p:cNvSpPr txBox="1">
            <a:spLocks noChangeArrowheads="1"/>
          </p:cNvSpPr>
          <p:nvPr/>
        </p:nvSpPr>
        <p:spPr bwMode="auto">
          <a:xfrm>
            <a:off x="4546600" y="4183856"/>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51231" name="Oval 31"/>
          <p:cNvSpPr>
            <a:spLocks noChangeArrowheads="1"/>
          </p:cNvSpPr>
          <p:nvPr/>
        </p:nvSpPr>
        <p:spPr bwMode="auto">
          <a:xfrm>
            <a:off x="5537200" y="3269456"/>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32" name="Text Box 32"/>
          <p:cNvSpPr txBox="1">
            <a:spLocks noChangeArrowheads="1"/>
          </p:cNvSpPr>
          <p:nvPr/>
        </p:nvSpPr>
        <p:spPr bwMode="auto">
          <a:xfrm>
            <a:off x="5537200" y="3269456"/>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51233" name="Oval 33"/>
          <p:cNvSpPr>
            <a:spLocks noChangeArrowheads="1"/>
          </p:cNvSpPr>
          <p:nvPr/>
        </p:nvSpPr>
        <p:spPr bwMode="auto">
          <a:xfrm>
            <a:off x="6527800" y="4183856"/>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34" name="Text Box 34"/>
          <p:cNvSpPr txBox="1">
            <a:spLocks noChangeArrowheads="1"/>
          </p:cNvSpPr>
          <p:nvPr/>
        </p:nvSpPr>
        <p:spPr bwMode="auto">
          <a:xfrm>
            <a:off x="6527800" y="4183856"/>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51235" name="Oval 35"/>
          <p:cNvSpPr>
            <a:spLocks noChangeArrowheads="1"/>
          </p:cNvSpPr>
          <p:nvPr/>
        </p:nvSpPr>
        <p:spPr bwMode="auto">
          <a:xfrm>
            <a:off x="3683000" y="4996656"/>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36" name="Text Box 36"/>
          <p:cNvSpPr txBox="1">
            <a:spLocks noChangeArrowheads="1"/>
          </p:cNvSpPr>
          <p:nvPr/>
        </p:nvSpPr>
        <p:spPr bwMode="auto">
          <a:xfrm>
            <a:off x="3683000" y="4996656"/>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sp>
        <p:nvSpPr>
          <p:cNvPr id="51237" name="Oval 37"/>
          <p:cNvSpPr>
            <a:spLocks noChangeArrowheads="1"/>
          </p:cNvSpPr>
          <p:nvPr/>
        </p:nvSpPr>
        <p:spPr bwMode="auto">
          <a:xfrm>
            <a:off x="5245100" y="5047456"/>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38" name="Text Box 38"/>
          <p:cNvSpPr txBox="1">
            <a:spLocks noChangeArrowheads="1"/>
          </p:cNvSpPr>
          <p:nvPr/>
        </p:nvSpPr>
        <p:spPr bwMode="auto">
          <a:xfrm>
            <a:off x="5245100" y="5047456"/>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51239" name="Oval 39"/>
          <p:cNvSpPr>
            <a:spLocks noChangeArrowheads="1"/>
          </p:cNvSpPr>
          <p:nvPr/>
        </p:nvSpPr>
        <p:spPr bwMode="auto">
          <a:xfrm>
            <a:off x="2870200" y="5809456"/>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40" name="Text Box 40"/>
          <p:cNvSpPr txBox="1">
            <a:spLocks noChangeArrowheads="1"/>
          </p:cNvSpPr>
          <p:nvPr/>
        </p:nvSpPr>
        <p:spPr bwMode="auto">
          <a:xfrm>
            <a:off x="2870200" y="5809456"/>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11</a:t>
            </a:r>
            <a:endParaRPr lang="en-US"/>
          </a:p>
        </p:txBody>
      </p:sp>
      <p:grpSp>
        <p:nvGrpSpPr>
          <p:cNvPr id="51223" name="Group 23"/>
          <p:cNvGrpSpPr>
            <a:grpSpLocks/>
          </p:cNvGrpSpPr>
          <p:nvPr/>
        </p:nvGrpSpPr>
        <p:grpSpPr bwMode="auto">
          <a:xfrm>
            <a:off x="5003800" y="3688556"/>
            <a:ext cx="469900" cy="457200"/>
            <a:chOff x="3648" y="3360"/>
            <a:chExt cx="296" cy="288"/>
          </a:xfrm>
        </p:grpSpPr>
        <p:sp>
          <p:nvSpPr>
            <p:cNvPr id="51224" name="AutoShape 24"/>
            <p:cNvSpPr>
              <a:spLocks noChangeArrowheads="1"/>
            </p:cNvSpPr>
            <p:nvPr/>
          </p:nvSpPr>
          <p:spPr bwMode="auto">
            <a:xfrm flipH="1" flipV="1">
              <a:off x="3648" y="3360"/>
              <a:ext cx="296" cy="288"/>
            </a:xfrm>
            <a:custGeom>
              <a:avLst/>
              <a:gdLst>
                <a:gd name="G0" fmla="+- 10145496 0 0"/>
                <a:gd name="G1" fmla="+- -9061760 0 0"/>
                <a:gd name="G2" fmla="+- 10145496 0 -9061760"/>
                <a:gd name="G3" fmla="+- 10800 0 0"/>
                <a:gd name="G4" fmla="+- 0 0 10145496"/>
                <a:gd name="T0" fmla="*/ 360 256 1"/>
                <a:gd name="T1" fmla="*/ 0 256 1"/>
                <a:gd name="G5" fmla="+- G2 T0 T1"/>
                <a:gd name="G6" fmla="?: G2 G2 G5"/>
                <a:gd name="G7" fmla="+- 0 0 G6"/>
                <a:gd name="G8" fmla="+- 9033 0 0"/>
                <a:gd name="G9" fmla="+- 0 0 -9061760"/>
                <a:gd name="G10" fmla="+- 9033 0 2700"/>
                <a:gd name="G11" fmla="cos G10 10145496"/>
                <a:gd name="G12" fmla="sin G10 10145496"/>
                <a:gd name="G13" fmla="cos 13500 10145496"/>
                <a:gd name="G14" fmla="sin 13500 10145496"/>
                <a:gd name="G15" fmla="+- G11 10800 0"/>
                <a:gd name="G16" fmla="+- G12 10800 0"/>
                <a:gd name="G17" fmla="+- G13 10800 0"/>
                <a:gd name="G18" fmla="+- G14 10800 0"/>
                <a:gd name="G19" fmla="*/ 9033 1 2"/>
                <a:gd name="G20" fmla="+- G19 5400 0"/>
                <a:gd name="G21" fmla="cos G20 10145496"/>
                <a:gd name="G22" fmla="sin G20 10145496"/>
                <a:gd name="G23" fmla="+- G21 10800 0"/>
                <a:gd name="G24" fmla="+- G12 G23 G22"/>
                <a:gd name="G25" fmla="+- G22 G23 G11"/>
                <a:gd name="G26" fmla="cos 10800 10145496"/>
                <a:gd name="G27" fmla="sin 10800 10145496"/>
                <a:gd name="G28" fmla="cos 9033 10145496"/>
                <a:gd name="G29" fmla="sin 9033 10145496"/>
                <a:gd name="G30" fmla="+- G26 10800 0"/>
                <a:gd name="G31" fmla="+- G27 10800 0"/>
                <a:gd name="G32" fmla="+- G28 10800 0"/>
                <a:gd name="G33" fmla="+- G29 10800 0"/>
                <a:gd name="G34" fmla="+- G19 5400 0"/>
                <a:gd name="G35" fmla="cos G34 -9061760"/>
                <a:gd name="G36" fmla="sin G34 -9061760"/>
                <a:gd name="G37" fmla="+/ -9061760 10145496 2"/>
                <a:gd name="T2" fmla="*/ 180 256 1"/>
                <a:gd name="T3" fmla="*/ 0 256 1"/>
                <a:gd name="G38" fmla="+- G37 T2 T3"/>
                <a:gd name="G39" fmla="?: G2 G37 G38"/>
                <a:gd name="G40" fmla="cos 10800 G39"/>
                <a:gd name="G41" fmla="sin 10800 G39"/>
                <a:gd name="G42" fmla="cos 9033 G39"/>
                <a:gd name="G43" fmla="sin 9033 G39"/>
                <a:gd name="G44" fmla="+- G40 10800 0"/>
                <a:gd name="G45" fmla="+- G41 10800 0"/>
                <a:gd name="G46" fmla="+- G42 10800 0"/>
                <a:gd name="G47" fmla="+- G43 10800 0"/>
                <a:gd name="G48" fmla="+- G35 10800 0"/>
                <a:gd name="G49" fmla="+- G36 10800 0"/>
                <a:gd name="T4" fmla="*/ 21487 w 21600"/>
                <a:gd name="T5" fmla="*/ 12353 h 21600"/>
                <a:gd name="T6" fmla="*/ 3398 w 21600"/>
                <a:gd name="T7" fmla="*/ 4199 h 21600"/>
                <a:gd name="T8" fmla="*/ 19739 w 21600"/>
                <a:gd name="T9" fmla="*/ 12099 h 21600"/>
                <a:gd name="T10" fmla="*/ -1416 w 21600"/>
                <a:gd name="T11" fmla="*/ 16546 h 21600"/>
                <a:gd name="T12" fmla="*/ 300 w 21600"/>
                <a:gd name="T13" fmla="*/ 11778 h 21600"/>
                <a:gd name="T14" fmla="*/ 5069 w 21600"/>
                <a:gd name="T15" fmla="*/ 1349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626" y="14644"/>
                  </a:moveTo>
                  <a:cubicBezTo>
                    <a:pt x="4115" y="17811"/>
                    <a:pt x="7300" y="19833"/>
                    <a:pt x="10800" y="19833"/>
                  </a:cubicBezTo>
                  <a:cubicBezTo>
                    <a:pt x="15788" y="19833"/>
                    <a:pt x="19833" y="15788"/>
                    <a:pt x="19833" y="10800"/>
                  </a:cubicBezTo>
                  <a:cubicBezTo>
                    <a:pt x="19833" y="5811"/>
                    <a:pt x="15788" y="1767"/>
                    <a:pt x="10800" y="1767"/>
                  </a:cubicBezTo>
                  <a:cubicBezTo>
                    <a:pt x="8225" y="1766"/>
                    <a:pt x="5772" y="2865"/>
                    <a:pt x="4058" y="4787"/>
                  </a:cubicBezTo>
                  <a:lnTo>
                    <a:pt x="2739" y="3611"/>
                  </a:lnTo>
                  <a:cubicBezTo>
                    <a:pt x="4789" y="1313"/>
                    <a:pt x="7721" y="-1"/>
                    <a:pt x="10800" y="0"/>
                  </a:cubicBezTo>
                  <a:cubicBezTo>
                    <a:pt x="16764" y="0"/>
                    <a:pt x="21600" y="4835"/>
                    <a:pt x="21600" y="10800"/>
                  </a:cubicBezTo>
                  <a:cubicBezTo>
                    <a:pt x="21600" y="16764"/>
                    <a:pt x="16764" y="21600"/>
                    <a:pt x="10800" y="21600"/>
                  </a:cubicBezTo>
                  <a:cubicBezTo>
                    <a:pt x="6615" y="21600"/>
                    <a:pt x="2808" y="19183"/>
                    <a:pt x="1027" y="15397"/>
                  </a:cubicBezTo>
                  <a:lnTo>
                    <a:pt x="-1416" y="16546"/>
                  </a:lnTo>
                  <a:lnTo>
                    <a:pt x="300" y="11778"/>
                  </a:lnTo>
                  <a:lnTo>
                    <a:pt x="5069" y="13495"/>
                  </a:lnTo>
                  <a:lnTo>
                    <a:pt x="2626" y="14644"/>
                  </a:lnTo>
                  <a:close/>
                </a:path>
              </a:pathLst>
            </a:custGeom>
            <a:solidFill>
              <a:srgbClr val="FF0000"/>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51225" name="Oval 25"/>
            <p:cNvSpPr>
              <a:spLocks noChangeArrowheads="1"/>
            </p:cNvSpPr>
            <p:nvPr/>
          </p:nvSpPr>
          <p:spPr bwMode="auto">
            <a:xfrm>
              <a:off x="3760" y="3480"/>
              <a:ext cx="64" cy="4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gr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005382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2"/>
          <p:cNvSpPr>
            <a:spLocks noChangeShapeType="1"/>
          </p:cNvSpPr>
          <p:nvPr/>
        </p:nvSpPr>
        <p:spPr bwMode="auto">
          <a:xfrm flipH="1">
            <a:off x="5422900" y="3733800"/>
            <a:ext cx="762000" cy="825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27" name="Line 3"/>
          <p:cNvSpPr>
            <a:spLocks noChangeShapeType="1"/>
          </p:cNvSpPr>
          <p:nvPr/>
        </p:nvSpPr>
        <p:spPr bwMode="auto">
          <a:xfrm flipV="1">
            <a:off x="2743200" y="2794000"/>
            <a:ext cx="2184400" cy="208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28" name="Line 4"/>
          <p:cNvSpPr>
            <a:spLocks noChangeShapeType="1"/>
          </p:cNvSpPr>
          <p:nvPr/>
        </p:nvSpPr>
        <p:spPr bwMode="auto">
          <a:xfrm>
            <a:off x="4876800" y="2743200"/>
            <a:ext cx="220980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29" name="Rectangle 5"/>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52230" name="Rectangle 6"/>
          <p:cNvSpPr>
            <a:spLocks noGrp="1" noChangeArrowheads="1"/>
          </p:cNvSpPr>
          <p:nvPr>
            <p:ph idx="1"/>
          </p:nvPr>
        </p:nvSpPr>
        <p:spPr>
          <a:xfrm>
            <a:off x="457200" y="1752600"/>
            <a:ext cx="8534400" cy="609600"/>
          </a:xfrm>
        </p:spPr>
        <p:txBody>
          <a:bodyPr/>
          <a:lstStyle/>
          <a:p>
            <a:pPr>
              <a:buFontTx/>
              <a:buNone/>
            </a:pPr>
            <a:r>
              <a:rPr lang="en-US" dirty="0">
                <a:solidFill>
                  <a:srgbClr val="002060"/>
                </a:solidFill>
              </a:rPr>
              <a:t>Single rotations:</a:t>
            </a:r>
          </a:p>
        </p:txBody>
      </p:sp>
      <p:sp>
        <p:nvSpPr>
          <p:cNvPr id="52231" name="Oval 7"/>
          <p:cNvSpPr>
            <a:spLocks noChangeArrowheads="1"/>
          </p:cNvSpPr>
          <p:nvPr/>
        </p:nvSpPr>
        <p:spPr bwMode="auto">
          <a:xfrm>
            <a:off x="4724400" y="2590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32" name="Text Box 8"/>
          <p:cNvSpPr txBox="1">
            <a:spLocks noChangeArrowheads="1"/>
          </p:cNvSpPr>
          <p:nvPr/>
        </p:nvSpPr>
        <p:spPr bwMode="auto">
          <a:xfrm>
            <a:off x="4724400" y="2590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52233" name="Oval 9"/>
          <p:cNvSpPr>
            <a:spLocks noChangeArrowheads="1"/>
          </p:cNvSpPr>
          <p:nvPr/>
        </p:nvSpPr>
        <p:spPr bwMode="auto">
          <a:xfrm>
            <a:off x="5994400" y="3556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34" name="Text Box 10"/>
          <p:cNvSpPr txBox="1">
            <a:spLocks noChangeArrowheads="1"/>
          </p:cNvSpPr>
          <p:nvPr/>
        </p:nvSpPr>
        <p:spPr bwMode="auto">
          <a:xfrm>
            <a:off x="5994400" y="3556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52235" name="Oval 11"/>
          <p:cNvSpPr>
            <a:spLocks noChangeArrowheads="1"/>
          </p:cNvSpPr>
          <p:nvPr/>
        </p:nvSpPr>
        <p:spPr bwMode="auto">
          <a:xfrm>
            <a:off x="7035800" y="43561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36" name="Text Box 12"/>
          <p:cNvSpPr txBox="1">
            <a:spLocks noChangeArrowheads="1"/>
          </p:cNvSpPr>
          <p:nvPr/>
        </p:nvSpPr>
        <p:spPr bwMode="auto">
          <a:xfrm>
            <a:off x="7035800" y="4356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52238" name="Oval 14"/>
          <p:cNvSpPr>
            <a:spLocks noChangeArrowheads="1"/>
          </p:cNvSpPr>
          <p:nvPr/>
        </p:nvSpPr>
        <p:spPr bwMode="auto">
          <a:xfrm>
            <a:off x="3670300" y="3581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39" name="Text Box 15"/>
          <p:cNvSpPr txBox="1">
            <a:spLocks noChangeArrowheads="1"/>
          </p:cNvSpPr>
          <p:nvPr/>
        </p:nvSpPr>
        <p:spPr bwMode="auto">
          <a:xfrm>
            <a:off x="3670300" y="3581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sp>
        <p:nvSpPr>
          <p:cNvPr id="52240" name="Oval 16"/>
          <p:cNvSpPr>
            <a:spLocks noChangeArrowheads="1"/>
          </p:cNvSpPr>
          <p:nvPr/>
        </p:nvSpPr>
        <p:spPr bwMode="auto">
          <a:xfrm>
            <a:off x="5181600" y="447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41" name="Text Box 17"/>
          <p:cNvSpPr txBox="1">
            <a:spLocks noChangeArrowheads="1"/>
          </p:cNvSpPr>
          <p:nvPr/>
        </p:nvSpPr>
        <p:spPr bwMode="auto">
          <a:xfrm>
            <a:off x="5181600" y="4470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52242" name="Oval 18"/>
          <p:cNvSpPr>
            <a:spLocks noChangeArrowheads="1"/>
          </p:cNvSpPr>
          <p:nvPr/>
        </p:nvSpPr>
        <p:spPr bwMode="auto">
          <a:xfrm>
            <a:off x="2616200" y="4572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243" name="Text Box 19"/>
          <p:cNvSpPr txBox="1">
            <a:spLocks noChangeArrowheads="1"/>
          </p:cNvSpPr>
          <p:nvPr/>
        </p:nvSpPr>
        <p:spPr bwMode="auto">
          <a:xfrm>
            <a:off x="2616200" y="4572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11</a:t>
            </a:r>
            <a:endParaRPr lang="en-US"/>
          </a:p>
        </p:txBody>
      </p:sp>
      <p:sp>
        <p:nvSpPr>
          <p:cNvPr id="52248" name="Rectangle 24"/>
          <p:cNvSpPr>
            <a:spLocks noChangeArrowheads="1"/>
          </p:cNvSpPr>
          <p:nvPr/>
        </p:nvSpPr>
        <p:spPr bwMode="auto">
          <a:xfrm>
            <a:off x="838200" y="5638800"/>
            <a:ext cx="5029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a:t>Now insert 10.</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42911817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Line 2"/>
          <p:cNvSpPr>
            <a:spLocks noChangeShapeType="1"/>
          </p:cNvSpPr>
          <p:nvPr/>
        </p:nvSpPr>
        <p:spPr bwMode="auto">
          <a:xfrm flipH="1">
            <a:off x="5422900" y="3733800"/>
            <a:ext cx="762000" cy="825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23" name="Line 3"/>
          <p:cNvSpPr>
            <a:spLocks noChangeShapeType="1"/>
          </p:cNvSpPr>
          <p:nvPr/>
        </p:nvSpPr>
        <p:spPr bwMode="auto">
          <a:xfrm flipV="1">
            <a:off x="1981200" y="2794000"/>
            <a:ext cx="2946400" cy="284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24" name="Line 4"/>
          <p:cNvSpPr>
            <a:spLocks noChangeShapeType="1"/>
          </p:cNvSpPr>
          <p:nvPr/>
        </p:nvSpPr>
        <p:spPr bwMode="auto">
          <a:xfrm>
            <a:off x="4876800" y="2743200"/>
            <a:ext cx="220980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25" name="Rectangle 5"/>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56326" name="Rectangle 6"/>
          <p:cNvSpPr>
            <a:spLocks noGrp="1" noChangeArrowheads="1"/>
          </p:cNvSpPr>
          <p:nvPr>
            <p:ph idx="1"/>
          </p:nvPr>
        </p:nvSpPr>
        <p:spPr>
          <a:xfrm>
            <a:off x="457200" y="1752600"/>
            <a:ext cx="8534400" cy="609600"/>
          </a:xfrm>
        </p:spPr>
        <p:txBody>
          <a:bodyPr/>
          <a:lstStyle/>
          <a:p>
            <a:pPr>
              <a:buFontTx/>
              <a:buNone/>
            </a:pPr>
            <a:r>
              <a:rPr lang="en-US" dirty="0">
                <a:solidFill>
                  <a:srgbClr val="002060"/>
                </a:solidFill>
              </a:rPr>
              <a:t>Single rotations:</a:t>
            </a:r>
          </a:p>
        </p:txBody>
      </p:sp>
      <p:sp>
        <p:nvSpPr>
          <p:cNvPr id="56327" name="Oval 7"/>
          <p:cNvSpPr>
            <a:spLocks noChangeArrowheads="1"/>
          </p:cNvSpPr>
          <p:nvPr/>
        </p:nvSpPr>
        <p:spPr bwMode="auto">
          <a:xfrm>
            <a:off x="4724400" y="2590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28" name="Text Box 8"/>
          <p:cNvSpPr txBox="1">
            <a:spLocks noChangeArrowheads="1"/>
          </p:cNvSpPr>
          <p:nvPr/>
        </p:nvSpPr>
        <p:spPr bwMode="auto">
          <a:xfrm>
            <a:off x="4724400" y="2590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56329" name="Oval 9"/>
          <p:cNvSpPr>
            <a:spLocks noChangeArrowheads="1"/>
          </p:cNvSpPr>
          <p:nvPr/>
        </p:nvSpPr>
        <p:spPr bwMode="auto">
          <a:xfrm>
            <a:off x="5994400" y="3556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30" name="Text Box 10"/>
          <p:cNvSpPr txBox="1">
            <a:spLocks noChangeArrowheads="1"/>
          </p:cNvSpPr>
          <p:nvPr/>
        </p:nvSpPr>
        <p:spPr bwMode="auto">
          <a:xfrm>
            <a:off x="5994400" y="3556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56331" name="Oval 11"/>
          <p:cNvSpPr>
            <a:spLocks noChangeArrowheads="1"/>
          </p:cNvSpPr>
          <p:nvPr/>
        </p:nvSpPr>
        <p:spPr bwMode="auto">
          <a:xfrm>
            <a:off x="7035800" y="43561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32" name="Text Box 12"/>
          <p:cNvSpPr txBox="1">
            <a:spLocks noChangeArrowheads="1"/>
          </p:cNvSpPr>
          <p:nvPr/>
        </p:nvSpPr>
        <p:spPr bwMode="auto">
          <a:xfrm>
            <a:off x="7035800" y="4356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56333" name="Oval 13"/>
          <p:cNvSpPr>
            <a:spLocks noChangeArrowheads="1"/>
          </p:cNvSpPr>
          <p:nvPr/>
        </p:nvSpPr>
        <p:spPr bwMode="auto">
          <a:xfrm>
            <a:off x="3670300" y="3581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34" name="Text Box 14"/>
          <p:cNvSpPr txBox="1">
            <a:spLocks noChangeArrowheads="1"/>
          </p:cNvSpPr>
          <p:nvPr/>
        </p:nvSpPr>
        <p:spPr bwMode="auto">
          <a:xfrm>
            <a:off x="3670300" y="3581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sp>
        <p:nvSpPr>
          <p:cNvPr id="56335" name="Oval 15"/>
          <p:cNvSpPr>
            <a:spLocks noChangeArrowheads="1"/>
          </p:cNvSpPr>
          <p:nvPr/>
        </p:nvSpPr>
        <p:spPr bwMode="auto">
          <a:xfrm>
            <a:off x="5181600" y="447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36" name="Text Box 16"/>
          <p:cNvSpPr txBox="1">
            <a:spLocks noChangeArrowheads="1"/>
          </p:cNvSpPr>
          <p:nvPr/>
        </p:nvSpPr>
        <p:spPr bwMode="auto">
          <a:xfrm>
            <a:off x="5181600" y="4470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56337" name="Oval 17"/>
          <p:cNvSpPr>
            <a:spLocks noChangeArrowheads="1"/>
          </p:cNvSpPr>
          <p:nvPr/>
        </p:nvSpPr>
        <p:spPr bwMode="auto">
          <a:xfrm>
            <a:off x="2616200" y="4572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38" name="Text Box 18"/>
          <p:cNvSpPr txBox="1">
            <a:spLocks noChangeArrowheads="1"/>
          </p:cNvSpPr>
          <p:nvPr/>
        </p:nvSpPr>
        <p:spPr bwMode="auto">
          <a:xfrm>
            <a:off x="2616200" y="4572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11</a:t>
            </a:r>
            <a:endParaRPr lang="en-US"/>
          </a:p>
        </p:txBody>
      </p:sp>
      <p:sp>
        <p:nvSpPr>
          <p:cNvPr id="56340" name="Oval 20"/>
          <p:cNvSpPr>
            <a:spLocks noChangeArrowheads="1"/>
          </p:cNvSpPr>
          <p:nvPr/>
        </p:nvSpPr>
        <p:spPr bwMode="auto">
          <a:xfrm>
            <a:off x="1803400" y="54737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341" name="Text Box 21"/>
          <p:cNvSpPr txBox="1">
            <a:spLocks noChangeArrowheads="1"/>
          </p:cNvSpPr>
          <p:nvPr/>
        </p:nvSpPr>
        <p:spPr bwMode="auto">
          <a:xfrm>
            <a:off x="1803400" y="54737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10</a:t>
            </a:r>
            <a:endParaRPr lang="en-US"/>
          </a:p>
        </p:txBody>
      </p:sp>
      <p:sp>
        <p:nvSpPr>
          <p:cNvPr id="56345" name="Rectangle 25"/>
          <p:cNvSpPr>
            <a:spLocks noChangeArrowheads="1"/>
          </p:cNvSpPr>
          <p:nvPr/>
        </p:nvSpPr>
        <p:spPr bwMode="auto">
          <a:xfrm>
            <a:off x="838200" y="6019800"/>
            <a:ext cx="6934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dirty="0"/>
              <a:t>AVL violation – need to rotate</a:t>
            </a: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555635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TBT EXAMPLE</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05001"/>
            <a:ext cx="310585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855" y="1905001"/>
            <a:ext cx="52578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14400" y="4419600"/>
            <a:ext cx="6957354" cy="369332"/>
          </a:xfrm>
          <a:prstGeom prst="rect">
            <a:avLst/>
          </a:prstGeom>
          <a:noFill/>
        </p:spPr>
        <p:txBody>
          <a:bodyPr wrap="none" rtlCol="0">
            <a:spAutoFit/>
          </a:bodyPr>
          <a:lstStyle/>
          <a:p>
            <a:r>
              <a:rPr lang="en-US" dirty="0" smtClean="0"/>
              <a:t>    Binary Tree  and its  corresponding to threaded binary tree</a:t>
            </a:r>
            <a:endParaRPr lang="en-IN" dirty="0"/>
          </a:p>
        </p:txBody>
      </p:sp>
      <p:sp>
        <p:nvSpPr>
          <p:cNvPr id="4" name="Rectangle 3"/>
          <p:cNvSpPr/>
          <p:nvPr/>
        </p:nvSpPr>
        <p:spPr>
          <a:xfrm>
            <a:off x="334027" y="4953000"/>
            <a:ext cx="8276573" cy="1754326"/>
          </a:xfrm>
          <a:prstGeom prst="rect">
            <a:avLst/>
          </a:prstGeom>
        </p:spPr>
        <p:txBody>
          <a:bodyPr wrap="square">
            <a:spAutoFit/>
          </a:bodyPr>
          <a:lstStyle/>
          <a:p>
            <a:pPr marL="285750" indent="-285750" algn="just">
              <a:buFont typeface="Arial" pitchFamily="34" charset="0"/>
              <a:buChar char="•"/>
            </a:pPr>
            <a:r>
              <a:rPr lang="en-US" b="1" dirty="0" smtClean="0">
                <a:solidFill>
                  <a:srgbClr val="002060"/>
                </a:solidFill>
              </a:rPr>
              <a:t>The tree has 9 nodes and 10 null links which have been replaced by threads.</a:t>
            </a:r>
          </a:p>
          <a:p>
            <a:pPr marL="285750" indent="-285750" algn="just">
              <a:buFont typeface="Arial" pitchFamily="34" charset="0"/>
              <a:buChar char="•"/>
            </a:pPr>
            <a:r>
              <a:rPr lang="en-US" b="1" dirty="0" smtClean="0">
                <a:solidFill>
                  <a:srgbClr val="002060"/>
                </a:solidFill>
              </a:rPr>
              <a:t>If we traverse the tree in in-order the nodes will be visited in the order   H D I B E A F C G</a:t>
            </a:r>
          </a:p>
          <a:p>
            <a:pPr marL="285750" indent="-285750" algn="just">
              <a:buFont typeface="Arial" pitchFamily="34" charset="0"/>
              <a:buChar char="•"/>
            </a:pPr>
            <a:r>
              <a:rPr lang="en-US" b="1" dirty="0" smtClean="0">
                <a:solidFill>
                  <a:srgbClr val="002060"/>
                </a:solidFill>
              </a:rPr>
              <a:t>For Example, node E has predecessor thread which points to node B and successor thread which points to node A</a:t>
            </a:r>
            <a:endParaRPr lang="en-US" b="1" dirty="0">
              <a:solidFill>
                <a:srgbClr val="002060"/>
              </a:solidFill>
            </a:endParaRPr>
          </a:p>
        </p:txBody>
      </p:sp>
    </p:spTree>
    <p:extLst>
      <p:ext uri="{BB962C8B-B14F-4D97-AF65-F5344CB8AC3E}">
        <p14:creationId xmlns:p14="http://schemas.microsoft.com/office/powerpoint/2010/main" val="23803161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2"/>
          <p:cNvSpPr>
            <a:spLocks noChangeShapeType="1"/>
          </p:cNvSpPr>
          <p:nvPr/>
        </p:nvSpPr>
        <p:spPr bwMode="auto">
          <a:xfrm flipH="1">
            <a:off x="5422900" y="3733800"/>
            <a:ext cx="762000" cy="825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299" name="Line 3"/>
          <p:cNvSpPr>
            <a:spLocks noChangeShapeType="1"/>
          </p:cNvSpPr>
          <p:nvPr/>
        </p:nvSpPr>
        <p:spPr bwMode="auto">
          <a:xfrm flipV="1">
            <a:off x="1981200" y="2794000"/>
            <a:ext cx="2946400" cy="284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0" name="Line 4"/>
          <p:cNvSpPr>
            <a:spLocks noChangeShapeType="1"/>
          </p:cNvSpPr>
          <p:nvPr/>
        </p:nvSpPr>
        <p:spPr bwMode="auto">
          <a:xfrm>
            <a:off x="4876800" y="2743200"/>
            <a:ext cx="220980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1" name="Rectangle 5"/>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55302" name="Rectangle 6"/>
          <p:cNvSpPr>
            <a:spLocks noGrp="1" noChangeArrowheads="1"/>
          </p:cNvSpPr>
          <p:nvPr>
            <p:ph idx="1"/>
          </p:nvPr>
        </p:nvSpPr>
        <p:spPr>
          <a:xfrm>
            <a:off x="457200" y="1607507"/>
            <a:ext cx="8534400" cy="609600"/>
          </a:xfrm>
        </p:spPr>
        <p:txBody>
          <a:bodyPr/>
          <a:lstStyle/>
          <a:p>
            <a:pPr>
              <a:buFontTx/>
              <a:buNone/>
            </a:pPr>
            <a:r>
              <a:rPr lang="en-US" dirty="0">
                <a:solidFill>
                  <a:srgbClr val="002060"/>
                </a:solidFill>
              </a:rPr>
              <a:t>Single rotations:</a:t>
            </a:r>
          </a:p>
        </p:txBody>
      </p:sp>
      <p:sp>
        <p:nvSpPr>
          <p:cNvPr id="55303" name="Oval 7"/>
          <p:cNvSpPr>
            <a:spLocks noChangeArrowheads="1"/>
          </p:cNvSpPr>
          <p:nvPr/>
        </p:nvSpPr>
        <p:spPr bwMode="auto">
          <a:xfrm>
            <a:off x="4724400" y="2590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4" name="Text Box 8"/>
          <p:cNvSpPr txBox="1">
            <a:spLocks noChangeArrowheads="1"/>
          </p:cNvSpPr>
          <p:nvPr/>
        </p:nvSpPr>
        <p:spPr bwMode="auto">
          <a:xfrm>
            <a:off x="4724400" y="2590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55305" name="Oval 9"/>
          <p:cNvSpPr>
            <a:spLocks noChangeArrowheads="1"/>
          </p:cNvSpPr>
          <p:nvPr/>
        </p:nvSpPr>
        <p:spPr bwMode="auto">
          <a:xfrm>
            <a:off x="5994400" y="3556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6" name="Text Box 10"/>
          <p:cNvSpPr txBox="1">
            <a:spLocks noChangeArrowheads="1"/>
          </p:cNvSpPr>
          <p:nvPr/>
        </p:nvSpPr>
        <p:spPr bwMode="auto">
          <a:xfrm>
            <a:off x="5994400" y="3556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55307" name="Oval 11"/>
          <p:cNvSpPr>
            <a:spLocks noChangeArrowheads="1"/>
          </p:cNvSpPr>
          <p:nvPr/>
        </p:nvSpPr>
        <p:spPr bwMode="auto">
          <a:xfrm>
            <a:off x="7035800" y="43561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8" name="Text Box 12"/>
          <p:cNvSpPr txBox="1">
            <a:spLocks noChangeArrowheads="1"/>
          </p:cNvSpPr>
          <p:nvPr/>
        </p:nvSpPr>
        <p:spPr bwMode="auto">
          <a:xfrm>
            <a:off x="7035800" y="43561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55309" name="Oval 13"/>
          <p:cNvSpPr>
            <a:spLocks noChangeArrowheads="1"/>
          </p:cNvSpPr>
          <p:nvPr/>
        </p:nvSpPr>
        <p:spPr bwMode="auto">
          <a:xfrm>
            <a:off x="3670300" y="3581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0" name="Text Box 14"/>
          <p:cNvSpPr txBox="1">
            <a:spLocks noChangeArrowheads="1"/>
          </p:cNvSpPr>
          <p:nvPr/>
        </p:nvSpPr>
        <p:spPr bwMode="auto">
          <a:xfrm>
            <a:off x="3670300" y="3581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sp>
        <p:nvSpPr>
          <p:cNvPr id="55311" name="Oval 15"/>
          <p:cNvSpPr>
            <a:spLocks noChangeArrowheads="1"/>
          </p:cNvSpPr>
          <p:nvPr/>
        </p:nvSpPr>
        <p:spPr bwMode="auto">
          <a:xfrm>
            <a:off x="5181600" y="447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2" name="Text Box 16"/>
          <p:cNvSpPr txBox="1">
            <a:spLocks noChangeArrowheads="1"/>
          </p:cNvSpPr>
          <p:nvPr/>
        </p:nvSpPr>
        <p:spPr bwMode="auto">
          <a:xfrm>
            <a:off x="5181600" y="4470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55313" name="Oval 17"/>
          <p:cNvSpPr>
            <a:spLocks noChangeArrowheads="1"/>
          </p:cNvSpPr>
          <p:nvPr/>
        </p:nvSpPr>
        <p:spPr bwMode="auto">
          <a:xfrm>
            <a:off x="2616200" y="4572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4" name="Text Box 18"/>
          <p:cNvSpPr txBox="1">
            <a:spLocks noChangeArrowheads="1"/>
          </p:cNvSpPr>
          <p:nvPr/>
        </p:nvSpPr>
        <p:spPr bwMode="auto">
          <a:xfrm>
            <a:off x="2616200" y="4572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11</a:t>
            </a:r>
            <a:endParaRPr lang="en-US"/>
          </a:p>
        </p:txBody>
      </p:sp>
      <p:sp>
        <p:nvSpPr>
          <p:cNvPr id="55316" name="Oval 20"/>
          <p:cNvSpPr>
            <a:spLocks noChangeArrowheads="1"/>
          </p:cNvSpPr>
          <p:nvPr/>
        </p:nvSpPr>
        <p:spPr bwMode="auto">
          <a:xfrm>
            <a:off x="1803400" y="54737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7" name="Text Box 21"/>
          <p:cNvSpPr txBox="1">
            <a:spLocks noChangeArrowheads="1"/>
          </p:cNvSpPr>
          <p:nvPr/>
        </p:nvSpPr>
        <p:spPr bwMode="auto">
          <a:xfrm>
            <a:off x="1803400" y="54737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10</a:t>
            </a:r>
            <a:endParaRPr lang="en-US"/>
          </a:p>
        </p:txBody>
      </p:sp>
      <p:grpSp>
        <p:nvGrpSpPr>
          <p:cNvPr id="55318" name="Group 22"/>
          <p:cNvGrpSpPr>
            <a:grpSpLocks/>
          </p:cNvGrpSpPr>
          <p:nvPr/>
        </p:nvGrpSpPr>
        <p:grpSpPr bwMode="auto">
          <a:xfrm>
            <a:off x="3149600" y="4051300"/>
            <a:ext cx="469900" cy="457200"/>
            <a:chOff x="3648" y="3360"/>
            <a:chExt cx="296" cy="288"/>
          </a:xfrm>
        </p:grpSpPr>
        <p:sp>
          <p:nvSpPr>
            <p:cNvPr id="55319" name="AutoShape 23"/>
            <p:cNvSpPr>
              <a:spLocks noChangeArrowheads="1"/>
            </p:cNvSpPr>
            <p:nvPr/>
          </p:nvSpPr>
          <p:spPr bwMode="auto">
            <a:xfrm flipH="1" flipV="1">
              <a:off x="3648" y="3360"/>
              <a:ext cx="296" cy="288"/>
            </a:xfrm>
            <a:custGeom>
              <a:avLst/>
              <a:gdLst>
                <a:gd name="G0" fmla="+- 10145496 0 0"/>
                <a:gd name="G1" fmla="+- -9061760 0 0"/>
                <a:gd name="G2" fmla="+- 10145496 0 -9061760"/>
                <a:gd name="G3" fmla="+- 10800 0 0"/>
                <a:gd name="G4" fmla="+- 0 0 10145496"/>
                <a:gd name="T0" fmla="*/ 360 256 1"/>
                <a:gd name="T1" fmla="*/ 0 256 1"/>
                <a:gd name="G5" fmla="+- G2 T0 T1"/>
                <a:gd name="G6" fmla="?: G2 G2 G5"/>
                <a:gd name="G7" fmla="+- 0 0 G6"/>
                <a:gd name="G8" fmla="+- 9033 0 0"/>
                <a:gd name="G9" fmla="+- 0 0 -9061760"/>
                <a:gd name="G10" fmla="+- 9033 0 2700"/>
                <a:gd name="G11" fmla="cos G10 10145496"/>
                <a:gd name="G12" fmla="sin G10 10145496"/>
                <a:gd name="G13" fmla="cos 13500 10145496"/>
                <a:gd name="G14" fmla="sin 13500 10145496"/>
                <a:gd name="G15" fmla="+- G11 10800 0"/>
                <a:gd name="G16" fmla="+- G12 10800 0"/>
                <a:gd name="G17" fmla="+- G13 10800 0"/>
                <a:gd name="G18" fmla="+- G14 10800 0"/>
                <a:gd name="G19" fmla="*/ 9033 1 2"/>
                <a:gd name="G20" fmla="+- G19 5400 0"/>
                <a:gd name="G21" fmla="cos G20 10145496"/>
                <a:gd name="G22" fmla="sin G20 10145496"/>
                <a:gd name="G23" fmla="+- G21 10800 0"/>
                <a:gd name="G24" fmla="+- G12 G23 G22"/>
                <a:gd name="G25" fmla="+- G22 G23 G11"/>
                <a:gd name="G26" fmla="cos 10800 10145496"/>
                <a:gd name="G27" fmla="sin 10800 10145496"/>
                <a:gd name="G28" fmla="cos 9033 10145496"/>
                <a:gd name="G29" fmla="sin 9033 10145496"/>
                <a:gd name="G30" fmla="+- G26 10800 0"/>
                <a:gd name="G31" fmla="+- G27 10800 0"/>
                <a:gd name="G32" fmla="+- G28 10800 0"/>
                <a:gd name="G33" fmla="+- G29 10800 0"/>
                <a:gd name="G34" fmla="+- G19 5400 0"/>
                <a:gd name="G35" fmla="cos G34 -9061760"/>
                <a:gd name="G36" fmla="sin G34 -9061760"/>
                <a:gd name="G37" fmla="+/ -9061760 10145496 2"/>
                <a:gd name="T2" fmla="*/ 180 256 1"/>
                <a:gd name="T3" fmla="*/ 0 256 1"/>
                <a:gd name="G38" fmla="+- G37 T2 T3"/>
                <a:gd name="G39" fmla="?: G2 G37 G38"/>
                <a:gd name="G40" fmla="cos 10800 G39"/>
                <a:gd name="G41" fmla="sin 10800 G39"/>
                <a:gd name="G42" fmla="cos 9033 G39"/>
                <a:gd name="G43" fmla="sin 9033 G39"/>
                <a:gd name="G44" fmla="+- G40 10800 0"/>
                <a:gd name="G45" fmla="+- G41 10800 0"/>
                <a:gd name="G46" fmla="+- G42 10800 0"/>
                <a:gd name="G47" fmla="+- G43 10800 0"/>
                <a:gd name="G48" fmla="+- G35 10800 0"/>
                <a:gd name="G49" fmla="+- G36 10800 0"/>
                <a:gd name="T4" fmla="*/ 21487 w 21600"/>
                <a:gd name="T5" fmla="*/ 12353 h 21600"/>
                <a:gd name="T6" fmla="*/ 3398 w 21600"/>
                <a:gd name="T7" fmla="*/ 4199 h 21600"/>
                <a:gd name="T8" fmla="*/ 19739 w 21600"/>
                <a:gd name="T9" fmla="*/ 12099 h 21600"/>
                <a:gd name="T10" fmla="*/ -1416 w 21600"/>
                <a:gd name="T11" fmla="*/ 16546 h 21600"/>
                <a:gd name="T12" fmla="*/ 300 w 21600"/>
                <a:gd name="T13" fmla="*/ 11778 h 21600"/>
                <a:gd name="T14" fmla="*/ 5069 w 21600"/>
                <a:gd name="T15" fmla="*/ 1349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626" y="14644"/>
                  </a:moveTo>
                  <a:cubicBezTo>
                    <a:pt x="4115" y="17811"/>
                    <a:pt x="7300" y="19833"/>
                    <a:pt x="10800" y="19833"/>
                  </a:cubicBezTo>
                  <a:cubicBezTo>
                    <a:pt x="15788" y="19833"/>
                    <a:pt x="19833" y="15788"/>
                    <a:pt x="19833" y="10800"/>
                  </a:cubicBezTo>
                  <a:cubicBezTo>
                    <a:pt x="19833" y="5811"/>
                    <a:pt x="15788" y="1767"/>
                    <a:pt x="10800" y="1767"/>
                  </a:cubicBezTo>
                  <a:cubicBezTo>
                    <a:pt x="8225" y="1766"/>
                    <a:pt x="5772" y="2865"/>
                    <a:pt x="4058" y="4787"/>
                  </a:cubicBezTo>
                  <a:lnTo>
                    <a:pt x="2739" y="3611"/>
                  </a:lnTo>
                  <a:cubicBezTo>
                    <a:pt x="4789" y="1313"/>
                    <a:pt x="7721" y="-1"/>
                    <a:pt x="10800" y="0"/>
                  </a:cubicBezTo>
                  <a:cubicBezTo>
                    <a:pt x="16764" y="0"/>
                    <a:pt x="21600" y="4835"/>
                    <a:pt x="21600" y="10800"/>
                  </a:cubicBezTo>
                  <a:cubicBezTo>
                    <a:pt x="21600" y="16764"/>
                    <a:pt x="16764" y="21600"/>
                    <a:pt x="10800" y="21600"/>
                  </a:cubicBezTo>
                  <a:cubicBezTo>
                    <a:pt x="6615" y="21600"/>
                    <a:pt x="2808" y="19183"/>
                    <a:pt x="1027" y="15397"/>
                  </a:cubicBezTo>
                  <a:lnTo>
                    <a:pt x="-1416" y="16546"/>
                  </a:lnTo>
                  <a:lnTo>
                    <a:pt x="300" y="11778"/>
                  </a:lnTo>
                  <a:lnTo>
                    <a:pt x="5069" y="13495"/>
                  </a:lnTo>
                  <a:lnTo>
                    <a:pt x="2626" y="14644"/>
                  </a:lnTo>
                  <a:close/>
                </a:path>
              </a:pathLst>
            </a:custGeom>
            <a:solidFill>
              <a:srgbClr val="FF0000"/>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55320" name="Oval 24"/>
            <p:cNvSpPr>
              <a:spLocks noChangeArrowheads="1"/>
            </p:cNvSpPr>
            <p:nvPr/>
          </p:nvSpPr>
          <p:spPr bwMode="auto">
            <a:xfrm>
              <a:off x="3760" y="3480"/>
              <a:ext cx="64" cy="4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grpSp>
      <p:sp>
        <p:nvSpPr>
          <p:cNvPr id="55321" name="Rectangle 25"/>
          <p:cNvSpPr>
            <a:spLocks noChangeArrowheads="1"/>
          </p:cNvSpPr>
          <p:nvPr/>
        </p:nvSpPr>
        <p:spPr bwMode="auto">
          <a:xfrm>
            <a:off x="914400" y="2209800"/>
            <a:ext cx="3352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dirty="0"/>
              <a:t>Rotation </a:t>
            </a:r>
            <a:r>
              <a:rPr lang="en-US" sz="2800" dirty="0" err="1" smtClean="0"/>
              <a:t>type:LL</a:t>
            </a:r>
            <a:endParaRPr lang="en-US" sz="2800" dirty="0"/>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5046433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69" name="Line 25"/>
          <p:cNvSpPr>
            <a:spLocks noChangeShapeType="1"/>
          </p:cNvSpPr>
          <p:nvPr/>
        </p:nvSpPr>
        <p:spPr bwMode="auto">
          <a:xfrm>
            <a:off x="3810000" y="37338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46" name="Line 2"/>
          <p:cNvSpPr>
            <a:spLocks noChangeShapeType="1"/>
          </p:cNvSpPr>
          <p:nvPr/>
        </p:nvSpPr>
        <p:spPr bwMode="auto">
          <a:xfrm flipH="1">
            <a:off x="5486400" y="3733800"/>
            <a:ext cx="533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47" name="Line 3"/>
          <p:cNvSpPr>
            <a:spLocks noChangeShapeType="1"/>
          </p:cNvSpPr>
          <p:nvPr/>
        </p:nvSpPr>
        <p:spPr bwMode="auto">
          <a:xfrm flipV="1">
            <a:off x="3048000" y="2794000"/>
            <a:ext cx="1879600" cy="177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48" name="Line 4"/>
          <p:cNvSpPr>
            <a:spLocks noChangeShapeType="1"/>
          </p:cNvSpPr>
          <p:nvPr/>
        </p:nvSpPr>
        <p:spPr bwMode="auto">
          <a:xfrm>
            <a:off x="4876800" y="2743200"/>
            <a:ext cx="2209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49" name="Rectangle 5"/>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57350" name="Rectangle 6"/>
          <p:cNvSpPr>
            <a:spLocks noGrp="1" noChangeArrowheads="1"/>
          </p:cNvSpPr>
          <p:nvPr>
            <p:ph idx="1"/>
          </p:nvPr>
        </p:nvSpPr>
        <p:spPr>
          <a:xfrm>
            <a:off x="393700" y="1981200"/>
            <a:ext cx="8534400" cy="609600"/>
          </a:xfrm>
        </p:spPr>
        <p:txBody>
          <a:bodyPr/>
          <a:lstStyle/>
          <a:p>
            <a:pPr>
              <a:buFontTx/>
              <a:buNone/>
            </a:pPr>
            <a:r>
              <a:rPr lang="en-US" dirty="0">
                <a:solidFill>
                  <a:srgbClr val="002060"/>
                </a:solidFill>
              </a:rPr>
              <a:t>Single rotations:</a:t>
            </a:r>
          </a:p>
        </p:txBody>
      </p:sp>
      <p:sp>
        <p:nvSpPr>
          <p:cNvPr id="57351" name="Oval 7"/>
          <p:cNvSpPr>
            <a:spLocks noChangeArrowheads="1"/>
          </p:cNvSpPr>
          <p:nvPr/>
        </p:nvSpPr>
        <p:spPr bwMode="auto">
          <a:xfrm>
            <a:off x="4724400" y="2590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52" name="Text Box 8"/>
          <p:cNvSpPr txBox="1">
            <a:spLocks noChangeArrowheads="1"/>
          </p:cNvSpPr>
          <p:nvPr/>
        </p:nvSpPr>
        <p:spPr bwMode="auto">
          <a:xfrm>
            <a:off x="4724400" y="2590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57353" name="Oval 9"/>
          <p:cNvSpPr>
            <a:spLocks noChangeArrowheads="1"/>
          </p:cNvSpPr>
          <p:nvPr/>
        </p:nvSpPr>
        <p:spPr bwMode="auto">
          <a:xfrm>
            <a:off x="5867400" y="3556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54" name="Text Box 10"/>
          <p:cNvSpPr txBox="1">
            <a:spLocks noChangeArrowheads="1"/>
          </p:cNvSpPr>
          <p:nvPr/>
        </p:nvSpPr>
        <p:spPr bwMode="auto">
          <a:xfrm>
            <a:off x="5867400" y="3556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57355" name="Oval 11"/>
          <p:cNvSpPr>
            <a:spLocks noChangeArrowheads="1"/>
          </p:cNvSpPr>
          <p:nvPr/>
        </p:nvSpPr>
        <p:spPr bwMode="auto">
          <a:xfrm>
            <a:off x="6858000" y="4419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56" name="Text Box 12"/>
          <p:cNvSpPr txBox="1">
            <a:spLocks noChangeArrowheads="1"/>
          </p:cNvSpPr>
          <p:nvPr/>
        </p:nvSpPr>
        <p:spPr bwMode="auto">
          <a:xfrm>
            <a:off x="6858000" y="4419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57357" name="Oval 13"/>
          <p:cNvSpPr>
            <a:spLocks noChangeArrowheads="1"/>
          </p:cNvSpPr>
          <p:nvPr/>
        </p:nvSpPr>
        <p:spPr bwMode="auto">
          <a:xfrm>
            <a:off x="3670300" y="3581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58" name="Text Box 14"/>
          <p:cNvSpPr txBox="1">
            <a:spLocks noChangeArrowheads="1"/>
          </p:cNvSpPr>
          <p:nvPr/>
        </p:nvSpPr>
        <p:spPr bwMode="auto">
          <a:xfrm>
            <a:off x="3670300" y="3581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11</a:t>
            </a:r>
            <a:endParaRPr lang="en-US"/>
          </a:p>
        </p:txBody>
      </p:sp>
      <p:sp>
        <p:nvSpPr>
          <p:cNvPr id="57359" name="Oval 15"/>
          <p:cNvSpPr>
            <a:spLocks noChangeArrowheads="1"/>
          </p:cNvSpPr>
          <p:nvPr/>
        </p:nvSpPr>
        <p:spPr bwMode="auto">
          <a:xfrm>
            <a:off x="5334000" y="447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60" name="Text Box 16"/>
          <p:cNvSpPr txBox="1">
            <a:spLocks noChangeArrowheads="1"/>
          </p:cNvSpPr>
          <p:nvPr/>
        </p:nvSpPr>
        <p:spPr bwMode="auto">
          <a:xfrm>
            <a:off x="5334000" y="4470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57361" name="Oval 17"/>
          <p:cNvSpPr>
            <a:spLocks noChangeArrowheads="1"/>
          </p:cNvSpPr>
          <p:nvPr/>
        </p:nvSpPr>
        <p:spPr bwMode="auto">
          <a:xfrm>
            <a:off x="2882900" y="4419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62" name="Text Box 18"/>
          <p:cNvSpPr txBox="1">
            <a:spLocks noChangeArrowheads="1"/>
          </p:cNvSpPr>
          <p:nvPr/>
        </p:nvSpPr>
        <p:spPr bwMode="auto">
          <a:xfrm>
            <a:off x="2882900" y="4419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10</a:t>
            </a:r>
            <a:endParaRPr lang="en-US"/>
          </a:p>
        </p:txBody>
      </p:sp>
      <p:sp>
        <p:nvSpPr>
          <p:cNvPr id="57363" name="Oval 19"/>
          <p:cNvSpPr>
            <a:spLocks noChangeArrowheads="1"/>
          </p:cNvSpPr>
          <p:nvPr/>
        </p:nvSpPr>
        <p:spPr bwMode="auto">
          <a:xfrm>
            <a:off x="4470400" y="447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64" name="Text Box 20"/>
          <p:cNvSpPr txBox="1">
            <a:spLocks noChangeArrowheads="1"/>
          </p:cNvSpPr>
          <p:nvPr/>
        </p:nvSpPr>
        <p:spPr bwMode="auto">
          <a:xfrm>
            <a:off x="4470400" y="4470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sp>
        <p:nvSpPr>
          <p:cNvPr id="57370" name="Rectangle 26"/>
          <p:cNvSpPr>
            <a:spLocks noChangeArrowheads="1"/>
          </p:cNvSpPr>
          <p:nvPr/>
        </p:nvSpPr>
        <p:spPr bwMode="auto">
          <a:xfrm>
            <a:off x="762000" y="5638800"/>
            <a:ext cx="5410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a:t>AVL balance restored.</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26461492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p:cNvSpPr>
            <a:spLocks noGrp="1" noChangeArrowheads="1"/>
          </p:cNvSpPr>
          <p:nvPr>
            <p:ph type="title"/>
          </p:nvPr>
        </p:nvSpPr>
        <p:spPr>
          <a:xfrm>
            <a:off x="584200" y="304800"/>
            <a:ext cx="7772400" cy="1143000"/>
          </a:xfrm>
        </p:spPr>
        <p:txBody>
          <a:bodyPr/>
          <a:lstStyle/>
          <a:p>
            <a:r>
              <a:rPr lang="en-US"/>
              <a:t>AVL Tree Rotations</a:t>
            </a:r>
            <a:endParaRPr lang="en-US" sz="4800"/>
          </a:p>
        </p:txBody>
      </p:sp>
      <p:sp>
        <p:nvSpPr>
          <p:cNvPr id="53254" name="Rectangle 6"/>
          <p:cNvSpPr>
            <a:spLocks noGrp="1" noChangeArrowheads="1"/>
          </p:cNvSpPr>
          <p:nvPr>
            <p:ph idx="1"/>
          </p:nvPr>
        </p:nvSpPr>
        <p:spPr>
          <a:xfrm>
            <a:off x="457200" y="1676400"/>
            <a:ext cx="8534400" cy="609600"/>
          </a:xfrm>
        </p:spPr>
        <p:txBody>
          <a:bodyPr/>
          <a:lstStyle/>
          <a:p>
            <a:pPr>
              <a:buFontTx/>
              <a:buNone/>
            </a:pPr>
            <a:r>
              <a:rPr lang="en-US" dirty="0">
                <a:solidFill>
                  <a:srgbClr val="002060"/>
                </a:solidFill>
              </a:rPr>
              <a:t>Double rotations: insert 1, 2, 3, </a:t>
            </a:r>
            <a:r>
              <a:rPr lang="en-US" dirty="0" smtClean="0">
                <a:solidFill>
                  <a:srgbClr val="002060"/>
                </a:solidFill>
              </a:rPr>
              <a:t>4</a:t>
            </a:r>
            <a:endParaRPr lang="en-US" dirty="0">
              <a:solidFill>
                <a:srgbClr val="002060"/>
              </a:solidFill>
            </a:endParaRPr>
          </a:p>
        </p:txBody>
      </p:sp>
      <p:sp>
        <p:nvSpPr>
          <p:cNvPr id="53268" name="Rectangle 20"/>
          <p:cNvSpPr>
            <a:spLocks noChangeArrowheads="1"/>
          </p:cNvSpPr>
          <p:nvPr/>
        </p:nvSpPr>
        <p:spPr bwMode="auto">
          <a:xfrm>
            <a:off x="457200" y="2133600"/>
            <a:ext cx="3657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a:t>First insert 1 and 2:</a:t>
            </a:r>
          </a:p>
        </p:txBody>
      </p:sp>
      <p:sp>
        <p:nvSpPr>
          <p:cNvPr id="53310" name="Line 62"/>
          <p:cNvSpPr>
            <a:spLocks noChangeShapeType="1"/>
          </p:cNvSpPr>
          <p:nvPr/>
        </p:nvSpPr>
        <p:spPr bwMode="auto">
          <a:xfrm>
            <a:off x="3810000" y="37338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311" name="Line 63"/>
          <p:cNvSpPr>
            <a:spLocks noChangeShapeType="1"/>
          </p:cNvSpPr>
          <p:nvPr/>
        </p:nvSpPr>
        <p:spPr bwMode="auto">
          <a:xfrm flipH="1">
            <a:off x="5486400" y="3733800"/>
            <a:ext cx="533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312" name="Line 64"/>
          <p:cNvSpPr>
            <a:spLocks noChangeShapeType="1"/>
          </p:cNvSpPr>
          <p:nvPr/>
        </p:nvSpPr>
        <p:spPr bwMode="auto">
          <a:xfrm flipV="1">
            <a:off x="3048000" y="2794000"/>
            <a:ext cx="1879600" cy="177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313" name="Line 65"/>
          <p:cNvSpPr>
            <a:spLocks noChangeShapeType="1"/>
          </p:cNvSpPr>
          <p:nvPr/>
        </p:nvSpPr>
        <p:spPr bwMode="auto">
          <a:xfrm>
            <a:off x="4876800" y="2743200"/>
            <a:ext cx="2209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314" name="Oval 66"/>
          <p:cNvSpPr>
            <a:spLocks noChangeArrowheads="1"/>
          </p:cNvSpPr>
          <p:nvPr/>
        </p:nvSpPr>
        <p:spPr bwMode="auto">
          <a:xfrm>
            <a:off x="4724400" y="2590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315" name="Text Box 67"/>
          <p:cNvSpPr txBox="1">
            <a:spLocks noChangeArrowheads="1"/>
          </p:cNvSpPr>
          <p:nvPr/>
        </p:nvSpPr>
        <p:spPr bwMode="auto">
          <a:xfrm>
            <a:off x="4724400" y="2590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53316" name="Oval 68"/>
          <p:cNvSpPr>
            <a:spLocks noChangeArrowheads="1"/>
          </p:cNvSpPr>
          <p:nvPr/>
        </p:nvSpPr>
        <p:spPr bwMode="auto">
          <a:xfrm>
            <a:off x="5867400" y="3556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317" name="Text Box 69"/>
          <p:cNvSpPr txBox="1">
            <a:spLocks noChangeArrowheads="1"/>
          </p:cNvSpPr>
          <p:nvPr/>
        </p:nvSpPr>
        <p:spPr bwMode="auto">
          <a:xfrm>
            <a:off x="5867400" y="3556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53318" name="Oval 70"/>
          <p:cNvSpPr>
            <a:spLocks noChangeArrowheads="1"/>
          </p:cNvSpPr>
          <p:nvPr/>
        </p:nvSpPr>
        <p:spPr bwMode="auto">
          <a:xfrm>
            <a:off x="6858000" y="4419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319" name="Text Box 71"/>
          <p:cNvSpPr txBox="1">
            <a:spLocks noChangeArrowheads="1"/>
          </p:cNvSpPr>
          <p:nvPr/>
        </p:nvSpPr>
        <p:spPr bwMode="auto">
          <a:xfrm>
            <a:off x="6858000" y="4419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53320" name="Oval 72"/>
          <p:cNvSpPr>
            <a:spLocks noChangeArrowheads="1"/>
          </p:cNvSpPr>
          <p:nvPr/>
        </p:nvSpPr>
        <p:spPr bwMode="auto">
          <a:xfrm>
            <a:off x="3670300" y="3581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321" name="Text Box 73"/>
          <p:cNvSpPr txBox="1">
            <a:spLocks noChangeArrowheads="1"/>
          </p:cNvSpPr>
          <p:nvPr/>
        </p:nvSpPr>
        <p:spPr bwMode="auto">
          <a:xfrm>
            <a:off x="3670300" y="3581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11</a:t>
            </a:r>
            <a:endParaRPr lang="en-US"/>
          </a:p>
        </p:txBody>
      </p:sp>
      <p:sp>
        <p:nvSpPr>
          <p:cNvPr id="53322" name="Oval 74"/>
          <p:cNvSpPr>
            <a:spLocks noChangeArrowheads="1"/>
          </p:cNvSpPr>
          <p:nvPr/>
        </p:nvSpPr>
        <p:spPr bwMode="auto">
          <a:xfrm>
            <a:off x="5334000" y="447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323" name="Text Box 75"/>
          <p:cNvSpPr txBox="1">
            <a:spLocks noChangeArrowheads="1"/>
          </p:cNvSpPr>
          <p:nvPr/>
        </p:nvSpPr>
        <p:spPr bwMode="auto">
          <a:xfrm>
            <a:off x="5334000" y="4470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53324" name="Oval 76"/>
          <p:cNvSpPr>
            <a:spLocks noChangeArrowheads="1"/>
          </p:cNvSpPr>
          <p:nvPr/>
        </p:nvSpPr>
        <p:spPr bwMode="auto">
          <a:xfrm>
            <a:off x="2882900" y="4419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325" name="Text Box 77"/>
          <p:cNvSpPr txBox="1">
            <a:spLocks noChangeArrowheads="1"/>
          </p:cNvSpPr>
          <p:nvPr/>
        </p:nvSpPr>
        <p:spPr bwMode="auto">
          <a:xfrm>
            <a:off x="2882900" y="4419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10</a:t>
            </a:r>
            <a:endParaRPr lang="en-US"/>
          </a:p>
        </p:txBody>
      </p:sp>
      <p:sp>
        <p:nvSpPr>
          <p:cNvPr id="53326" name="Oval 78"/>
          <p:cNvSpPr>
            <a:spLocks noChangeArrowheads="1"/>
          </p:cNvSpPr>
          <p:nvPr/>
        </p:nvSpPr>
        <p:spPr bwMode="auto">
          <a:xfrm>
            <a:off x="4470400" y="447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327" name="Text Box 79"/>
          <p:cNvSpPr txBox="1">
            <a:spLocks noChangeArrowheads="1"/>
          </p:cNvSpPr>
          <p:nvPr/>
        </p:nvSpPr>
        <p:spPr bwMode="auto">
          <a:xfrm>
            <a:off x="4470400" y="4470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8088755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92" name="Line 28"/>
          <p:cNvSpPr>
            <a:spLocks noChangeShapeType="1"/>
          </p:cNvSpPr>
          <p:nvPr/>
        </p:nvSpPr>
        <p:spPr bwMode="auto">
          <a:xfrm>
            <a:off x="3835400" y="33782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66" name="Line 2"/>
          <p:cNvSpPr>
            <a:spLocks noChangeShapeType="1"/>
          </p:cNvSpPr>
          <p:nvPr/>
        </p:nvSpPr>
        <p:spPr bwMode="auto">
          <a:xfrm>
            <a:off x="1790700" y="5181600"/>
            <a:ext cx="1143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67" name="Line 3"/>
          <p:cNvSpPr>
            <a:spLocks noChangeShapeType="1"/>
          </p:cNvSpPr>
          <p:nvPr/>
        </p:nvSpPr>
        <p:spPr bwMode="auto">
          <a:xfrm flipH="1">
            <a:off x="5384800" y="3276600"/>
            <a:ext cx="762000" cy="825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68" name="Line 4"/>
          <p:cNvSpPr>
            <a:spLocks noChangeShapeType="1"/>
          </p:cNvSpPr>
          <p:nvPr/>
        </p:nvSpPr>
        <p:spPr bwMode="auto">
          <a:xfrm flipV="1">
            <a:off x="1714500" y="2286000"/>
            <a:ext cx="316230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69" name="Line 5"/>
          <p:cNvSpPr>
            <a:spLocks noChangeShapeType="1"/>
          </p:cNvSpPr>
          <p:nvPr/>
        </p:nvSpPr>
        <p:spPr bwMode="auto">
          <a:xfrm>
            <a:off x="4838700" y="2286000"/>
            <a:ext cx="220980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70" name="Rectangle 6"/>
          <p:cNvSpPr>
            <a:spLocks noGrp="1" noChangeArrowheads="1"/>
          </p:cNvSpPr>
          <p:nvPr>
            <p:ph type="title"/>
          </p:nvPr>
        </p:nvSpPr>
        <p:spPr>
          <a:xfrm>
            <a:off x="609600" y="152400"/>
            <a:ext cx="7772400" cy="990600"/>
          </a:xfrm>
        </p:spPr>
        <p:txBody>
          <a:bodyPr/>
          <a:lstStyle/>
          <a:p>
            <a:r>
              <a:rPr lang="en-US"/>
              <a:t>AVL Tree Rotations</a:t>
            </a:r>
            <a:endParaRPr lang="en-US" sz="4800"/>
          </a:p>
        </p:txBody>
      </p:sp>
      <p:sp>
        <p:nvSpPr>
          <p:cNvPr id="62471" name="Rectangle 7"/>
          <p:cNvSpPr>
            <a:spLocks noGrp="1" noChangeArrowheads="1"/>
          </p:cNvSpPr>
          <p:nvPr>
            <p:ph idx="1"/>
          </p:nvPr>
        </p:nvSpPr>
        <p:spPr>
          <a:xfrm>
            <a:off x="419100" y="1828800"/>
            <a:ext cx="8534400" cy="609600"/>
          </a:xfrm>
        </p:spPr>
        <p:txBody>
          <a:bodyPr/>
          <a:lstStyle/>
          <a:p>
            <a:pPr>
              <a:buFontTx/>
              <a:buNone/>
            </a:pPr>
            <a:r>
              <a:rPr lang="en-US" dirty="0">
                <a:solidFill>
                  <a:srgbClr val="002060"/>
                </a:solidFill>
              </a:rPr>
              <a:t>Double rotations:</a:t>
            </a:r>
          </a:p>
        </p:txBody>
      </p:sp>
      <p:sp>
        <p:nvSpPr>
          <p:cNvPr id="62472" name="Oval 8"/>
          <p:cNvSpPr>
            <a:spLocks noChangeArrowheads="1"/>
          </p:cNvSpPr>
          <p:nvPr/>
        </p:nvSpPr>
        <p:spPr bwMode="auto">
          <a:xfrm>
            <a:off x="4686300" y="2133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73" name="Text Box 9"/>
          <p:cNvSpPr txBox="1">
            <a:spLocks noChangeArrowheads="1"/>
          </p:cNvSpPr>
          <p:nvPr/>
        </p:nvSpPr>
        <p:spPr bwMode="auto">
          <a:xfrm>
            <a:off x="4686300" y="2133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62474" name="Oval 10"/>
          <p:cNvSpPr>
            <a:spLocks noChangeArrowheads="1"/>
          </p:cNvSpPr>
          <p:nvPr/>
        </p:nvSpPr>
        <p:spPr bwMode="auto">
          <a:xfrm>
            <a:off x="5956300" y="3098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75" name="Text Box 11"/>
          <p:cNvSpPr txBox="1">
            <a:spLocks noChangeArrowheads="1"/>
          </p:cNvSpPr>
          <p:nvPr/>
        </p:nvSpPr>
        <p:spPr bwMode="auto">
          <a:xfrm>
            <a:off x="5956300" y="3098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62476" name="Oval 12"/>
          <p:cNvSpPr>
            <a:spLocks noChangeArrowheads="1"/>
          </p:cNvSpPr>
          <p:nvPr/>
        </p:nvSpPr>
        <p:spPr bwMode="auto">
          <a:xfrm>
            <a:off x="6997700" y="38989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77" name="Text Box 13"/>
          <p:cNvSpPr txBox="1">
            <a:spLocks noChangeArrowheads="1"/>
          </p:cNvSpPr>
          <p:nvPr/>
        </p:nvSpPr>
        <p:spPr bwMode="auto">
          <a:xfrm>
            <a:off x="6985000" y="38989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62478" name="Oval 14"/>
          <p:cNvSpPr>
            <a:spLocks noChangeArrowheads="1"/>
          </p:cNvSpPr>
          <p:nvPr/>
        </p:nvSpPr>
        <p:spPr bwMode="auto">
          <a:xfrm>
            <a:off x="3632200" y="3124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79" name="Text Box 15"/>
          <p:cNvSpPr txBox="1">
            <a:spLocks noChangeArrowheads="1"/>
          </p:cNvSpPr>
          <p:nvPr/>
        </p:nvSpPr>
        <p:spPr bwMode="auto">
          <a:xfrm>
            <a:off x="3632200" y="3124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11</a:t>
            </a:r>
            <a:endParaRPr lang="en-US"/>
          </a:p>
        </p:txBody>
      </p:sp>
      <p:sp>
        <p:nvSpPr>
          <p:cNvPr id="62480" name="Oval 16"/>
          <p:cNvSpPr>
            <a:spLocks noChangeArrowheads="1"/>
          </p:cNvSpPr>
          <p:nvPr/>
        </p:nvSpPr>
        <p:spPr bwMode="auto">
          <a:xfrm>
            <a:off x="5143500" y="4013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81" name="Text Box 17"/>
          <p:cNvSpPr txBox="1">
            <a:spLocks noChangeArrowheads="1"/>
          </p:cNvSpPr>
          <p:nvPr/>
        </p:nvSpPr>
        <p:spPr bwMode="auto">
          <a:xfrm>
            <a:off x="5143500" y="4013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62482" name="Oval 18"/>
          <p:cNvSpPr>
            <a:spLocks noChangeArrowheads="1"/>
          </p:cNvSpPr>
          <p:nvPr/>
        </p:nvSpPr>
        <p:spPr bwMode="auto">
          <a:xfrm>
            <a:off x="2578100" y="4114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83" name="Text Box 19"/>
          <p:cNvSpPr txBox="1">
            <a:spLocks noChangeArrowheads="1"/>
          </p:cNvSpPr>
          <p:nvPr/>
        </p:nvSpPr>
        <p:spPr bwMode="auto">
          <a:xfrm>
            <a:off x="25781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10</a:t>
            </a:r>
            <a:endParaRPr lang="en-US"/>
          </a:p>
        </p:txBody>
      </p:sp>
      <p:sp>
        <p:nvSpPr>
          <p:cNvPr id="62484" name="Rectangle 20"/>
          <p:cNvSpPr>
            <a:spLocks noChangeArrowheads="1"/>
          </p:cNvSpPr>
          <p:nvPr/>
        </p:nvSpPr>
        <p:spPr bwMode="auto">
          <a:xfrm>
            <a:off x="4013200" y="5420638"/>
            <a:ext cx="553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dirty="0"/>
              <a:t>AVL violation - rotate</a:t>
            </a:r>
          </a:p>
        </p:txBody>
      </p:sp>
      <p:sp>
        <p:nvSpPr>
          <p:cNvPr id="62485" name="Oval 21"/>
          <p:cNvSpPr>
            <a:spLocks noChangeArrowheads="1"/>
          </p:cNvSpPr>
          <p:nvPr/>
        </p:nvSpPr>
        <p:spPr bwMode="auto">
          <a:xfrm>
            <a:off x="1663700" y="5029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86" name="Text Box 22"/>
          <p:cNvSpPr txBox="1">
            <a:spLocks noChangeArrowheads="1"/>
          </p:cNvSpPr>
          <p:nvPr/>
        </p:nvSpPr>
        <p:spPr bwMode="auto">
          <a:xfrm>
            <a:off x="1727200" y="5029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a:t>
            </a:r>
            <a:endParaRPr lang="en-US"/>
          </a:p>
        </p:txBody>
      </p:sp>
      <p:sp>
        <p:nvSpPr>
          <p:cNvPr id="62487" name="Oval 23"/>
          <p:cNvSpPr>
            <a:spLocks noChangeArrowheads="1"/>
          </p:cNvSpPr>
          <p:nvPr/>
        </p:nvSpPr>
        <p:spPr bwMode="auto">
          <a:xfrm>
            <a:off x="2705100" y="58293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88" name="Text Box 24"/>
          <p:cNvSpPr txBox="1">
            <a:spLocks noChangeArrowheads="1"/>
          </p:cNvSpPr>
          <p:nvPr/>
        </p:nvSpPr>
        <p:spPr bwMode="auto">
          <a:xfrm>
            <a:off x="2768600" y="5829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2</a:t>
            </a:r>
            <a:endParaRPr lang="en-US"/>
          </a:p>
        </p:txBody>
      </p:sp>
      <p:sp>
        <p:nvSpPr>
          <p:cNvPr id="62495" name="Oval 31"/>
          <p:cNvSpPr>
            <a:spLocks noChangeArrowheads="1"/>
          </p:cNvSpPr>
          <p:nvPr/>
        </p:nvSpPr>
        <p:spPr bwMode="auto">
          <a:xfrm>
            <a:off x="4495800" y="4114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96" name="Text Box 32"/>
          <p:cNvSpPr txBox="1">
            <a:spLocks noChangeArrowheads="1"/>
          </p:cNvSpPr>
          <p:nvPr/>
        </p:nvSpPr>
        <p:spPr bwMode="auto">
          <a:xfrm>
            <a:off x="44958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23338068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03" name="Line 31"/>
          <p:cNvSpPr>
            <a:spLocks noChangeShapeType="1"/>
          </p:cNvSpPr>
          <p:nvPr/>
        </p:nvSpPr>
        <p:spPr bwMode="auto">
          <a:xfrm>
            <a:off x="3835400" y="33782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74" name="Line 2"/>
          <p:cNvSpPr>
            <a:spLocks noChangeShapeType="1"/>
          </p:cNvSpPr>
          <p:nvPr/>
        </p:nvSpPr>
        <p:spPr bwMode="auto">
          <a:xfrm>
            <a:off x="1790700" y="5181600"/>
            <a:ext cx="1143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75" name="Line 3"/>
          <p:cNvSpPr>
            <a:spLocks noChangeShapeType="1"/>
          </p:cNvSpPr>
          <p:nvPr/>
        </p:nvSpPr>
        <p:spPr bwMode="auto">
          <a:xfrm flipH="1">
            <a:off x="5384800" y="3276600"/>
            <a:ext cx="762000" cy="825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76" name="Line 4"/>
          <p:cNvSpPr>
            <a:spLocks noChangeShapeType="1"/>
          </p:cNvSpPr>
          <p:nvPr/>
        </p:nvSpPr>
        <p:spPr bwMode="auto">
          <a:xfrm flipV="1">
            <a:off x="1714500" y="2286000"/>
            <a:ext cx="316230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77" name="Line 5"/>
          <p:cNvSpPr>
            <a:spLocks noChangeShapeType="1"/>
          </p:cNvSpPr>
          <p:nvPr/>
        </p:nvSpPr>
        <p:spPr bwMode="auto">
          <a:xfrm>
            <a:off x="4838700" y="2286000"/>
            <a:ext cx="220980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78" name="Rectangle 6"/>
          <p:cNvSpPr>
            <a:spLocks noGrp="1" noChangeArrowheads="1"/>
          </p:cNvSpPr>
          <p:nvPr>
            <p:ph type="title"/>
          </p:nvPr>
        </p:nvSpPr>
        <p:spPr>
          <a:xfrm>
            <a:off x="609600" y="152400"/>
            <a:ext cx="7772400" cy="990600"/>
          </a:xfrm>
        </p:spPr>
        <p:txBody>
          <a:bodyPr/>
          <a:lstStyle/>
          <a:p>
            <a:r>
              <a:rPr lang="en-US"/>
              <a:t>AVL Tree Rotations</a:t>
            </a:r>
            <a:endParaRPr lang="en-US" sz="4800"/>
          </a:p>
        </p:txBody>
      </p:sp>
      <p:sp>
        <p:nvSpPr>
          <p:cNvPr id="54279" name="Rectangle 7"/>
          <p:cNvSpPr>
            <a:spLocks noGrp="1" noChangeArrowheads="1"/>
          </p:cNvSpPr>
          <p:nvPr>
            <p:ph idx="1"/>
          </p:nvPr>
        </p:nvSpPr>
        <p:spPr>
          <a:xfrm>
            <a:off x="342900" y="1828800"/>
            <a:ext cx="8534400" cy="609600"/>
          </a:xfrm>
        </p:spPr>
        <p:txBody>
          <a:bodyPr/>
          <a:lstStyle/>
          <a:p>
            <a:pPr>
              <a:buFontTx/>
              <a:buNone/>
            </a:pPr>
            <a:r>
              <a:rPr lang="en-US" dirty="0">
                <a:solidFill>
                  <a:srgbClr val="002060"/>
                </a:solidFill>
              </a:rPr>
              <a:t>Double rotations:</a:t>
            </a:r>
          </a:p>
        </p:txBody>
      </p:sp>
      <p:sp>
        <p:nvSpPr>
          <p:cNvPr id="54280" name="Oval 8"/>
          <p:cNvSpPr>
            <a:spLocks noChangeArrowheads="1"/>
          </p:cNvSpPr>
          <p:nvPr/>
        </p:nvSpPr>
        <p:spPr bwMode="auto">
          <a:xfrm>
            <a:off x="4686300" y="2133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81" name="Text Box 9"/>
          <p:cNvSpPr txBox="1">
            <a:spLocks noChangeArrowheads="1"/>
          </p:cNvSpPr>
          <p:nvPr/>
        </p:nvSpPr>
        <p:spPr bwMode="auto">
          <a:xfrm>
            <a:off x="4686300" y="2133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54282" name="Oval 10"/>
          <p:cNvSpPr>
            <a:spLocks noChangeArrowheads="1"/>
          </p:cNvSpPr>
          <p:nvPr/>
        </p:nvSpPr>
        <p:spPr bwMode="auto">
          <a:xfrm>
            <a:off x="5956300" y="3098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83" name="Text Box 11"/>
          <p:cNvSpPr txBox="1">
            <a:spLocks noChangeArrowheads="1"/>
          </p:cNvSpPr>
          <p:nvPr/>
        </p:nvSpPr>
        <p:spPr bwMode="auto">
          <a:xfrm>
            <a:off x="5956300" y="3098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54284" name="Oval 12"/>
          <p:cNvSpPr>
            <a:spLocks noChangeArrowheads="1"/>
          </p:cNvSpPr>
          <p:nvPr/>
        </p:nvSpPr>
        <p:spPr bwMode="auto">
          <a:xfrm>
            <a:off x="6997700" y="38989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85" name="Text Box 13"/>
          <p:cNvSpPr txBox="1">
            <a:spLocks noChangeArrowheads="1"/>
          </p:cNvSpPr>
          <p:nvPr/>
        </p:nvSpPr>
        <p:spPr bwMode="auto">
          <a:xfrm>
            <a:off x="6985000" y="38989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54286" name="Oval 14"/>
          <p:cNvSpPr>
            <a:spLocks noChangeArrowheads="1"/>
          </p:cNvSpPr>
          <p:nvPr/>
        </p:nvSpPr>
        <p:spPr bwMode="auto">
          <a:xfrm>
            <a:off x="3632200" y="3124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87" name="Text Box 15"/>
          <p:cNvSpPr txBox="1">
            <a:spLocks noChangeArrowheads="1"/>
          </p:cNvSpPr>
          <p:nvPr/>
        </p:nvSpPr>
        <p:spPr bwMode="auto">
          <a:xfrm>
            <a:off x="3632200" y="3124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11</a:t>
            </a:r>
            <a:endParaRPr lang="en-US"/>
          </a:p>
        </p:txBody>
      </p:sp>
      <p:sp>
        <p:nvSpPr>
          <p:cNvPr id="54288" name="Oval 16"/>
          <p:cNvSpPr>
            <a:spLocks noChangeArrowheads="1"/>
          </p:cNvSpPr>
          <p:nvPr/>
        </p:nvSpPr>
        <p:spPr bwMode="auto">
          <a:xfrm>
            <a:off x="5143500" y="4013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89" name="Text Box 17"/>
          <p:cNvSpPr txBox="1">
            <a:spLocks noChangeArrowheads="1"/>
          </p:cNvSpPr>
          <p:nvPr/>
        </p:nvSpPr>
        <p:spPr bwMode="auto">
          <a:xfrm>
            <a:off x="5143500" y="4013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54290" name="Oval 18"/>
          <p:cNvSpPr>
            <a:spLocks noChangeArrowheads="1"/>
          </p:cNvSpPr>
          <p:nvPr/>
        </p:nvSpPr>
        <p:spPr bwMode="auto">
          <a:xfrm>
            <a:off x="2578100" y="4114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91" name="Text Box 19"/>
          <p:cNvSpPr txBox="1">
            <a:spLocks noChangeArrowheads="1"/>
          </p:cNvSpPr>
          <p:nvPr/>
        </p:nvSpPr>
        <p:spPr bwMode="auto">
          <a:xfrm>
            <a:off x="25781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10</a:t>
            </a:r>
            <a:endParaRPr lang="en-US"/>
          </a:p>
        </p:txBody>
      </p:sp>
      <p:sp>
        <p:nvSpPr>
          <p:cNvPr id="54293" name="Rectangle 21"/>
          <p:cNvSpPr>
            <a:spLocks noChangeArrowheads="1"/>
          </p:cNvSpPr>
          <p:nvPr/>
        </p:nvSpPr>
        <p:spPr bwMode="auto">
          <a:xfrm>
            <a:off x="4953000" y="5600700"/>
            <a:ext cx="39243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dirty="0"/>
              <a:t>Rotation </a:t>
            </a:r>
            <a:r>
              <a:rPr lang="en-US" sz="2800" dirty="0" err="1" smtClean="0"/>
              <a:t>type:LR</a:t>
            </a:r>
            <a:r>
              <a:rPr lang="en-US" sz="2800" dirty="0" smtClean="0"/>
              <a:t> </a:t>
            </a:r>
            <a:endParaRPr lang="en-US" sz="2800" dirty="0"/>
          </a:p>
        </p:txBody>
      </p:sp>
      <p:sp>
        <p:nvSpPr>
          <p:cNvPr id="54294" name="Oval 22"/>
          <p:cNvSpPr>
            <a:spLocks noChangeArrowheads="1"/>
          </p:cNvSpPr>
          <p:nvPr/>
        </p:nvSpPr>
        <p:spPr bwMode="auto">
          <a:xfrm>
            <a:off x="1663700" y="5029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95" name="Text Box 23"/>
          <p:cNvSpPr txBox="1">
            <a:spLocks noChangeArrowheads="1"/>
          </p:cNvSpPr>
          <p:nvPr/>
        </p:nvSpPr>
        <p:spPr bwMode="auto">
          <a:xfrm>
            <a:off x="1727200" y="5029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a:t>
            </a:r>
            <a:endParaRPr lang="en-US"/>
          </a:p>
        </p:txBody>
      </p:sp>
      <p:sp>
        <p:nvSpPr>
          <p:cNvPr id="54296" name="Oval 24"/>
          <p:cNvSpPr>
            <a:spLocks noChangeArrowheads="1"/>
          </p:cNvSpPr>
          <p:nvPr/>
        </p:nvSpPr>
        <p:spPr bwMode="auto">
          <a:xfrm>
            <a:off x="2705100" y="58293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97" name="Text Box 25"/>
          <p:cNvSpPr txBox="1">
            <a:spLocks noChangeArrowheads="1"/>
          </p:cNvSpPr>
          <p:nvPr/>
        </p:nvSpPr>
        <p:spPr bwMode="auto">
          <a:xfrm>
            <a:off x="2768600" y="5829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2</a:t>
            </a:r>
            <a:endParaRPr lang="en-US"/>
          </a:p>
        </p:txBody>
      </p:sp>
      <p:sp>
        <p:nvSpPr>
          <p:cNvPr id="54298" name="Line 26"/>
          <p:cNvSpPr>
            <a:spLocks noChangeShapeType="1"/>
          </p:cNvSpPr>
          <p:nvPr/>
        </p:nvSpPr>
        <p:spPr bwMode="auto">
          <a:xfrm flipH="1">
            <a:off x="3022600" y="4330700"/>
            <a:ext cx="5334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54299" name="Line 27"/>
          <p:cNvSpPr>
            <a:spLocks noChangeShapeType="1"/>
          </p:cNvSpPr>
          <p:nvPr/>
        </p:nvSpPr>
        <p:spPr bwMode="auto">
          <a:xfrm flipH="1">
            <a:off x="3136900" y="6019800"/>
            <a:ext cx="5334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54300" name="Line 28"/>
          <p:cNvSpPr>
            <a:spLocks noChangeShapeType="1"/>
          </p:cNvSpPr>
          <p:nvPr/>
        </p:nvSpPr>
        <p:spPr bwMode="auto">
          <a:xfrm flipH="1">
            <a:off x="2108200" y="5207000"/>
            <a:ext cx="5334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54304" name="Oval 32"/>
          <p:cNvSpPr>
            <a:spLocks noChangeArrowheads="1"/>
          </p:cNvSpPr>
          <p:nvPr/>
        </p:nvSpPr>
        <p:spPr bwMode="auto">
          <a:xfrm>
            <a:off x="4495800" y="4114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305" name="Text Box 33"/>
          <p:cNvSpPr txBox="1">
            <a:spLocks noChangeArrowheads="1"/>
          </p:cNvSpPr>
          <p:nvPr/>
        </p:nvSpPr>
        <p:spPr bwMode="auto">
          <a:xfrm>
            <a:off x="4495800" y="4114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0429720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Line 2"/>
          <p:cNvSpPr>
            <a:spLocks noChangeShapeType="1"/>
          </p:cNvSpPr>
          <p:nvPr/>
        </p:nvSpPr>
        <p:spPr bwMode="auto">
          <a:xfrm flipV="1">
            <a:off x="2286000" y="2794000"/>
            <a:ext cx="2641600" cy="261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371" name="Line 3"/>
          <p:cNvSpPr>
            <a:spLocks noChangeShapeType="1"/>
          </p:cNvSpPr>
          <p:nvPr/>
        </p:nvSpPr>
        <p:spPr bwMode="auto">
          <a:xfrm>
            <a:off x="3060700" y="4648200"/>
            <a:ext cx="8255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372" name="Rectangle 4"/>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58373" name="Rectangle 5"/>
          <p:cNvSpPr>
            <a:spLocks noGrp="1" noChangeArrowheads="1"/>
          </p:cNvSpPr>
          <p:nvPr>
            <p:ph idx="1"/>
          </p:nvPr>
        </p:nvSpPr>
        <p:spPr>
          <a:xfrm>
            <a:off x="381000" y="1676400"/>
            <a:ext cx="8534400" cy="609600"/>
          </a:xfrm>
        </p:spPr>
        <p:txBody>
          <a:bodyPr/>
          <a:lstStyle/>
          <a:p>
            <a:pPr>
              <a:buFontTx/>
              <a:buNone/>
            </a:pPr>
            <a:r>
              <a:rPr lang="en-US" dirty="0">
                <a:solidFill>
                  <a:srgbClr val="002060"/>
                </a:solidFill>
              </a:rPr>
              <a:t>Double rotations:</a:t>
            </a:r>
          </a:p>
        </p:txBody>
      </p:sp>
      <p:sp>
        <p:nvSpPr>
          <p:cNvPr id="58374" name="Rectangle 6"/>
          <p:cNvSpPr>
            <a:spLocks noChangeArrowheads="1"/>
          </p:cNvSpPr>
          <p:nvPr/>
        </p:nvSpPr>
        <p:spPr bwMode="auto">
          <a:xfrm>
            <a:off x="609600" y="5943600"/>
            <a:ext cx="3124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a:t>Now insert 3.</a:t>
            </a:r>
          </a:p>
        </p:txBody>
      </p:sp>
      <p:sp>
        <p:nvSpPr>
          <p:cNvPr id="58375" name="Rectangle 7"/>
          <p:cNvSpPr>
            <a:spLocks noChangeArrowheads="1"/>
          </p:cNvSpPr>
          <p:nvPr/>
        </p:nvSpPr>
        <p:spPr bwMode="auto">
          <a:xfrm>
            <a:off x="5486400" y="1832975"/>
            <a:ext cx="419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dirty="0"/>
              <a:t>AVL balance restored:</a:t>
            </a:r>
          </a:p>
        </p:txBody>
      </p:sp>
      <p:sp>
        <p:nvSpPr>
          <p:cNvPr id="58376" name="Oval 8"/>
          <p:cNvSpPr>
            <a:spLocks noChangeArrowheads="1"/>
          </p:cNvSpPr>
          <p:nvPr/>
        </p:nvSpPr>
        <p:spPr bwMode="auto">
          <a:xfrm>
            <a:off x="2082800" y="5334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377" name="Text Box 9"/>
          <p:cNvSpPr txBox="1">
            <a:spLocks noChangeArrowheads="1"/>
          </p:cNvSpPr>
          <p:nvPr/>
        </p:nvSpPr>
        <p:spPr bwMode="auto">
          <a:xfrm>
            <a:off x="2133600" y="5321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a:t>
            </a:r>
            <a:endParaRPr lang="en-US"/>
          </a:p>
        </p:txBody>
      </p:sp>
      <p:sp>
        <p:nvSpPr>
          <p:cNvPr id="58378" name="Oval 10"/>
          <p:cNvSpPr>
            <a:spLocks noChangeArrowheads="1"/>
          </p:cNvSpPr>
          <p:nvPr/>
        </p:nvSpPr>
        <p:spPr bwMode="auto">
          <a:xfrm>
            <a:off x="3657600" y="5334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379" name="Text Box 11"/>
          <p:cNvSpPr txBox="1">
            <a:spLocks noChangeArrowheads="1"/>
          </p:cNvSpPr>
          <p:nvPr/>
        </p:nvSpPr>
        <p:spPr bwMode="auto">
          <a:xfrm>
            <a:off x="3657600" y="5334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10</a:t>
            </a:r>
            <a:endParaRPr lang="en-US"/>
          </a:p>
        </p:txBody>
      </p:sp>
      <p:sp>
        <p:nvSpPr>
          <p:cNvPr id="58380" name="Line 12"/>
          <p:cNvSpPr>
            <a:spLocks noChangeShapeType="1"/>
          </p:cNvSpPr>
          <p:nvPr/>
        </p:nvSpPr>
        <p:spPr bwMode="auto">
          <a:xfrm>
            <a:off x="3898900" y="37338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381" name="Line 13"/>
          <p:cNvSpPr>
            <a:spLocks noChangeShapeType="1"/>
          </p:cNvSpPr>
          <p:nvPr/>
        </p:nvSpPr>
        <p:spPr bwMode="auto">
          <a:xfrm flipH="1">
            <a:off x="5486400" y="3733800"/>
            <a:ext cx="533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382" name="Line 14"/>
          <p:cNvSpPr>
            <a:spLocks noChangeShapeType="1"/>
          </p:cNvSpPr>
          <p:nvPr/>
        </p:nvSpPr>
        <p:spPr bwMode="auto">
          <a:xfrm>
            <a:off x="4876800" y="2743200"/>
            <a:ext cx="2209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383" name="Oval 15"/>
          <p:cNvSpPr>
            <a:spLocks noChangeArrowheads="1"/>
          </p:cNvSpPr>
          <p:nvPr/>
        </p:nvSpPr>
        <p:spPr bwMode="auto">
          <a:xfrm>
            <a:off x="4724400" y="2590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384" name="Text Box 16"/>
          <p:cNvSpPr txBox="1">
            <a:spLocks noChangeArrowheads="1"/>
          </p:cNvSpPr>
          <p:nvPr/>
        </p:nvSpPr>
        <p:spPr bwMode="auto">
          <a:xfrm>
            <a:off x="4724400" y="2590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58385" name="Oval 17"/>
          <p:cNvSpPr>
            <a:spLocks noChangeArrowheads="1"/>
          </p:cNvSpPr>
          <p:nvPr/>
        </p:nvSpPr>
        <p:spPr bwMode="auto">
          <a:xfrm>
            <a:off x="5867400" y="3556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386" name="Text Box 18"/>
          <p:cNvSpPr txBox="1">
            <a:spLocks noChangeArrowheads="1"/>
          </p:cNvSpPr>
          <p:nvPr/>
        </p:nvSpPr>
        <p:spPr bwMode="auto">
          <a:xfrm>
            <a:off x="5867400" y="3556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58387" name="Oval 19"/>
          <p:cNvSpPr>
            <a:spLocks noChangeArrowheads="1"/>
          </p:cNvSpPr>
          <p:nvPr/>
        </p:nvSpPr>
        <p:spPr bwMode="auto">
          <a:xfrm>
            <a:off x="6858000" y="4419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388" name="Text Box 20"/>
          <p:cNvSpPr txBox="1">
            <a:spLocks noChangeArrowheads="1"/>
          </p:cNvSpPr>
          <p:nvPr/>
        </p:nvSpPr>
        <p:spPr bwMode="auto">
          <a:xfrm>
            <a:off x="6858000" y="4419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58389" name="Oval 21"/>
          <p:cNvSpPr>
            <a:spLocks noChangeArrowheads="1"/>
          </p:cNvSpPr>
          <p:nvPr/>
        </p:nvSpPr>
        <p:spPr bwMode="auto">
          <a:xfrm>
            <a:off x="3759200" y="3581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390" name="Text Box 22"/>
          <p:cNvSpPr txBox="1">
            <a:spLocks noChangeArrowheads="1"/>
          </p:cNvSpPr>
          <p:nvPr/>
        </p:nvSpPr>
        <p:spPr bwMode="auto">
          <a:xfrm>
            <a:off x="3759200" y="3581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11</a:t>
            </a:r>
            <a:endParaRPr lang="en-US"/>
          </a:p>
        </p:txBody>
      </p:sp>
      <p:sp>
        <p:nvSpPr>
          <p:cNvPr id="58391" name="Oval 23"/>
          <p:cNvSpPr>
            <a:spLocks noChangeArrowheads="1"/>
          </p:cNvSpPr>
          <p:nvPr/>
        </p:nvSpPr>
        <p:spPr bwMode="auto">
          <a:xfrm>
            <a:off x="5334000" y="447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392" name="Text Box 24"/>
          <p:cNvSpPr txBox="1">
            <a:spLocks noChangeArrowheads="1"/>
          </p:cNvSpPr>
          <p:nvPr/>
        </p:nvSpPr>
        <p:spPr bwMode="auto">
          <a:xfrm>
            <a:off x="5334000" y="4470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58393" name="Oval 25"/>
          <p:cNvSpPr>
            <a:spLocks noChangeArrowheads="1"/>
          </p:cNvSpPr>
          <p:nvPr/>
        </p:nvSpPr>
        <p:spPr bwMode="auto">
          <a:xfrm>
            <a:off x="2882900" y="4419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394" name="Text Box 26"/>
          <p:cNvSpPr txBox="1">
            <a:spLocks noChangeArrowheads="1"/>
          </p:cNvSpPr>
          <p:nvPr/>
        </p:nvSpPr>
        <p:spPr bwMode="auto">
          <a:xfrm>
            <a:off x="2921000" y="4419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2</a:t>
            </a:r>
            <a:endParaRPr lang="en-US"/>
          </a:p>
        </p:txBody>
      </p:sp>
      <p:sp>
        <p:nvSpPr>
          <p:cNvPr id="58395" name="Oval 27"/>
          <p:cNvSpPr>
            <a:spLocks noChangeArrowheads="1"/>
          </p:cNvSpPr>
          <p:nvPr/>
        </p:nvSpPr>
        <p:spPr bwMode="auto">
          <a:xfrm>
            <a:off x="4559300" y="447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396" name="Text Box 28"/>
          <p:cNvSpPr txBox="1">
            <a:spLocks noChangeArrowheads="1"/>
          </p:cNvSpPr>
          <p:nvPr/>
        </p:nvSpPr>
        <p:spPr bwMode="auto">
          <a:xfrm>
            <a:off x="4559300" y="4470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6981912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21" name="Line 29"/>
          <p:cNvSpPr>
            <a:spLocks noChangeShapeType="1"/>
          </p:cNvSpPr>
          <p:nvPr/>
        </p:nvSpPr>
        <p:spPr bwMode="auto">
          <a:xfrm flipH="1">
            <a:off x="3200400" y="556260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394" name="Line 2"/>
          <p:cNvSpPr>
            <a:spLocks noChangeShapeType="1"/>
          </p:cNvSpPr>
          <p:nvPr/>
        </p:nvSpPr>
        <p:spPr bwMode="auto">
          <a:xfrm flipV="1">
            <a:off x="2286000" y="2794000"/>
            <a:ext cx="2641600" cy="261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395" name="Line 3"/>
          <p:cNvSpPr>
            <a:spLocks noChangeShapeType="1"/>
          </p:cNvSpPr>
          <p:nvPr/>
        </p:nvSpPr>
        <p:spPr bwMode="auto">
          <a:xfrm>
            <a:off x="3060700" y="4648200"/>
            <a:ext cx="8255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396" name="Rectangle 4"/>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59397" name="Rectangle 5"/>
          <p:cNvSpPr>
            <a:spLocks noGrp="1" noChangeArrowheads="1"/>
          </p:cNvSpPr>
          <p:nvPr>
            <p:ph idx="1"/>
          </p:nvPr>
        </p:nvSpPr>
        <p:spPr>
          <a:xfrm>
            <a:off x="381000" y="1556359"/>
            <a:ext cx="8534400" cy="609600"/>
          </a:xfrm>
        </p:spPr>
        <p:txBody>
          <a:bodyPr/>
          <a:lstStyle/>
          <a:p>
            <a:pPr>
              <a:buFontTx/>
              <a:buNone/>
            </a:pPr>
            <a:r>
              <a:rPr lang="en-US" dirty="0">
                <a:solidFill>
                  <a:srgbClr val="002060"/>
                </a:solidFill>
              </a:rPr>
              <a:t>Double rotations:</a:t>
            </a:r>
          </a:p>
        </p:txBody>
      </p:sp>
      <p:sp>
        <p:nvSpPr>
          <p:cNvPr id="59399" name="Rectangle 7"/>
          <p:cNvSpPr>
            <a:spLocks noChangeArrowheads="1"/>
          </p:cNvSpPr>
          <p:nvPr/>
        </p:nvSpPr>
        <p:spPr bwMode="auto">
          <a:xfrm>
            <a:off x="457200" y="2133600"/>
            <a:ext cx="419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a:t>AVL violation – rotate:</a:t>
            </a:r>
          </a:p>
        </p:txBody>
      </p:sp>
      <p:sp>
        <p:nvSpPr>
          <p:cNvPr id="59400" name="Oval 8"/>
          <p:cNvSpPr>
            <a:spLocks noChangeArrowheads="1"/>
          </p:cNvSpPr>
          <p:nvPr/>
        </p:nvSpPr>
        <p:spPr bwMode="auto">
          <a:xfrm>
            <a:off x="2082800" y="5334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1" name="Text Box 9"/>
          <p:cNvSpPr txBox="1">
            <a:spLocks noChangeArrowheads="1"/>
          </p:cNvSpPr>
          <p:nvPr/>
        </p:nvSpPr>
        <p:spPr bwMode="auto">
          <a:xfrm>
            <a:off x="2133600" y="5321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a:t>
            </a:r>
            <a:endParaRPr lang="en-US"/>
          </a:p>
        </p:txBody>
      </p:sp>
      <p:sp>
        <p:nvSpPr>
          <p:cNvPr id="59402" name="Oval 10"/>
          <p:cNvSpPr>
            <a:spLocks noChangeArrowheads="1"/>
          </p:cNvSpPr>
          <p:nvPr/>
        </p:nvSpPr>
        <p:spPr bwMode="auto">
          <a:xfrm>
            <a:off x="3657600" y="5334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3" name="Text Box 11"/>
          <p:cNvSpPr txBox="1">
            <a:spLocks noChangeArrowheads="1"/>
          </p:cNvSpPr>
          <p:nvPr/>
        </p:nvSpPr>
        <p:spPr bwMode="auto">
          <a:xfrm>
            <a:off x="3657600" y="5334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10</a:t>
            </a:r>
            <a:endParaRPr lang="en-US"/>
          </a:p>
        </p:txBody>
      </p:sp>
      <p:sp>
        <p:nvSpPr>
          <p:cNvPr id="59404" name="Line 12"/>
          <p:cNvSpPr>
            <a:spLocks noChangeShapeType="1"/>
          </p:cNvSpPr>
          <p:nvPr/>
        </p:nvSpPr>
        <p:spPr bwMode="auto">
          <a:xfrm>
            <a:off x="3898900" y="37338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5" name="Line 13"/>
          <p:cNvSpPr>
            <a:spLocks noChangeShapeType="1"/>
          </p:cNvSpPr>
          <p:nvPr/>
        </p:nvSpPr>
        <p:spPr bwMode="auto">
          <a:xfrm flipH="1">
            <a:off x="5486400" y="3733800"/>
            <a:ext cx="533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6" name="Line 14"/>
          <p:cNvSpPr>
            <a:spLocks noChangeShapeType="1"/>
          </p:cNvSpPr>
          <p:nvPr/>
        </p:nvSpPr>
        <p:spPr bwMode="auto">
          <a:xfrm>
            <a:off x="4876800" y="2743200"/>
            <a:ext cx="2209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7" name="Oval 15"/>
          <p:cNvSpPr>
            <a:spLocks noChangeArrowheads="1"/>
          </p:cNvSpPr>
          <p:nvPr/>
        </p:nvSpPr>
        <p:spPr bwMode="auto">
          <a:xfrm>
            <a:off x="4724400" y="2590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8" name="Text Box 16"/>
          <p:cNvSpPr txBox="1">
            <a:spLocks noChangeArrowheads="1"/>
          </p:cNvSpPr>
          <p:nvPr/>
        </p:nvSpPr>
        <p:spPr bwMode="auto">
          <a:xfrm>
            <a:off x="4724400" y="2590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59409" name="Oval 17"/>
          <p:cNvSpPr>
            <a:spLocks noChangeArrowheads="1"/>
          </p:cNvSpPr>
          <p:nvPr/>
        </p:nvSpPr>
        <p:spPr bwMode="auto">
          <a:xfrm>
            <a:off x="5867400" y="3556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0" name="Text Box 18"/>
          <p:cNvSpPr txBox="1">
            <a:spLocks noChangeArrowheads="1"/>
          </p:cNvSpPr>
          <p:nvPr/>
        </p:nvSpPr>
        <p:spPr bwMode="auto">
          <a:xfrm>
            <a:off x="5867400" y="3556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59411" name="Oval 19"/>
          <p:cNvSpPr>
            <a:spLocks noChangeArrowheads="1"/>
          </p:cNvSpPr>
          <p:nvPr/>
        </p:nvSpPr>
        <p:spPr bwMode="auto">
          <a:xfrm>
            <a:off x="6858000" y="4419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2" name="Text Box 20"/>
          <p:cNvSpPr txBox="1">
            <a:spLocks noChangeArrowheads="1"/>
          </p:cNvSpPr>
          <p:nvPr/>
        </p:nvSpPr>
        <p:spPr bwMode="auto">
          <a:xfrm>
            <a:off x="6858000" y="4419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59413" name="Oval 21"/>
          <p:cNvSpPr>
            <a:spLocks noChangeArrowheads="1"/>
          </p:cNvSpPr>
          <p:nvPr/>
        </p:nvSpPr>
        <p:spPr bwMode="auto">
          <a:xfrm>
            <a:off x="3759200" y="3581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4" name="Text Box 22"/>
          <p:cNvSpPr txBox="1">
            <a:spLocks noChangeArrowheads="1"/>
          </p:cNvSpPr>
          <p:nvPr/>
        </p:nvSpPr>
        <p:spPr bwMode="auto">
          <a:xfrm>
            <a:off x="3759200" y="3581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11</a:t>
            </a:r>
            <a:endParaRPr lang="en-US"/>
          </a:p>
        </p:txBody>
      </p:sp>
      <p:sp>
        <p:nvSpPr>
          <p:cNvPr id="59415" name="Oval 23"/>
          <p:cNvSpPr>
            <a:spLocks noChangeArrowheads="1"/>
          </p:cNvSpPr>
          <p:nvPr/>
        </p:nvSpPr>
        <p:spPr bwMode="auto">
          <a:xfrm>
            <a:off x="5334000" y="447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6" name="Text Box 24"/>
          <p:cNvSpPr txBox="1">
            <a:spLocks noChangeArrowheads="1"/>
          </p:cNvSpPr>
          <p:nvPr/>
        </p:nvSpPr>
        <p:spPr bwMode="auto">
          <a:xfrm>
            <a:off x="5334000" y="4470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59417" name="Oval 25"/>
          <p:cNvSpPr>
            <a:spLocks noChangeArrowheads="1"/>
          </p:cNvSpPr>
          <p:nvPr/>
        </p:nvSpPr>
        <p:spPr bwMode="auto">
          <a:xfrm>
            <a:off x="2882900" y="4419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8" name="Text Box 26"/>
          <p:cNvSpPr txBox="1">
            <a:spLocks noChangeArrowheads="1"/>
          </p:cNvSpPr>
          <p:nvPr/>
        </p:nvSpPr>
        <p:spPr bwMode="auto">
          <a:xfrm>
            <a:off x="2921000" y="4419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2</a:t>
            </a:r>
            <a:endParaRPr lang="en-US"/>
          </a:p>
        </p:txBody>
      </p:sp>
      <p:sp>
        <p:nvSpPr>
          <p:cNvPr id="59419" name="Oval 27"/>
          <p:cNvSpPr>
            <a:spLocks noChangeArrowheads="1"/>
          </p:cNvSpPr>
          <p:nvPr/>
        </p:nvSpPr>
        <p:spPr bwMode="auto">
          <a:xfrm>
            <a:off x="4559300" y="447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20" name="Text Box 28"/>
          <p:cNvSpPr txBox="1">
            <a:spLocks noChangeArrowheads="1"/>
          </p:cNvSpPr>
          <p:nvPr/>
        </p:nvSpPr>
        <p:spPr bwMode="auto">
          <a:xfrm>
            <a:off x="4559300" y="4470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sp>
        <p:nvSpPr>
          <p:cNvPr id="59422" name="Oval 30"/>
          <p:cNvSpPr>
            <a:spLocks noChangeArrowheads="1"/>
          </p:cNvSpPr>
          <p:nvPr/>
        </p:nvSpPr>
        <p:spPr bwMode="auto">
          <a:xfrm>
            <a:off x="2971800" y="6096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23" name="Text Box 31"/>
          <p:cNvSpPr txBox="1">
            <a:spLocks noChangeArrowheads="1"/>
          </p:cNvSpPr>
          <p:nvPr/>
        </p:nvSpPr>
        <p:spPr bwMode="auto">
          <a:xfrm>
            <a:off x="3035300" y="6096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3</a:t>
            </a:r>
            <a:endParaRPr lang="en-US"/>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27218360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p:cNvSpPr>
            <a:spLocks noChangeShapeType="1"/>
          </p:cNvSpPr>
          <p:nvPr/>
        </p:nvSpPr>
        <p:spPr bwMode="auto">
          <a:xfrm flipH="1">
            <a:off x="3200400" y="556260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43" name="Line 3"/>
          <p:cNvSpPr>
            <a:spLocks noChangeShapeType="1"/>
          </p:cNvSpPr>
          <p:nvPr/>
        </p:nvSpPr>
        <p:spPr bwMode="auto">
          <a:xfrm flipV="1">
            <a:off x="2286000" y="2794000"/>
            <a:ext cx="2641600" cy="261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44" name="Line 4"/>
          <p:cNvSpPr>
            <a:spLocks noChangeShapeType="1"/>
          </p:cNvSpPr>
          <p:nvPr/>
        </p:nvSpPr>
        <p:spPr bwMode="auto">
          <a:xfrm>
            <a:off x="3060700" y="4648200"/>
            <a:ext cx="8255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45" name="Rectangle 5"/>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61446" name="Rectangle 6"/>
          <p:cNvSpPr>
            <a:spLocks noGrp="1" noChangeArrowheads="1"/>
          </p:cNvSpPr>
          <p:nvPr>
            <p:ph idx="1"/>
          </p:nvPr>
        </p:nvSpPr>
        <p:spPr>
          <a:xfrm>
            <a:off x="381000" y="1676400"/>
            <a:ext cx="8534400" cy="609600"/>
          </a:xfrm>
        </p:spPr>
        <p:txBody>
          <a:bodyPr/>
          <a:lstStyle/>
          <a:p>
            <a:pPr>
              <a:buFontTx/>
              <a:buNone/>
            </a:pPr>
            <a:r>
              <a:rPr lang="en-US" dirty="0">
                <a:solidFill>
                  <a:srgbClr val="002060"/>
                </a:solidFill>
              </a:rPr>
              <a:t>Double rotations:</a:t>
            </a:r>
          </a:p>
        </p:txBody>
      </p:sp>
      <p:sp>
        <p:nvSpPr>
          <p:cNvPr id="61447" name="Rectangle 7"/>
          <p:cNvSpPr>
            <a:spLocks noChangeArrowheads="1"/>
          </p:cNvSpPr>
          <p:nvPr/>
        </p:nvSpPr>
        <p:spPr bwMode="auto">
          <a:xfrm>
            <a:off x="4787900" y="5791200"/>
            <a:ext cx="419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dirty="0"/>
              <a:t>Rotation type</a:t>
            </a:r>
            <a:r>
              <a:rPr lang="en-US" sz="2800" dirty="0" smtClean="0"/>
              <a:t>: LR</a:t>
            </a:r>
            <a:endParaRPr lang="en-US" sz="2800" dirty="0"/>
          </a:p>
        </p:txBody>
      </p:sp>
      <p:sp>
        <p:nvSpPr>
          <p:cNvPr id="61448" name="Oval 8"/>
          <p:cNvSpPr>
            <a:spLocks noChangeArrowheads="1"/>
          </p:cNvSpPr>
          <p:nvPr/>
        </p:nvSpPr>
        <p:spPr bwMode="auto">
          <a:xfrm>
            <a:off x="2082800" y="5334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49" name="Text Box 9"/>
          <p:cNvSpPr txBox="1">
            <a:spLocks noChangeArrowheads="1"/>
          </p:cNvSpPr>
          <p:nvPr/>
        </p:nvSpPr>
        <p:spPr bwMode="auto">
          <a:xfrm>
            <a:off x="2133600" y="5321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a:t>
            </a:r>
            <a:endParaRPr lang="en-US"/>
          </a:p>
        </p:txBody>
      </p:sp>
      <p:sp>
        <p:nvSpPr>
          <p:cNvPr id="61450" name="Oval 10"/>
          <p:cNvSpPr>
            <a:spLocks noChangeArrowheads="1"/>
          </p:cNvSpPr>
          <p:nvPr/>
        </p:nvSpPr>
        <p:spPr bwMode="auto">
          <a:xfrm>
            <a:off x="3657600" y="5334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51" name="Text Box 11"/>
          <p:cNvSpPr txBox="1">
            <a:spLocks noChangeArrowheads="1"/>
          </p:cNvSpPr>
          <p:nvPr/>
        </p:nvSpPr>
        <p:spPr bwMode="auto">
          <a:xfrm>
            <a:off x="3657600" y="5334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10</a:t>
            </a:r>
            <a:endParaRPr lang="en-US"/>
          </a:p>
        </p:txBody>
      </p:sp>
      <p:sp>
        <p:nvSpPr>
          <p:cNvPr id="61452" name="Line 12"/>
          <p:cNvSpPr>
            <a:spLocks noChangeShapeType="1"/>
          </p:cNvSpPr>
          <p:nvPr/>
        </p:nvSpPr>
        <p:spPr bwMode="auto">
          <a:xfrm>
            <a:off x="3898900" y="37338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53" name="Line 13"/>
          <p:cNvSpPr>
            <a:spLocks noChangeShapeType="1"/>
          </p:cNvSpPr>
          <p:nvPr/>
        </p:nvSpPr>
        <p:spPr bwMode="auto">
          <a:xfrm flipH="1">
            <a:off x="5486400" y="3733800"/>
            <a:ext cx="533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54" name="Line 14"/>
          <p:cNvSpPr>
            <a:spLocks noChangeShapeType="1"/>
          </p:cNvSpPr>
          <p:nvPr/>
        </p:nvSpPr>
        <p:spPr bwMode="auto">
          <a:xfrm>
            <a:off x="4876800" y="2743200"/>
            <a:ext cx="2209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55" name="Oval 15"/>
          <p:cNvSpPr>
            <a:spLocks noChangeArrowheads="1"/>
          </p:cNvSpPr>
          <p:nvPr/>
        </p:nvSpPr>
        <p:spPr bwMode="auto">
          <a:xfrm>
            <a:off x="4724400" y="2590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56" name="Text Box 16"/>
          <p:cNvSpPr txBox="1">
            <a:spLocks noChangeArrowheads="1"/>
          </p:cNvSpPr>
          <p:nvPr/>
        </p:nvSpPr>
        <p:spPr bwMode="auto">
          <a:xfrm>
            <a:off x="4724400" y="2590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61457" name="Oval 17"/>
          <p:cNvSpPr>
            <a:spLocks noChangeArrowheads="1"/>
          </p:cNvSpPr>
          <p:nvPr/>
        </p:nvSpPr>
        <p:spPr bwMode="auto">
          <a:xfrm>
            <a:off x="5867400" y="3556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58" name="Text Box 18"/>
          <p:cNvSpPr txBox="1">
            <a:spLocks noChangeArrowheads="1"/>
          </p:cNvSpPr>
          <p:nvPr/>
        </p:nvSpPr>
        <p:spPr bwMode="auto">
          <a:xfrm>
            <a:off x="5867400" y="3556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61459" name="Oval 19"/>
          <p:cNvSpPr>
            <a:spLocks noChangeArrowheads="1"/>
          </p:cNvSpPr>
          <p:nvPr/>
        </p:nvSpPr>
        <p:spPr bwMode="auto">
          <a:xfrm>
            <a:off x="6858000" y="4419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60" name="Text Box 20"/>
          <p:cNvSpPr txBox="1">
            <a:spLocks noChangeArrowheads="1"/>
          </p:cNvSpPr>
          <p:nvPr/>
        </p:nvSpPr>
        <p:spPr bwMode="auto">
          <a:xfrm>
            <a:off x="6858000" y="4419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61461" name="Oval 21"/>
          <p:cNvSpPr>
            <a:spLocks noChangeArrowheads="1"/>
          </p:cNvSpPr>
          <p:nvPr/>
        </p:nvSpPr>
        <p:spPr bwMode="auto">
          <a:xfrm>
            <a:off x="3759200" y="3581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62" name="Text Box 22"/>
          <p:cNvSpPr txBox="1">
            <a:spLocks noChangeArrowheads="1"/>
          </p:cNvSpPr>
          <p:nvPr/>
        </p:nvSpPr>
        <p:spPr bwMode="auto">
          <a:xfrm>
            <a:off x="3759200" y="3581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11</a:t>
            </a:r>
            <a:endParaRPr lang="en-US"/>
          </a:p>
        </p:txBody>
      </p:sp>
      <p:sp>
        <p:nvSpPr>
          <p:cNvPr id="61463" name="Oval 23"/>
          <p:cNvSpPr>
            <a:spLocks noChangeArrowheads="1"/>
          </p:cNvSpPr>
          <p:nvPr/>
        </p:nvSpPr>
        <p:spPr bwMode="auto">
          <a:xfrm>
            <a:off x="5334000" y="447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64" name="Text Box 24"/>
          <p:cNvSpPr txBox="1">
            <a:spLocks noChangeArrowheads="1"/>
          </p:cNvSpPr>
          <p:nvPr/>
        </p:nvSpPr>
        <p:spPr bwMode="auto">
          <a:xfrm>
            <a:off x="5334000" y="4470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61465" name="Oval 25"/>
          <p:cNvSpPr>
            <a:spLocks noChangeArrowheads="1"/>
          </p:cNvSpPr>
          <p:nvPr/>
        </p:nvSpPr>
        <p:spPr bwMode="auto">
          <a:xfrm>
            <a:off x="2882900" y="4419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66" name="Text Box 26"/>
          <p:cNvSpPr txBox="1">
            <a:spLocks noChangeArrowheads="1"/>
          </p:cNvSpPr>
          <p:nvPr/>
        </p:nvSpPr>
        <p:spPr bwMode="auto">
          <a:xfrm>
            <a:off x="2921000" y="4419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2</a:t>
            </a:r>
            <a:endParaRPr lang="en-US"/>
          </a:p>
        </p:txBody>
      </p:sp>
      <p:sp>
        <p:nvSpPr>
          <p:cNvPr id="61467" name="Oval 27"/>
          <p:cNvSpPr>
            <a:spLocks noChangeArrowheads="1"/>
          </p:cNvSpPr>
          <p:nvPr/>
        </p:nvSpPr>
        <p:spPr bwMode="auto">
          <a:xfrm>
            <a:off x="4559300" y="447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68" name="Text Box 28"/>
          <p:cNvSpPr txBox="1">
            <a:spLocks noChangeArrowheads="1"/>
          </p:cNvSpPr>
          <p:nvPr/>
        </p:nvSpPr>
        <p:spPr bwMode="auto">
          <a:xfrm>
            <a:off x="4559300" y="4470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sp>
        <p:nvSpPr>
          <p:cNvPr id="61469" name="Oval 29"/>
          <p:cNvSpPr>
            <a:spLocks noChangeArrowheads="1"/>
          </p:cNvSpPr>
          <p:nvPr/>
        </p:nvSpPr>
        <p:spPr bwMode="auto">
          <a:xfrm>
            <a:off x="2971800" y="6096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70" name="Text Box 30"/>
          <p:cNvSpPr txBox="1">
            <a:spLocks noChangeArrowheads="1"/>
          </p:cNvSpPr>
          <p:nvPr/>
        </p:nvSpPr>
        <p:spPr bwMode="auto">
          <a:xfrm>
            <a:off x="3035300" y="6096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3</a:t>
            </a:r>
            <a:endParaRPr lang="en-US"/>
          </a:p>
        </p:txBody>
      </p:sp>
      <p:sp>
        <p:nvSpPr>
          <p:cNvPr id="61471" name="Line 31"/>
          <p:cNvSpPr>
            <a:spLocks noChangeShapeType="1"/>
          </p:cNvSpPr>
          <p:nvPr/>
        </p:nvSpPr>
        <p:spPr bwMode="auto">
          <a:xfrm flipH="1">
            <a:off x="4203700" y="3759200"/>
            <a:ext cx="5334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61472" name="Line 32"/>
          <p:cNvSpPr>
            <a:spLocks noChangeShapeType="1"/>
          </p:cNvSpPr>
          <p:nvPr/>
        </p:nvSpPr>
        <p:spPr bwMode="auto">
          <a:xfrm flipH="1">
            <a:off x="4102100" y="5511800"/>
            <a:ext cx="5334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61473" name="Line 33"/>
          <p:cNvSpPr>
            <a:spLocks noChangeShapeType="1"/>
          </p:cNvSpPr>
          <p:nvPr/>
        </p:nvSpPr>
        <p:spPr bwMode="auto">
          <a:xfrm flipH="1">
            <a:off x="3314700" y="4635500"/>
            <a:ext cx="5334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1963742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Line 3"/>
          <p:cNvSpPr>
            <a:spLocks noChangeShapeType="1"/>
          </p:cNvSpPr>
          <p:nvPr/>
        </p:nvSpPr>
        <p:spPr bwMode="auto">
          <a:xfrm flipV="1">
            <a:off x="2286000" y="2794000"/>
            <a:ext cx="2641600" cy="261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492" name="Line 4"/>
          <p:cNvSpPr>
            <a:spLocks noChangeShapeType="1"/>
          </p:cNvSpPr>
          <p:nvPr/>
        </p:nvSpPr>
        <p:spPr bwMode="auto">
          <a:xfrm>
            <a:off x="3048000" y="4572000"/>
            <a:ext cx="838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493" name="Rectangle 5"/>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63494" name="Rectangle 6"/>
          <p:cNvSpPr>
            <a:spLocks noGrp="1" noChangeArrowheads="1"/>
          </p:cNvSpPr>
          <p:nvPr>
            <p:ph idx="1"/>
          </p:nvPr>
        </p:nvSpPr>
        <p:spPr>
          <a:xfrm>
            <a:off x="442586" y="1524000"/>
            <a:ext cx="8534400" cy="609600"/>
          </a:xfrm>
        </p:spPr>
        <p:txBody>
          <a:bodyPr/>
          <a:lstStyle/>
          <a:p>
            <a:pPr>
              <a:buFontTx/>
              <a:buNone/>
            </a:pPr>
            <a:r>
              <a:rPr lang="en-US" dirty="0">
                <a:solidFill>
                  <a:srgbClr val="002060"/>
                </a:solidFill>
              </a:rPr>
              <a:t>Double rotations:</a:t>
            </a:r>
          </a:p>
        </p:txBody>
      </p:sp>
      <p:sp>
        <p:nvSpPr>
          <p:cNvPr id="63495" name="Rectangle 7"/>
          <p:cNvSpPr>
            <a:spLocks noChangeArrowheads="1"/>
          </p:cNvSpPr>
          <p:nvPr/>
        </p:nvSpPr>
        <p:spPr bwMode="auto">
          <a:xfrm>
            <a:off x="457200" y="2133600"/>
            <a:ext cx="419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a:t>AVL balance restored:</a:t>
            </a:r>
          </a:p>
        </p:txBody>
      </p:sp>
      <p:sp>
        <p:nvSpPr>
          <p:cNvPr id="63496" name="Oval 8"/>
          <p:cNvSpPr>
            <a:spLocks noChangeArrowheads="1"/>
          </p:cNvSpPr>
          <p:nvPr/>
        </p:nvSpPr>
        <p:spPr bwMode="auto">
          <a:xfrm>
            <a:off x="2082800" y="5334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497" name="Text Box 9"/>
          <p:cNvSpPr txBox="1">
            <a:spLocks noChangeArrowheads="1"/>
          </p:cNvSpPr>
          <p:nvPr/>
        </p:nvSpPr>
        <p:spPr bwMode="auto">
          <a:xfrm>
            <a:off x="2133600" y="5321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a:t>
            </a:r>
            <a:endParaRPr lang="en-US"/>
          </a:p>
        </p:txBody>
      </p:sp>
      <p:sp>
        <p:nvSpPr>
          <p:cNvPr id="63498" name="Oval 10"/>
          <p:cNvSpPr>
            <a:spLocks noChangeArrowheads="1"/>
          </p:cNvSpPr>
          <p:nvPr/>
        </p:nvSpPr>
        <p:spPr bwMode="auto">
          <a:xfrm>
            <a:off x="3657600" y="5334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499" name="Text Box 11"/>
          <p:cNvSpPr txBox="1">
            <a:spLocks noChangeArrowheads="1"/>
          </p:cNvSpPr>
          <p:nvPr/>
        </p:nvSpPr>
        <p:spPr bwMode="auto">
          <a:xfrm>
            <a:off x="3721100" y="5334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3</a:t>
            </a:r>
            <a:endParaRPr lang="en-US"/>
          </a:p>
        </p:txBody>
      </p:sp>
      <p:sp>
        <p:nvSpPr>
          <p:cNvPr id="63500" name="Line 12"/>
          <p:cNvSpPr>
            <a:spLocks noChangeShapeType="1"/>
          </p:cNvSpPr>
          <p:nvPr/>
        </p:nvSpPr>
        <p:spPr bwMode="auto">
          <a:xfrm>
            <a:off x="3898900" y="3733800"/>
            <a:ext cx="15113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01" name="Line 13"/>
          <p:cNvSpPr>
            <a:spLocks noChangeShapeType="1"/>
          </p:cNvSpPr>
          <p:nvPr/>
        </p:nvSpPr>
        <p:spPr bwMode="auto">
          <a:xfrm flipH="1">
            <a:off x="5486400" y="3733800"/>
            <a:ext cx="533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02" name="Line 14"/>
          <p:cNvSpPr>
            <a:spLocks noChangeShapeType="1"/>
          </p:cNvSpPr>
          <p:nvPr/>
        </p:nvSpPr>
        <p:spPr bwMode="auto">
          <a:xfrm>
            <a:off x="4876800" y="2743200"/>
            <a:ext cx="20574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03" name="Oval 15"/>
          <p:cNvSpPr>
            <a:spLocks noChangeArrowheads="1"/>
          </p:cNvSpPr>
          <p:nvPr/>
        </p:nvSpPr>
        <p:spPr bwMode="auto">
          <a:xfrm>
            <a:off x="4724400" y="2590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04" name="Text Box 16"/>
          <p:cNvSpPr txBox="1">
            <a:spLocks noChangeArrowheads="1"/>
          </p:cNvSpPr>
          <p:nvPr/>
        </p:nvSpPr>
        <p:spPr bwMode="auto">
          <a:xfrm>
            <a:off x="4724400" y="2590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63505" name="Oval 17"/>
          <p:cNvSpPr>
            <a:spLocks noChangeArrowheads="1"/>
          </p:cNvSpPr>
          <p:nvPr/>
        </p:nvSpPr>
        <p:spPr bwMode="auto">
          <a:xfrm>
            <a:off x="5842000" y="3556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06" name="Text Box 18"/>
          <p:cNvSpPr txBox="1">
            <a:spLocks noChangeArrowheads="1"/>
          </p:cNvSpPr>
          <p:nvPr/>
        </p:nvSpPr>
        <p:spPr bwMode="auto">
          <a:xfrm>
            <a:off x="5842000" y="3556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63507" name="Oval 19"/>
          <p:cNvSpPr>
            <a:spLocks noChangeArrowheads="1"/>
          </p:cNvSpPr>
          <p:nvPr/>
        </p:nvSpPr>
        <p:spPr bwMode="auto">
          <a:xfrm>
            <a:off x="6781800" y="4419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08" name="Text Box 20"/>
          <p:cNvSpPr txBox="1">
            <a:spLocks noChangeArrowheads="1"/>
          </p:cNvSpPr>
          <p:nvPr/>
        </p:nvSpPr>
        <p:spPr bwMode="auto">
          <a:xfrm>
            <a:off x="6781800" y="4419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63509" name="Oval 21"/>
          <p:cNvSpPr>
            <a:spLocks noChangeArrowheads="1"/>
          </p:cNvSpPr>
          <p:nvPr/>
        </p:nvSpPr>
        <p:spPr bwMode="auto">
          <a:xfrm>
            <a:off x="3759200" y="3581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10" name="Text Box 22"/>
          <p:cNvSpPr txBox="1">
            <a:spLocks noChangeArrowheads="1"/>
          </p:cNvSpPr>
          <p:nvPr/>
        </p:nvSpPr>
        <p:spPr bwMode="auto">
          <a:xfrm>
            <a:off x="3759200" y="3581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10</a:t>
            </a:r>
            <a:endParaRPr lang="en-US"/>
          </a:p>
        </p:txBody>
      </p:sp>
      <p:sp>
        <p:nvSpPr>
          <p:cNvPr id="63511" name="Oval 23"/>
          <p:cNvSpPr>
            <a:spLocks noChangeArrowheads="1"/>
          </p:cNvSpPr>
          <p:nvPr/>
        </p:nvSpPr>
        <p:spPr bwMode="auto">
          <a:xfrm>
            <a:off x="5334000" y="447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12" name="Text Box 24"/>
          <p:cNvSpPr txBox="1">
            <a:spLocks noChangeArrowheads="1"/>
          </p:cNvSpPr>
          <p:nvPr/>
        </p:nvSpPr>
        <p:spPr bwMode="auto">
          <a:xfrm>
            <a:off x="5334000" y="4470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63513" name="Oval 25"/>
          <p:cNvSpPr>
            <a:spLocks noChangeArrowheads="1"/>
          </p:cNvSpPr>
          <p:nvPr/>
        </p:nvSpPr>
        <p:spPr bwMode="auto">
          <a:xfrm>
            <a:off x="2882900" y="4419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14" name="Text Box 26"/>
          <p:cNvSpPr txBox="1">
            <a:spLocks noChangeArrowheads="1"/>
          </p:cNvSpPr>
          <p:nvPr/>
        </p:nvSpPr>
        <p:spPr bwMode="auto">
          <a:xfrm>
            <a:off x="2921000" y="4419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2</a:t>
            </a:r>
            <a:endParaRPr lang="en-US"/>
          </a:p>
        </p:txBody>
      </p:sp>
      <p:sp>
        <p:nvSpPr>
          <p:cNvPr id="63515" name="Oval 27"/>
          <p:cNvSpPr>
            <a:spLocks noChangeArrowheads="1"/>
          </p:cNvSpPr>
          <p:nvPr/>
        </p:nvSpPr>
        <p:spPr bwMode="auto">
          <a:xfrm>
            <a:off x="4445000" y="4470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16" name="Text Box 28"/>
          <p:cNvSpPr txBox="1">
            <a:spLocks noChangeArrowheads="1"/>
          </p:cNvSpPr>
          <p:nvPr/>
        </p:nvSpPr>
        <p:spPr bwMode="auto">
          <a:xfrm>
            <a:off x="4445000" y="4470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11</a:t>
            </a:r>
            <a:endParaRPr lang="en-US"/>
          </a:p>
        </p:txBody>
      </p:sp>
      <p:sp>
        <p:nvSpPr>
          <p:cNvPr id="63517" name="Oval 29"/>
          <p:cNvSpPr>
            <a:spLocks noChangeArrowheads="1"/>
          </p:cNvSpPr>
          <p:nvPr/>
        </p:nvSpPr>
        <p:spPr bwMode="auto">
          <a:xfrm>
            <a:off x="5118100" y="5308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18" name="Text Box 30"/>
          <p:cNvSpPr txBox="1">
            <a:spLocks noChangeArrowheads="1"/>
          </p:cNvSpPr>
          <p:nvPr/>
        </p:nvSpPr>
        <p:spPr bwMode="auto">
          <a:xfrm>
            <a:off x="5118100" y="5308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5807349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96" name="Line 44"/>
          <p:cNvSpPr>
            <a:spLocks noChangeShapeType="1"/>
          </p:cNvSpPr>
          <p:nvPr/>
        </p:nvSpPr>
        <p:spPr bwMode="auto">
          <a:xfrm flipH="1">
            <a:off x="457200" y="3886200"/>
            <a:ext cx="685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4" name="Line 2"/>
          <p:cNvSpPr>
            <a:spLocks noChangeShapeType="1"/>
          </p:cNvSpPr>
          <p:nvPr/>
        </p:nvSpPr>
        <p:spPr bwMode="auto">
          <a:xfrm>
            <a:off x="1143000" y="3962400"/>
            <a:ext cx="609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5" name="Line 3"/>
          <p:cNvSpPr>
            <a:spLocks noChangeShapeType="1"/>
          </p:cNvSpPr>
          <p:nvPr/>
        </p:nvSpPr>
        <p:spPr bwMode="auto">
          <a:xfrm flipH="1">
            <a:off x="1066800" y="3124200"/>
            <a:ext cx="914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6" name="Line 4"/>
          <p:cNvSpPr>
            <a:spLocks noChangeShapeType="1"/>
          </p:cNvSpPr>
          <p:nvPr/>
        </p:nvSpPr>
        <p:spPr bwMode="auto">
          <a:xfrm>
            <a:off x="7772400" y="3860800"/>
            <a:ext cx="609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7" name="Line 5"/>
          <p:cNvSpPr>
            <a:spLocks noChangeShapeType="1"/>
          </p:cNvSpPr>
          <p:nvPr/>
        </p:nvSpPr>
        <p:spPr bwMode="auto">
          <a:xfrm>
            <a:off x="5791200" y="3937000"/>
            <a:ext cx="609600" cy="736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8" name="Line 6"/>
          <p:cNvSpPr>
            <a:spLocks noChangeShapeType="1"/>
          </p:cNvSpPr>
          <p:nvPr/>
        </p:nvSpPr>
        <p:spPr bwMode="auto">
          <a:xfrm>
            <a:off x="4495800" y="2667000"/>
            <a:ext cx="2362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59" name="Rectangle 7"/>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74760" name="Rectangle 8"/>
          <p:cNvSpPr>
            <a:spLocks noGrp="1" noChangeArrowheads="1"/>
          </p:cNvSpPr>
          <p:nvPr>
            <p:ph idx="1"/>
          </p:nvPr>
        </p:nvSpPr>
        <p:spPr>
          <a:xfrm>
            <a:off x="317500" y="1819405"/>
            <a:ext cx="3505200" cy="609600"/>
          </a:xfrm>
        </p:spPr>
        <p:txBody>
          <a:bodyPr/>
          <a:lstStyle/>
          <a:p>
            <a:pPr>
              <a:buFontTx/>
              <a:buNone/>
            </a:pPr>
            <a:r>
              <a:rPr lang="en-US" dirty="0">
                <a:solidFill>
                  <a:srgbClr val="002060"/>
                </a:solidFill>
              </a:rPr>
              <a:t>Double rotations:</a:t>
            </a:r>
          </a:p>
        </p:txBody>
      </p:sp>
      <p:sp>
        <p:nvSpPr>
          <p:cNvPr id="74761" name="Line 9"/>
          <p:cNvSpPr>
            <a:spLocks noChangeShapeType="1"/>
          </p:cNvSpPr>
          <p:nvPr/>
        </p:nvSpPr>
        <p:spPr bwMode="auto">
          <a:xfrm flipV="1">
            <a:off x="2057400" y="2641600"/>
            <a:ext cx="241300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62" name="Line 10"/>
          <p:cNvSpPr>
            <a:spLocks noChangeShapeType="1"/>
          </p:cNvSpPr>
          <p:nvPr/>
        </p:nvSpPr>
        <p:spPr bwMode="auto">
          <a:xfrm flipH="1">
            <a:off x="7391400" y="3810000"/>
            <a:ext cx="381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63" name="Line 11"/>
          <p:cNvSpPr>
            <a:spLocks noChangeShapeType="1"/>
          </p:cNvSpPr>
          <p:nvPr/>
        </p:nvSpPr>
        <p:spPr bwMode="auto">
          <a:xfrm>
            <a:off x="1930400" y="3048000"/>
            <a:ext cx="14224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64" name="Line 12"/>
          <p:cNvSpPr>
            <a:spLocks noChangeShapeType="1"/>
          </p:cNvSpPr>
          <p:nvPr/>
        </p:nvSpPr>
        <p:spPr bwMode="auto">
          <a:xfrm flipH="1">
            <a:off x="5943600" y="2971800"/>
            <a:ext cx="838200" cy="81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65" name="Line 13"/>
          <p:cNvSpPr>
            <a:spLocks noChangeShapeType="1"/>
          </p:cNvSpPr>
          <p:nvPr/>
        </p:nvSpPr>
        <p:spPr bwMode="auto">
          <a:xfrm>
            <a:off x="6781800" y="30226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66" name="Oval 14"/>
          <p:cNvSpPr>
            <a:spLocks noChangeArrowheads="1"/>
          </p:cNvSpPr>
          <p:nvPr/>
        </p:nvSpPr>
        <p:spPr bwMode="auto">
          <a:xfrm>
            <a:off x="4267200" y="2438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67" name="Text Box 15"/>
          <p:cNvSpPr txBox="1">
            <a:spLocks noChangeArrowheads="1"/>
          </p:cNvSpPr>
          <p:nvPr/>
        </p:nvSpPr>
        <p:spPr bwMode="auto">
          <a:xfrm>
            <a:off x="4267200" y="2438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10</a:t>
            </a:r>
            <a:endParaRPr lang="en-US"/>
          </a:p>
        </p:txBody>
      </p:sp>
      <p:sp>
        <p:nvSpPr>
          <p:cNvPr id="74768" name="Oval 16"/>
          <p:cNvSpPr>
            <a:spLocks noChangeArrowheads="1"/>
          </p:cNvSpPr>
          <p:nvPr/>
        </p:nvSpPr>
        <p:spPr bwMode="auto">
          <a:xfrm>
            <a:off x="6604000" y="2794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69" name="Text Box 17"/>
          <p:cNvSpPr txBox="1">
            <a:spLocks noChangeArrowheads="1"/>
          </p:cNvSpPr>
          <p:nvPr/>
        </p:nvSpPr>
        <p:spPr bwMode="auto">
          <a:xfrm>
            <a:off x="6604000" y="2794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74770" name="Oval 18"/>
          <p:cNvSpPr>
            <a:spLocks noChangeArrowheads="1"/>
          </p:cNvSpPr>
          <p:nvPr/>
        </p:nvSpPr>
        <p:spPr bwMode="auto">
          <a:xfrm>
            <a:off x="7543800" y="3657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71" name="Text Box 19"/>
          <p:cNvSpPr txBox="1">
            <a:spLocks noChangeArrowheads="1"/>
          </p:cNvSpPr>
          <p:nvPr/>
        </p:nvSpPr>
        <p:spPr bwMode="auto">
          <a:xfrm>
            <a:off x="7543800" y="3657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74772" name="Oval 20"/>
          <p:cNvSpPr>
            <a:spLocks noChangeArrowheads="1"/>
          </p:cNvSpPr>
          <p:nvPr/>
        </p:nvSpPr>
        <p:spPr bwMode="auto">
          <a:xfrm>
            <a:off x="1790700" y="2895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73" name="Text Box 21"/>
          <p:cNvSpPr txBox="1">
            <a:spLocks noChangeArrowheads="1"/>
          </p:cNvSpPr>
          <p:nvPr/>
        </p:nvSpPr>
        <p:spPr bwMode="auto">
          <a:xfrm>
            <a:off x="1828800" y="2895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4</a:t>
            </a:r>
            <a:endParaRPr lang="en-US"/>
          </a:p>
        </p:txBody>
      </p:sp>
      <p:sp>
        <p:nvSpPr>
          <p:cNvPr id="74774" name="Oval 22"/>
          <p:cNvSpPr>
            <a:spLocks noChangeArrowheads="1"/>
          </p:cNvSpPr>
          <p:nvPr/>
        </p:nvSpPr>
        <p:spPr bwMode="auto">
          <a:xfrm>
            <a:off x="5638800" y="3708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75" name="Text Box 23"/>
          <p:cNvSpPr txBox="1">
            <a:spLocks noChangeArrowheads="1"/>
          </p:cNvSpPr>
          <p:nvPr/>
        </p:nvSpPr>
        <p:spPr bwMode="auto">
          <a:xfrm>
            <a:off x="5638800" y="3708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11</a:t>
            </a:r>
            <a:endParaRPr lang="en-US"/>
          </a:p>
        </p:txBody>
      </p:sp>
      <p:sp>
        <p:nvSpPr>
          <p:cNvPr id="74776" name="Oval 24"/>
          <p:cNvSpPr>
            <a:spLocks noChangeArrowheads="1"/>
          </p:cNvSpPr>
          <p:nvPr/>
        </p:nvSpPr>
        <p:spPr bwMode="auto">
          <a:xfrm>
            <a:off x="914400" y="3733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77" name="Text Box 25"/>
          <p:cNvSpPr txBox="1">
            <a:spLocks noChangeArrowheads="1"/>
          </p:cNvSpPr>
          <p:nvPr/>
        </p:nvSpPr>
        <p:spPr bwMode="auto">
          <a:xfrm>
            <a:off x="952500" y="3733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2</a:t>
            </a:r>
            <a:endParaRPr lang="en-US"/>
          </a:p>
        </p:txBody>
      </p:sp>
      <p:sp>
        <p:nvSpPr>
          <p:cNvPr id="74778" name="Oval 26"/>
          <p:cNvSpPr>
            <a:spLocks noChangeArrowheads="1"/>
          </p:cNvSpPr>
          <p:nvPr/>
        </p:nvSpPr>
        <p:spPr bwMode="auto">
          <a:xfrm>
            <a:off x="2476500" y="3784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79" name="Text Box 27"/>
          <p:cNvSpPr txBox="1">
            <a:spLocks noChangeArrowheads="1"/>
          </p:cNvSpPr>
          <p:nvPr/>
        </p:nvSpPr>
        <p:spPr bwMode="auto">
          <a:xfrm>
            <a:off x="2527300" y="3784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5</a:t>
            </a:r>
            <a:endParaRPr lang="en-US"/>
          </a:p>
        </p:txBody>
      </p:sp>
      <p:sp>
        <p:nvSpPr>
          <p:cNvPr id="74780" name="Oval 28"/>
          <p:cNvSpPr>
            <a:spLocks noChangeArrowheads="1"/>
          </p:cNvSpPr>
          <p:nvPr/>
        </p:nvSpPr>
        <p:spPr bwMode="auto">
          <a:xfrm>
            <a:off x="3149600" y="4572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81" name="Text Box 29"/>
          <p:cNvSpPr txBox="1">
            <a:spLocks noChangeArrowheads="1"/>
          </p:cNvSpPr>
          <p:nvPr/>
        </p:nvSpPr>
        <p:spPr bwMode="auto">
          <a:xfrm>
            <a:off x="3187700" y="4559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7</a:t>
            </a:r>
            <a:endParaRPr lang="en-US"/>
          </a:p>
        </p:txBody>
      </p:sp>
      <p:sp>
        <p:nvSpPr>
          <p:cNvPr id="74782" name="Oval 30"/>
          <p:cNvSpPr>
            <a:spLocks noChangeArrowheads="1"/>
          </p:cNvSpPr>
          <p:nvPr/>
        </p:nvSpPr>
        <p:spPr bwMode="auto">
          <a:xfrm>
            <a:off x="6172200" y="4495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83" name="Text Box 31"/>
          <p:cNvSpPr txBox="1">
            <a:spLocks noChangeArrowheads="1"/>
          </p:cNvSpPr>
          <p:nvPr/>
        </p:nvSpPr>
        <p:spPr bwMode="auto">
          <a:xfrm>
            <a:off x="6172200" y="4495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sp>
        <p:nvSpPr>
          <p:cNvPr id="74784" name="Oval 32"/>
          <p:cNvSpPr>
            <a:spLocks noChangeArrowheads="1"/>
          </p:cNvSpPr>
          <p:nvPr/>
        </p:nvSpPr>
        <p:spPr bwMode="auto">
          <a:xfrm>
            <a:off x="7239000" y="4495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85" name="Text Box 33"/>
          <p:cNvSpPr txBox="1">
            <a:spLocks noChangeArrowheads="1"/>
          </p:cNvSpPr>
          <p:nvPr/>
        </p:nvSpPr>
        <p:spPr bwMode="auto">
          <a:xfrm>
            <a:off x="7239000" y="4495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74786" name="Oval 34"/>
          <p:cNvSpPr>
            <a:spLocks noChangeArrowheads="1"/>
          </p:cNvSpPr>
          <p:nvPr/>
        </p:nvSpPr>
        <p:spPr bwMode="auto">
          <a:xfrm>
            <a:off x="8153400" y="4495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87" name="Text Box 35"/>
          <p:cNvSpPr txBox="1">
            <a:spLocks noChangeArrowheads="1"/>
          </p:cNvSpPr>
          <p:nvPr/>
        </p:nvSpPr>
        <p:spPr bwMode="auto">
          <a:xfrm>
            <a:off x="8153400" y="4495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74788" name="Oval 36"/>
          <p:cNvSpPr>
            <a:spLocks noChangeArrowheads="1"/>
          </p:cNvSpPr>
          <p:nvPr/>
        </p:nvSpPr>
        <p:spPr bwMode="auto">
          <a:xfrm>
            <a:off x="1536700" y="46482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89" name="Text Box 37"/>
          <p:cNvSpPr txBox="1">
            <a:spLocks noChangeArrowheads="1"/>
          </p:cNvSpPr>
          <p:nvPr/>
        </p:nvSpPr>
        <p:spPr bwMode="auto">
          <a:xfrm>
            <a:off x="1587500" y="4648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3</a:t>
            </a:r>
            <a:endParaRPr lang="en-US"/>
          </a:p>
        </p:txBody>
      </p:sp>
      <p:sp>
        <p:nvSpPr>
          <p:cNvPr id="74790" name="Oval 38"/>
          <p:cNvSpPr>
            <a:spLocks noChangeArrowheads="1"/>
          </p:cNvSpPr>
          <p:nvPr/>
        </p:nvSpPr>
        <p:spPr bwMode="auto">
          <a:xfrm>
            <a:off x="279400" y="46609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791" name="Text Box 39"/>
          <p:cNvSpPr txBox="1">
            <a:spLocks noChangeArrowheads="1"/>
          </p:cNvSpPr>
          <p:nvPr/>
        </p:nvSpPr>
        <p:spPr bwMode="auto">
          <a:xfrm>
            <a:off x="317500" y="4648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a:t>
            </a:r>
            <a:endParaRPr lang="en-US"/>
          </a:p>
        </p:txBody>
      </p:sp>
      <p:sp>
        <p:nvSpPr>
          <p:cNvPr id="74792" name="Rectangle 40"/>
          <p:cNvSpPr>
            <a:spLocks noChangeArrowheads="1"/>
          </p:cNvSpPr>
          <p:nvPr/>
        </p:nvSpPr>
        <p:spPr bwMode="auto">
          <a:xfrm>
            <a:off x="4692563" y="5715000"/>
            <a:ext cx="39243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dirty="0"/>
              <a:t>AVL balance restored.</a:t>
            </a:r>
          </a:p>
        </p:txBody>
      </p:sp>
      <p:sp>
        <p:nvSpPr>
          <p:cNvPr id="74797" name="Rectangle 45"/>
          <p:cNvSpPr>
            <a:spLocks noChangeArrowheads="1"/>
          </p:cNvSpPr>
          <p:nvPr/>
        </p:nvSpPr>
        <p:spPr bwMode="auto">
          <a:xfrm>
            <a:off x="381000" y="5867400"/>
            <a:ext cx="39243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a:t>Now insert 6.</a:t>
            </a:r>
          </a:p>
        </p:txBody>
      </p:sp>
      <p:pic>
        <p:nvPicPr>
          <p:cNvPr id="43" name="Picture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163095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Threaded BINARY Trees</a:t>
            </a:r>
          </a:p>
        </p:txBody>
      </p:sp>
      <p:sp>
        <p:nvSpPr>
          <p:cNvPr id="3075" name="Rectangle 3"/>
          <p:cNvSpPr>
            <a:spLocks noGrp="1" noChangeArrowheads="1"/>
          </p:cNvSpPr>
          <p:nvPr>
            <p:ph idx="1"/>
          </p:nvPr>
        </p:nvSpPr>
        <p:spPr>
          <a:xfrm>
            <a:off x="457200" y="1752600"/>
            <a:ext cx="8229600" cy="4343399"/>
          </a:xfrm>
        </p:spPr>
        <p:txBody>
          <a:bodyPr>
            <a:normAutofit fontScale="92500"/>
          </a:bodyPr>
          <a:lstStyle/>
          <a:p>
            <a:pPr algn="just"/>
            <a:r>
              <a:rPr lang="en-US" sz="2000" b="1" dirty="0" smtClean="0">
                <a:solidFill>
                  <a:srgbClr val="002060"/>
                </a:solidFill>
              </a:rPr>
              <a:t>To differentiate between pointer to child and pointer to </a:t>
            </a:r>
            <a:r>
              <a:rPr lang="en-US" sz="2000" b="1" dirty="0" err="1" smtClean="0">
                <a:solidFill>
                  <a:srgbClr val="002060"/>
                </a:solidFill>
              </a:rPr>
              <a:t>inorder</a:t>
            </a:r>
            <a:r>
              <a:rPr lang="en-US" sz="2000" b="1" dirty="0" smtClean="0">
                <a:solidFill>
                  <a:srgbClr val="002060"/>
                </a:solidFill>
              </a:rPr>
              <a:t> successor / predecessor the node structure of the binary tree is updated</a:t>
            </a:r>
          </a:p>
          <a:p>
            <a:pPr algn="just"/>
            <a:endParaRPr lang="en-US" sz="2000" b="1" dirty="0">
              <a:solidFill>
                <a:srgbClr val="002060"/>
              </a:solidFill>
            </a:endParaRPr>
          </a:p>
          <a:p>
            <a:pPr algn="just"/>
            <a:r>
              <a:rPr lang="en-US" sz="2000" b="1" dirty="0" smtClean="0">
                <a:solidFill>
                  <a:srgbClr val="002060"/>
                </a:solidFill>
              </a:rPr>
              <a:t>Two extra one bit fields LBIT and RBIT are added</a:t>
            </a:r>
          </a:p>
          <a:p>
            <a:pPr algn="just"/>
            <a:endParaRPr lang="en-US" sz="2000" b="1" dirty="0">
              <a:solidFill>
                <a:srgbClr val="002060"/>
              </a:solidFill>
            </a:endParaRPr>
          </a:p>
          <a:p>
            <a:pPr algn="just"/>
            <a:endParaRPr lang="en-US" sz="2000" b="1" dirty="0" smtClean="0">
              <a:solidFill>
                <a:srgbClr val="002060"/>
              </a:solidFill>
            </a:endParaRPr>
          </a:p>
          <a:p>
            <a:pPr algn="just"/>
            <a:endParaRPr lang="en-US" sz="2000" b="1" dirty="0">
              <a:solidFill>
                <a:srgbClr val="002060"/>
              </a:solidFill>
            </a:endParaRPr>
          </a:p>
          <a:p>
            <a:pPr algn="just"/>
            <a:endParaRPr lang="en-US" sz="2000" b="1" dirty="0" smtClean="0">
              <a:solidFill>
                <a:srgbClr val="002060"/>
              </a:solidFill>
            </a:endParaRPr>
          </a:p>
          <a:p>
            <a:pPr algn="just"/>
            <a:endParaRPr lang="en-US" sz="2000" b="1" dirty="0" smtClean="0">
              <a:solidFill>
                <a:srgbClr val="002060"/>
              </a:solidFill>
            </a:endParaRPr>
          </a:p>
          <a:p>
            <a:pPr algn="just"/>
            <a:r>
              <a:rPr lang="en-US" sz="2000" b="1" dirty="0" smtClean="0">
                <a:solidFill>
                  <a:srgbClr val="002060"/>
                </a:solidFill>
              </a:rPr>
              <a:t>If LBIT=0 , LEFT is pointer to left child, else to </a:t>
            </a:r>
            <a:r>
              <a:rPr lang="en-US" sz="2000" b="1" dirty="0" err="1" smtClean="0">
                <a:solidFill>
                  <a:srgbClr val="002060"/>
                </a:solidFill>
              </a:rPr>
              <a:t>inorder</a:t>
            </a:r>
            <a:r>
              <a:rPr lang="en-US" sz="2000" b="1" dirty="0" smtClean="0">
                <a:solidFill>
                  <a:srgbClr val="002060"/>
                </a:solidFill>
              </a:rPr>
              <a:t> predecessor</a:t>
            </a:r>
          </a:p>
          <a:p>
            <a:pPr algn="just"/>
            <a:r>
              <a:rPr lang="en-US" sz="2000" b="1" dirty="0" smtClean="0">
                <a:solidFill>
                  <a:srgbClr val="002060"/>
                </a:solidFill>
              </a:rPr>
              <a:t>If RBIT=0, RIGHT is pointer to right child, else to </a:t>
            </a:r>
            <a:r>
              <a:rPr lang="en-US" sz="2000" b="1" dirty="0" err="1" smtClean="0">
                <a:solidFill>
                  <a:srgbClr val="002060"/>
                </a:solidFill>
              </a:rPr>
              <a:t>inorder</a:t>
            </a:r>
            <a:r>
              <a:rPr lang="en-US" sz="2000" b="1" dirty="0" smtClean="0">
                <a:solidFill>
                  <a:srgbClr val="002060"/>
                </a:solidFill>
              </a:rPr>
              <a:t> </a:t>
            </a:r>
            <a:r>
              <a:rPr lang="en-US" sz="2000" b="1" dirty="0" err="1" smtClean="0">
                <a:solidFill>
                  <a:srgbClr val="002060"/>
                </a:solidFill>
              </a:rPr>
              <a:t>successsor</a:t>
            </a:r>
            <a:r>
              <a:rPr lang="en-US" sz="2000" b="1" dirty="0" smtClean="0">
                <a:solidFill>
                  <a:srgbClr val="002060"/>
                </a:solidFill>
              </a:rPr>
              <a:t> </a:t>
            </a:r>
          </a:p>
        </p:txBody>
      </p:sp>
      <p:sp>
        <p:nvSpPr>
          <p:cNvPr id="2" name="Rectangle 1"/>
          <p:cNvSpPr/>
          <p:nvPr/>
        </p:nvSpPr>
        <p:spPr>
          <a:xfrm>
            <a:off x="882041" y="3780773"/>
            <a:ext cx="74676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IN" dirty="0"/>
          </a:p>
        </p:txBody>
      </p:sp>
      <p:cxnSp>
        <p:nvCxnSpPr>
          <p:cNvPr id="4" name="Straight Connector 3"/>
          <p:cNvCxnSpPr/>
          <p:nvPr/>
        </p:nvCxnSpPr>
        <p:spPr>
          <a:xfrm>
            <a:off x="3549041" y="3780773"/>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225441" y="3780773"/>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749441" y="3780773"/>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177441" y="3780773"/>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006241" y="4053307"/>
            <a:ext cx="785793" cy="369332"/>
          </a:xfrm>
          <a:prstGeom prst="rect">
            <a:avLst/>
          </a:prstGeom>
          <a:noFill/>
        </p:spPr>
        <p:txBody>
          <a:bodyPr wrap="none" rtlCol="0">
            <a:spAutoFit/>
          </a:bodyPr>
          <a:lstStyle/>
          <a:p>
            <a:r>
              <a:rPr lang="en-US" b="1" dirty="0" smtClean="0"/>
              <a:t>DATA</a:t>
            </a:r>
            <a:endParaRPr lang="en-IN" b="1" dirty="0"/>
          </a:p>
        </p:txBody>
      </p:sp>
      <p:sp>
        <p:nvSpPr>
          <p:cNvPr id="12" name="TextBox 11"/>
          <p:cNvSpPr txBox="1"/>
          <p:nvPr/>
        </p:nvSpPr>
        <p:spPr>
          <a:xfrm>
            <a:off x="5757411" y="4053307"/>
            <a:ext cx="830677" cy="369332"/>
          </a:xfrm>
          <a:prstGeom prst="rect">
            <a:avLst/>
          </a:prstGeom>
          <a:noFill/>
        </p:spPr>
        <p:txBody>
          <a:bodyPr wrap="none" rtlCol="0">
            <a:spAutoFit/>
          </a:bodyPr>
          <a:lstStyle/>
          <a:p>
            <a:r>
              <a:rPr lang="en-US" b="1" dirty="0" smtClean="0"/>
              <a:t>RIGHT</a:t>
            </a:r>
            <a:endParaRPr lang="en-IN" b="1" dirty="0"/>
          </a:p>
        </p:txBody>
      </p:sp>
      <p:sp>
        <p:nvSpPr>
          <p:cNvPr id="13" name="TextBox 12"/>
          <p:cNvSpPr txBox="1"/>
          <p:nvPr/>
        </p:nvSpPr>
        <p:spPr>
          <a:xfrm>
            <a:off x="7206641" y="4066877"/>
            <a:ext cx="614271" cy="369332"/>
          </a:xfrm>
          <a:prstGeom prst="rect">
            <a:avLst/>
          </a:prstGeom>
          <a:noFill/>
        </p:spPr>
        <p:txBody>
          <a:bodyPr wrap="none" rtlCol="0">
            <a:spAutoFit/>
          </a:bodyPr>
          <a:lstStyle/>
          <a:p>
            <a:r>
              <a:rPr lang="en-US" b="1" dirty="0" smtClean="0"/>
              <a:t>RBIT</a:t>
            </a:r>
            <a:endParaRPr lang="en-IN" b="1" dirty="0"/>
          </a:p>
        </p:txBody>
      </p:sp>
      <p:sp>
        <p:nvSpPr>
          <p:cNvPr id="14" name="TextBox 13"/>
          <p:cNvSpPr txBox="1"/>
          <p:nvPr/>
        </p:nvSpPr>
        <p:spPr>
          <a:xfrm>
            <a:off x="2482241" y="4080447"/>
            <a:ext cx="612668" cy="369332"/>
          </a:xfrm>
          <a:prstGeom prst="rect">
            <a:avLst/>
          </a:prstGeom>
          <a:noFill/>
        </p:spPr>
        <p:txBody>
          <a:bodyPr wrap="none" rtlCol="0">
            <a:spAutoFit/>
          </a:bodyPr>
          <a:lstStyle/>
          <a:p>
            <a:r>
              <a:rPr lang="en-US" b="1" dirty="0" smtClean="0"/>
              <a:t>LEFT</a:t>
            </a:r>
            <a:endParaRPr lang="en-IN" b="1" dirty="0"/>
          </a:p>
        </p:txBody>
      </p:sp>
      <p:sp>
        <p:nvSpPr>
          <p:cNvPr id="15" name="TextBox 14"/>
          <p:cNvSpPr txBox="1"/>
          <p:nvPr/>
        </p:nvSpPr>
        <p:spPr>
          <a:xfrm>
            <a:off x="1186841" y="4066877"/>
            <a:ext cx="580608" cy="369332"/>
          </a:xfrm>
          <a:prstGeom prst="rect">
            <a:avLst/>
          </a:prstGeom>
          <a:noFill/>
        </p:spPr>
        <p:txBody>
          <a:bodyPr wrap="none" rtlCol="0">
            <a:spAutoFit/>
          </a:bodyPr>
          <a:lstStyle/>
          <a:p>
            <a:r>
              <a:rPr lang="en-US" b="1" dirty="0" smtClean="0"/>
              <a:t>LBIT</a:t>
            </a:r>
            <a:endParaRPr lang="en-IN" b="1" dirty="0"/>
          </a:p>
        </p:txBody>
      </p:sp>
    </p:spTree>
    <p:extLst>
      <p:ext uri="{BB962C8B-B14F-4D97-AF65-F5344CB8AC3E}">
        <p14:creationId xmlns:p14="http://schemas.microsoft.com/office/powerpoint/2010/main" val="4642865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19" name="Line 43"/>
          <p:cNvSpPr>
            <a:spLocks noChangeShapeType="1"/>
          </p:cNvSpPr>
          <p:nvPr/>
        </p:nvSpPr>
        <p:spPr bwMode="auto">
          <a:xfrm flipH="1">
            <a:off x="2667000" y="4724400"/>
            <a:ext cx="685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778" name="Line 2"/>
          <p:cNvSpPr>
            <a:spLocks noChangeShapeType="1"/>
          </p:cNvSpPr>
          <p:nvPr/>
        </p:nvSpPr>
        <p:spPr bwMode="auto">
          <a:xfrm flipH="1">
            <a:off x="457200" y="3886200"/>
            <a:ext cx="685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779" name="Line 3"/>
          <p:cNvSpPr>
            <a:spLocks noChangeShapeType="1"/>
          </p:cNvSpPr>
          <p:nvPr/>
        </p:nvSpPr>
        <p:spPr bwMode="auto">
          <a:xfrm>
            <a:off x="1143000" y="3962400"/>
            <a:ext cx="609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780" name="Line 4"/>
          <p:cNvSpPr>
            <a:spLocks noChangeShapeType="1"/>
          </p:cNvSpPr>
          <p:nvPr/>
        </p:nvSpPr>
        <p:spPr bwMode="auto">
          <a:xfrm flipH="1">
            <a:off x="1066800" y="3124200"/>
            <a:ext cx="914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781" name="Line 5"/>
          <p:cNvSpPr>
            <a:spLocks noChangeShapeType="1"/>
          </p:cNvSpPr>
          <p:nvPr/>
        </p:nvSpPr>
        <p:spPr bwMode="auto">
          <a:xfrm>
            <a:off x="7772400" y="3860800"/>
            <a:ext cx="609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782" name="Line 6"/>
          <p:cNvSpPr>
            <a:spLocks noChangeShapeType="1"/>
          </p:cNvSpPr>
          <p:nvPr/>
        </p:nvSpPr>
        <p:spPr bwMode="auto">
          <a:xfrm>
            <a:off x="5791200" y="3937000"/>
            <a:ext cx="609600" cy="736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783" name="Line 7"/>
          <p:cNvSpPr>
            <a:spLocks noChangeShapeType="1"/>
          </p:cNvSpPr>
          <p:nvPr/>
        </p:nvSpPr>
        <p:spPr bwMode="auto">
          <a:xfrm>
            <a:off x="4495800" y="2667000"/>
            <a:ext cx="2362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784" name="Rectangle 8"/>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75785" name="Rectangle 9"/>
          <p:cNvSpPr>
            <a:spLocks noGrp="1" noChangeArrowheads="1"/>
          </p:cNvSpPr>
          <p:nvPr>
            <p:ph idx="1"/>
          </p:nvPr>
        </p:nvSpPr>
        <p:spPr>
          <a:xfrm>
            <a:off x="333505" y="1793310"/>
            <a:ext cx="3505200" cy="609600"/>
          </a:xfrm>
        </p:spPr>
        <p:txBody>
          <a:bodyPr/>
          <a:lstStyle/>
          <a:p>
            <a:pPr>
              <a:buFontTx/>
              <a:buNone/>
            </a:pPr>
            <a:r>
              <a:rPr lang="en-US" dirty="0">
                <a:solidFill>
                  <a:srgbClr val="002060"/>
                </a:solidFill>
              </a:rPr>
              <a:t>Double rotations:</a:t>
            </a:r>
          </a:p>
        </p:txBody>
      </p:sp>
      <p:sp>
        <p:nvSpPr>
          <p:cNvPr id="75786" name="Line 10"/>
          <p:cNvSpPr>
            <a:spLocks noChangeShapeType="1"/>
          </p:cNvSpPr>
          <p:nvPr/>
        </p:nvSpPr>
        <p:spPr bwMode="auto">
          <a:xfrm flipV="1">
            <a:off x="2057400" y="2641600"/>
            <a:ext cx="241300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787" name="Line 11"/>
          <p:cNvSpPr>
            <a:spLocks noChangeShapeType="1"/>
          </p:cNvSpPr>
          <p:nvPr/>
        </p:nvSpPr>
        <p:spPr bwMode="auto">
          <a:xfrm flipH="1">
            <a:off x="7391400" y="3810000"/>
            <a:ext cx="381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788" name="Line 12"/>
          <p:cNvSpPr>
            <a:spLocks noChangeShapeType="1"/>
          </p:cNvSpPr>
          <p:nvPr/>
        </p:nvSpPr>
        <p:spPr bwMode="auto">
          <a:xfrm>
            <a:off x="1930400" y="3048000"/>
            <a:ext cx="14224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789" name="Line 13"/>
          <p:cNvSpPr>
            <a:spLocks noChangeShapeType="1"/>
          </p:cNvSpPr>
          <p:nvPr/>
        </p:nvSpPr>
        <p:spPr bwMode="auto">
          <a:xfrm flipH="1">
            <a:off x="5943600" y="2971800"/>
            <a:ext cx="838200" cy="81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790" name="Line 14"/>
          <p:cNvSpPr>
            <a:spLocks noChangeShapeType="1"/>
          </p:cNvSpPr>
          <p:nvPr/>
        </p:nvSpPr>
        <p:spPr bwMode="auto">
          <a:xfrm>
            <a:off x="6781800" y="30226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791" name="Oval 15"/>
          <p:cNvSpPr>
            <a:spLocks noChangeArrowheads="1"/>
          </p:cNvSpPr>
          <p:nvPr/>
        </p:nvSpPr>
        <p:spPr bwMode="auto">
          <a:xfrm>
            <a:off x="4267200" y="2438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792" name="Text Box 16"/>
          <p:cNvSpPr txBox="1">
            <a:spLocks noChangeArrowheads="1"/>
          </p:cNvSpPr>
          <p:nvPr/>
        </p:nvSpPr>
        <p:spPr bwMode="auto">
          <a:xfrm>
            <a:off x="4267200" y="2438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10</a:t>
            </a:r>
            <a:endParaRPr lang="en-US"/>
          </a:p>
        </p:txBody>
      </p:sp>
      <p:sp>
        <p:nvSpPr>
          <p:cNvPr id="75793" name="Oval 17"/>
          <p:cNvSpPr>
            <a:spLocks noChangeArrowheads="1"/>
          </p:cNvSpPr>
          <p:nvPr/>
        </p:nvSpPr>
        <p:spPr bwMode="auto">
          <a:xfrm>
            <a:off x="6604000" y="2794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794" name="Text Box 18"/>
          <p:cNvSpPr txBox="1">
            <a:spLocks noChangeArrowheads="1"/>
          </p:cNvSpPr>
          <p:nvPr/>
        </p:nvSpPr>
        <p:spPr bwMode="auto">
          <a:xfrm>
            <a:off x="6604000" y="2794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75795" name="Oval 19"/>
          <p:cNvSpPr>
            <a:spLocks noChangeArrowheads="1"/>
          </p:cNvSpPr>
          <p:nvPr/>
        </p:nvSpPr>
        <p:spPr bwMode="auto">
          <a:xfrm>
            <a:off x="7543800" y="3657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796" name="Text Box 20"/>
          <p:cNvSpPr txBox="1">
            <a:spLocks noChangeArrowheads="1"/>
          </p:cNvSpPr>
          <p:nvPr/>
        </p:nvSpPr>
        <p:spPr bwMode="auto">
          <a:xfrm>
            <a:off x="7543800" y="3657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75797" name="Oval 21"/>
          <p:cNvSpPr>
            <a:spLocks noChangeArrowheads="1"/>
          </p:cNvSpPr>
          <p:nvPr/>
        </p:nvSpPr>
        <p:spPr bwMode="auto">
          <a:xfrm>
            <a:off x="1790700" y="2895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798" name="Text Box 22"/>
          <p:cNvSpPr txBox="1">
            <a:spLocks noChangeArrowheads="1"/>
          </p:cNvSpPr>
          <p:nvPr/>
        </p:nvSpPr>
        <p:spPr bwMode="auto">
          <a:xfrm>
            <a:off x="1828800" y="2895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4</a:t>
            </a:r>
            <a:endParaRPr lang="en-US"/>
          </a:p>
        </p:txBody>
      </p:sp>
      <p:sp>
        <p:nvSpPr>
          <p:cNvPr id="75799" name="Oval 23"/>
          <p:cNvSpPr>
            <a:spLocks noChangeArrowheads="1"/>
          </p:cNvSpPr>
          <p:nvPr/>
        </p:nvSpPr>
        <p:spPr bwMode="auto">
          <a:xfrm>
            <a:off x="5638800" y="3708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00" name="Text Box 24"/>
          <p:cNvSpPr txBox="1">
            <a:spLocks noChangeArrowheads="1"/>
          </p:cNvSpPr>
          <p:nvPr/>
        </p:nvSpPr>
        <p:spPr bwMode="auto">
          <a:xfrm>
            <a:off x="5638800" y="3708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11</a:t>
            </a:r>
            <a:endParaRPr lang="en-US"/>
          </a:p>
        </p:txBody>
      </p:sp>
      <p:sp>
        <p:nvSpPr>
          <p:cNvPr id="75801" name="Oval 25"/>
          <p:cNvSpPr>
            <a:spLocks noChangeArrowheads="1"/>
          </p:cNvSpPr>
          <p:nvPr/>
        </p:nvSpPr>
        <p:spPr bwMode="auto">
          <a:xfrm>
            <a:off x="914400" y="3733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02" name="Text Box 26"/>
          <p:cNvSpPr txBox="1">
            <a:spLocks noChangeArrowheads="1"/>
          </p:cNvSpPr>
          <p:nvPr/>
        </p:nvSpPr>
        <p:spPr bwMode="auto">
          <a:xfrm>
            <a:off x="952500" y="3733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2</a:t>
            </a:r>
            <a:endParaRPr lang="en-US"/>
          </a:p>
        </p:txBody>
      </p:sp>
      <p:sp>
        <p:nvSpPr>
          <p:cNvPr id="75803" name="Oval 27"/>
          <p:cNvSpPr>
            <a:spLocks noChangeArrowheads="1"/>
          </p:cNvSpPr>
          <p:nvPr/>
        </p:nvSpPr>
        <p:spPr bwMode="auto">
          <a:xfrm>
            <a:off x="2476500" y="3784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04" name="Text Box 28"/>
          <p:cNvSpPr txBox="1">
            <a:spLocks noChangeArrowheads="1"/>
          </p:cNvSpPr>
          <p:nvPr/>
        </p:nvSpPr>
        <p:spPr bwMode="auto">
          <a:xfrm>
            <a:off x="2527300" y="3784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5</a:t>
            </a:r>
            <a:endParaRPr lang="en-US"/>
          </a:p>
        </p:txBody>
      </p:sp>
      <p:sp>
        <p:nvSpPr>
          <p:cNvPr id="75805" name="Oval 29"/>
          <p:cNvSpPr>
            <a:spLocks noChangeArrowheads="1"/>
          </p:cNvSpPr>
          <p:nvPr/>
        </p:nvSpPr>
        <p:spPr bwMode="auto">
          <a:xfrm>
            <a:off x="3149600" y="4572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06" name="Text Box 30"/>
          <p:cNvSpPr txBox="1">
            <a:spLocks noChangeArrowheads="1"/>
          </p:cNvSpPr>
          <p:nvPr/>
        </p:nvSpPr>
        <p:spPr bwMode="auto">
          <a:xfrm>
            <a:off x="3187700" y="4559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7</a:t>
            </a:r>
            <a:endParaRPr lang="en-US"/>
          </a:p>
        </p:txBody>
      </p:sp>
      <p:sp>
        <p:nvSpPr>
          <p:cNvPr id="75807" name="Oval 31"/>
          <p:cNvSpPr>
            <a:spLocks noChangeArrowheads="1"/>
          </p:cNvSpPr>
          <p:nvPr/>
        </p:nvSpPr>
        <p:spPr bwMode="auto">
          <a:xfrm>
            <a:off x="6172200" y="4495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08" name="Text Box 32"/>
          <p:cNvSpPr txBox="1">
            <a:spLocks noChangeArrowheads="1"/>
          </p:cNvSpPr>
          <p:nvPr/>
        </p:nvSpPr>
        <p:spPr bwMode="auto">
          <a:xfrm>
            <a:off x="6172200" y="4495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sp>
        <p:nvSpPr>
          <p:cNvPr id="75809" name="Oval 33"/>
          <p:cNvSpPr>
            <a:spLocks noChangeArrowheads="1"/>
          </p:cNvSpPr>
          <p:nvPr/>
        </p:nvSpPr>
        <p:spPr bwMode="auto">
          <a:xfrm>
            <a:off x="7239000" y="4495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10" name="Text Box 34"/>
          <p:cNvSpPr txBox="1">
            <a:spLocks noChangeArrowheads="1"/>
          </p:cNvSpPr>
          <p:nvPr/>
        </p:nvSpPr>
        <p:spPr bwMode="auto">
          <a:xfrm>
            <a:off x="7239000" y="4495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75811" name="Oval 35"/>
          <p:cNvSpPr>
            <a:spLocks noChangeArrowheads="1"/>
          </p:cNvSpPr>
          <p:nvPr/>
        </p:nvSpPr>
        <p:spPr bwMode="auto">
          <a:xfrm>
            <a:off x="8153400" y="4495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12" name="Text Box 36"/>
          <p:cNvSpPr txBox="1">
            <a:spLocks noChangeArrowheads="1"/>
          </p:cNvSpPr>
          <p:nvPr/>
        </p:nvSpPr>
        <p:spPr bwMode="auto">
          <a:xfrm>
            <a:off x="8153400" y="4495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75813" name="Oval 37"/>
          <p:cNvSpPr>
            <a:spLocks noChangeArrowheads="1"/>
          </p:cNvSpPr>
          <p:nvPr/>
        </p:nvSpPr>
        <p:spPr bwMode="auto">
          <a:xfrm>
            <a:off x="1536700" y="4673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14" name="Text Box 38"/>
          <p:cNvSpPr txBox="1">
            <a:spLocks noChangeArrowheads="1"/>
          </p:cNvSpPr>
          <p:nvPr/>
        </p:nvSpPr>
        <p:spPr bwMode="auto">
          <a:xfrm>
            <a:off x="1587500" y="4673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3</a:t>
            </a:r>
            <a:endParaRPr lang="en-US"/>
          </a:p>
        </p:txBody>
      </p:sp>
      <p:sp>
        <p:nvSpPr>
          <p:cNvPr id="75815" name="Oval 39"/>
          <p:cNvSpPr>
            <a:spLocks noChangeArrowheads="1"/>
          </p:cNvSpPr>
          <p:nvPr/>
        </p:nvSpPr>
        <p:spPr bwMode="auto">
          <a:xfrm>
            <a:off x="292100" y="46863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16" name="Text Box 40"/>
          <p:cNvSpPr txBox="1">
            <a:spLocks noChangeArrowheads="1"/>
          </p:cNvSpPr>
          <p:nvPr/>
        </p:nvSpPr>
        <p:spPr bwMode="auto">
          <a:xfrm>
            <a:off x="330200" y="4673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a:t>
            </a:r>
            <a:endParaRPr lang="en-US"/>
          </a:p>
        </p:txBody>
      </p:sp>
      <p:sp>
        <p:nvSpPr>
          <p:cNvPr id="75817" name="Rectangle 41"/>
          <p:cNvSpPr>
            <a:spLocks noChangeArrowheads="1"/>
          </p:cNvSpPr>
          <p:nvPr/>
        </p:nvSpPr>
        <p:spPr bwMode="auto">
          <a:xfrm>
            <a:off x="3717447" y="5695156"/>
            <a:ext cx="39243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dirty="0"/>
              <a:t>AVL violation - rotate.</a:t>
            </a:r>
          </a:p>
        </p:txBody>
      </p:sp>
      <p:sp>
        <p:nvSpPr>
          <p:cNvPr id="75820" name="Oval 44"/>
          <p:cNvSpPr>
            <a:spLocks noChangeArrowheads="1"/>
          </p:cNvSpPr>
          <p:nvPr/>
        </p:nvSpPr>
        <p:spPr bwMode="auto">
          <a:xfrm>
            <a:off x="2501900" y="55245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21" name="Text Box 45"/>
          <p:cNvSpPr txBox="1">
            <a:spLocks noChangeArrowheads="1"/>
          </p:cNvSpPr>
          <p:nvPr/>
        </p:nvSpPr>
        <p:spPr bwMode="auto">
          <a:xfrm>
            <a:off x="2540000" y="5511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6</a:t>
            </a:r>
            <a:endParaRPr lang="en-US"/>
          </a:p>
        </p:txBody>
      </p:sp>
      <p:pic>
        <p:nvPicPr>
          <p:cNvPr id="45" name="Picture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1866372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Line 2"/>
          <p:cNvSpPr>
            <a:spLocks noChangeShapeType="1"/>
          </p:cNvSpPr>
          <p:nvPr/>
        </p:nvSpPr>
        <p:spPr bwMode="auto">
          <a:xfrm flipH="1">
            <a:off x="2667000" y="4724400"/>
            <a:ext cx="685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03" name="Line 3"/>
          <p:cNvSpPr>
            <a:spLocks noChangeShapeType="1"/>
          </p:cNvSpPr>
          <p:nvPr/>
        </p:nvSpPr>
        <p:spPr bwMode="auto">
          <a:xfrm flipH="1">
            <a:off x="457200" y="3886200"/>
            <a:ext cx="685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04" name="Line 4"/>
          <p:cNvSpPr>
            <a:spLocks noChangeShapeType="1"/>
          </p:cNvSpPr>
          <p:nvPr/>
        </p:nvSpPr>
        <p:spPr bwMode="auto">
          <a:xfrm>
            <a:off x="1143000" y="3962400"/>
            <a:ext cx="609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05" name="Line 5"/>
          <p:cNvSpPr>
            <a:spLocks noChangeShapeType="1"/>
          </p:cNvSpPr>
          <p:nvPr/>
        </p:nvSpPr>
        <p:spPr bwMode="auto">
          <a:xfrm flipH="1">
            <a:off x="1066800" y="3124200"/>
            <a:ext cx="914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06" name="Line 6"/>
          <p:cNvSpPr>
            <a:spLocks noChangeShapeType="1"/>
          </p:cNvSpPr>
          <p:nvPr/>
        </p:nvSpPr>
        <p:spPr bwMode="auto">
          <a:xfrm>
            <a:off x="7772400" y="3860800"/>
            <a:ext cx="609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07" name="Line 7"/>
          <p:cNvSpPr>
            <a:spLocks noChangeShapeType="1"/>
          </p:cNvSpPr>
          <p:nvPr/>
        </p:nvSpPr>
        <p:spPr bwMode="auto">
          <a:xfrm>
            <a:off x="5791200" y="3937000"/>
            <a:ext cx="609600" cy="736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08" name="Line 8"/>
          <p:cNvSpPr>
            <a:spLocks noChangeShapeType="1"/>
          </p:cNvSpPr>
          <p:nvPr/>
        </p:nvSpPr>
        <p:spPr bwMode="auto">
          <a:xfrm>
            <a:off x="4495800" y="2667000"/>
            <a:ext cx="2362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09" name="Rectangle 9"/>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76810" name="Rectangle 10"/>
          <p:cNvSpPr>
            <a:spLocks noGrp="1" noChangeArrowheads="1"/>
          </p:cNvSpPr>
          <p:nvPr>
            <p:ph idx="1"/>
          </p:nvPr>
        </p:nvSpPr>
        <p:spPr>
          <a:xfrm>
            <a:off x="330200" y="1676400"/>
            <a:ext cx="3505200" cy="609600"/>
          </a:xfrm>
        </p:spPr>
        <p:txBody>
          <a:bodyPr/>
          <a:lstStyle/>
          <a:p>
            <a:pPr>
              <a:buFontTx/>
              <a:buNone/>
            </a:pPr>
            <a:r>
              <a:rPr lang="en-US" dirty="0">
                <a:solidFill>
                  <a:srgbClr val="002060"/>
                </a:solidFill>
              </a:rPr>
              <a:t>Double rotations:</a:t>
            </a:r>
          </a:p>
        </p:txBody>
      </p:sp>
      <p:sp>
        <p:nvSpPr>
          <p:cNvPr id="76811" name="Line 11"/>
          <p:cNvSpPr>
            <a:spLocks noChangeShapeType="1"/>
          </p:cNvSpPr>
          <p:nvPr/>
        </p:nvSpPr>
        <p:spPr bwMode="auto">
          <a:xfrm flipV="1">
            <a:off x="2057400" y="2641600"/>
            <a:ext cx="241300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12" name="Line 12"/>
          <p:cNvSpPr>
            <a:spLocks noChangeShapeType="1"/>
          </p:cNvSpPr>
          <p:nvPr/>
        </p:nvSpPr>
        <p:spPr bwMode="auto">
          <a:xfrm flipH="1">
            <a:off x="7391400" y="3810000"/>
            <a:ext cx="381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13" name="Line 13"/>
          <p:cNvSpPr>
            <a:spLocks noChangeShapeType="1"/>
          </p:cNvSpPr>
          <p:nvPr/>
        </p:nvSpPr>
        <p:spPr bwMode="auto">
          <a:xfrm>
            <a:off x="1930400" y="3048000"/>
            <a:ext cx="14224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14" name="Line 14"/>
          <p:cNvSpPr>
            <a:spLocks noChangeShapeType="1"/>
          </p:cNvSpPr>
          <p:nvPr/>
        </p:nvSpPr>
        <p:spPr bwMode="auto">
          <a:xfrm flipH="1">
            <a:off x="5943600" y="2971800"/>
            <a:ext cx="838200" cy="81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15" name="Line 15"/>
          <p:cNvSpPr>
            <a:spLocks noChangeShapeType="1"/>
          </p:cNvSpPr>
          <p:nvPr/>
        </p:nvSpPr>
        <p:spPr bwMode="auto">
          <a:xfrm>
            <a:off x="6781800" y="30226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16" name="Oval 16"/>
          <p:cNvSpPr>
            <a:spLocks noChangeArrowheads="1"/>
          </p:cNvSpPr>
          <p:nvPr/>
        </p:nvSpPr>
        <p:spPr bwMode="auto">
          <a:xfrm>
            <a:off x="4267200" y="2438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17" name="Text Box 17"/>
          <p:cNvSpPr txBox="1">
            <a:spLocks noChangeArrowheads="1"/>
          </p:cNvSpPr>
          <p:nvPr/>
        </p:nvSpPr>
        <p:spPr bwMode="auto">
          <a:xfrm>
            <a:off x="4267200" y="2438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10</a:t>
            </a:r>
            <a:endParaRPr lang="en-US"/>
          </a:p>
        </p:txBody>
      </p:sp>
      <p:sp>
        <p:nvSpPr>
          <p:cNvPr id="76818" name="Oval 18"/>
          <p:cNvSpPr>
            <a:spLocks noChangeArrowheads="1"/>
          </p:cNvSpPr>
          <p:nvPr/>
        </p:nvSpPr>
        <p:spPr bwMode="auto">
          <a:xfrm>
            <a:off x="6604000" y="2794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19" name="Text Box 19"/>
          <p:cNvSpPr txBox="1">
            <a:spLocks noChangeArrowheads="1"/>
          </p:cNvSpPr>
          <p:nvPr/>
        </p:nvSpPr>
        <p:spPr bwMode="auto">
          <a:xfrm>
            <a:off x="6604000" y="2794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76820" name="Oval 20"/>
          <p:cNvSpPr>
            <a:spLocks noChangeArrowheads="1"/>
          </p:cNvSpPr>
          <p:nvPr/>
        </p:nvSpPr>
        <p:spPr bwMode="auto">
          <a:xfrm>
            <a:off x="7543800" y="3657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21" name="Text Box 21"/>
          <p:cNvSpPr txBox="1">
            <a:spLocks noChangeArrowheads="1"/>
          </p:cNvSpPr>
          <p:nvPr/>
        </p:nvSpPr>
        <p:spPr bwMode="auto">
          <a:xfrm>
            <a:off x="7543800" y="3657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76822" name="Oval 22"/>
          <p:cNvSpPr>
            <a:spLocks noChangeArrowheads="1"/>
          </p:cNvSpPr>
          <p:nvPr/>
        </p:nvSpPr>
        <p:spPr bwMode="auto">
          <a:xfrm>
            <a:off x="1790700" y="2895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23" name="Text Box 23"/>
          <p:cNvSpPr txBox="1">
            <a:spLocks noChangeArrowheads="1"/>
          </p:cNvSpPr>
          <p:nvPr/>
        </p:nvSpPr>
        <p:spPr bwMode="auto">
          <a:xfrm>
            <a:off x="1828800" y="2895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4</a:t>
            </a:r>
            <a:endParaRPr lang="en-US"/>
          </a:p>
        </p:txBody>
      </p:sp>
      <p:sp>
        <p:nvSpPr>
          <p:cNvPr id="76824" name="Oval 24"/>
          <p:cNvSpPr>
            <a:spLocks noChangeArrowheads="1"/>
          </p:cNvSpPr>
          <p:nvPr/>
        </p:nvSpPr>
        <p:spPr bwMode="auto">
          <a:xfrm>
            <a:off x="5638800" y="3708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25" name="Text Box 25"/>
          <p:cNvSpPr txBox="1">
            <a:spLocks noChangeArrowheads="1"/>
          </p:cNvSpPr>
          <p:nvPr/>
        </p:nvSpPr>
        <p:spPr bwMode="auto">
          <a:xfrm>
            <a:off x="5638800" y="3708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11</a:t>
            </a:r>
            <a:endParaRPr lang="en-US"/>
          </a:p>
        </p:txBody>
      </p:sp>
      <p:sp>
        <p:nvSpPr>
          <p:cNvPr id="76826" name="Oval 26"/>
          <p:cNvSpPr>
            <a:spLocks noChangeArrowheads="1"/>
          </p:cNvSpPr>
          <p:nvPr/>
        </p:nvSpPr>
        <p:spPr bwMode="auto">
          <a:xfrm>
            <a:off x="914400" y="3733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27" name="Text Box 27"/>
          <p:cNvSpPr txBox="1">
            <a:spLocks noChangeArrowheads="1"/>
          </p:cNvSpPr>
          <p:nvPr/>
        </p:nvSpPr>
        <p:spPr bwMode="auto">
          <a:xfrm>
            <a:off x="952500" y="3733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2</a:t>
            </a:r>
            <a:endParaRPr lang="en-US"/>
          </a:p>
        </p:txBody>
      </p:sp>
      <p:sp>
        <p:nvSpPr>
          <p:cNvPr id="76828" name="Oval 28"/>
          <p:cNvSpPr>
            <a:spLocks noChangeArrowheads="1"/>
          </p:cNvSpPr>
          <p:nvPr/>
        </p:nvSpPr>
        <p:spPr bwMode="auto">
          <a:xfrm>
            <a:off x="2476500" y="3784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29" name="Text Box 29"/>
          <p:cNvSpPr txBox="1">
            <a:spLocks noChangeArrowheads="1"/>
          </p:cNvSpPr>
          <p:nvPr/>
        </p:nvSpPr>
        <p:spPr bwMode="auto">
          <a:xfrm>
            <a:off x="2527300" y="3784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5</a:t>
            </a:r>
            <a:endParaRPr lang="en-US"/>
          </a:p>
        </p:txBody>
      </p:sp>
      <p:sp>
        <p:nvSpPr>
          <p:cNvPr id="76830" name="Oval 30"/>
          <p:cNvSpPr>
            <a:spLocks noChangeArrowheads="1"/>
          </p:cNvSpPr>
          <p:nvPr/>
        </p:nvSpPr>
        <p:spPr bwMode="auto">
          <a:xfrm>
            <a:off x="3149600" y="4572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31" name="Text Box 31"/>
          <p:cNvSpPr txBox="1">
            <a:spLocks noChangeArrowheads="1"/>
          </p:cNvSpPr>
          <p:nvPr/>
        </p:nvSpPr>
        <p:spPr bwMode="auto">
          <a:xfrm>
            <a:off x="3187700" y="45593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7</a:t>
            </a:r>
            <a:endParaRPr lang="en-US"/>
          </a:p>
        </p:txBody>
      </p:sp>
      <p:sp>
        <p:nvSpPr>
          <p:cNvPr id="76832" name="Oval 32"/>
          <p:cNvSpPr>
            <a:spLocks noChangeArrowheads="1"/>
          </p:cNvSpPr>
          <p:nvPr/>
        </p:nvSpPr>
        <p:spPr bwMode="auto">
          <a:xfrm>
            <a:off x="6172200" y="4495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33" name="Text Box 33"/>
          <p:cNvSpPr txBox="1">
            <a:spLocks noChangeArrowheads="1"/>
          </p:cNvSpPr>
          <p:nvPr/>
        </p:nvSpPr>
        <p:spPr bwMode="auto">
          <a:xfrm>
            <a:off x="6172200" y="4495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sp>
        <p:nvSpPr>
          <p:cNvPr id="76834" name="Oval 34"/>
          <p:cNvSpPr>
            <a:spLocks noChangeArrowheads="1"/>
          </p:cNvSpPr>
          <p:nvPr/>
        </p:nvSpPr>
        <p:spPr bwMode="auto">
          <a:xfrm>
            <a:off x="7239000" y="4495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35" name="Text Box 35"/>
          <p:cNvSpPr txBox="1">
            <a:spLocks noChangeArrowheads="1"/>
          </p:cNvSpPr>
          <p:nvPr/>
        </p:nvSpPr>
        <p:spPr bwMode="auto">
          <a:xfrm>
            <a:off x="7239000" y="4495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76836" name="Oval 36"/>
          <p:cNvSpPr>
            <a:spLocks noChangeArrowheads="1"/>
          </p:cNvSpPr>
          <p:nvPr/>
        </p:nvSpPr>
        <p:spPr bwMode="auto">
          <a:xfrm>
            <a:off x="8153400" y="4495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37" name="Text Box 37"/>
          <p:cNvSpPr txBox="1">
            <a:spLocks noChangeArrowheads="1"/>
          </p:cNvSpPr>
          <p:nvPr/>
        </p:nvSpPr>
        <p:spPr bwMode="auto">
          <a:xfrm>
            <a:off x="8153400" y="4495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76838" name="Oval 38"/>
          <p:cNvSpPr>
            <a:spLocks noChangeArrowheads="1"/>
          </p:cNvSpPr>
          <p:nvPr/>
        </p:nvSpPr>
        <p:spPr bwMode="auto">
          <a:xfrm>
            <a:off x="1536700" y="4673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39" name="Text Box 39"/>
          <p:cNvSpPr txBox="1">
            <a:spLocks noChangeArrowheads="1"/>
          </p:cNvSpPr>
          <p:nvPr/>
        </p:nvSpPr>
        <p:spPr bwMode="auto">
          <a:xfrm>
            <a:off x="1587500" y="4673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3</a:t>
            </a:r>
            <a:endParaRPr lang="en-US"/>
          </a:p>
        </p:txBody>
      </p:sp>
      <p:sp>
        <p:nvSpPr>
          <p:cNvPr id="76840" name="Oval 40"/>
          <p:cNvSpPr>
            <a:spLocks noChangeArrowheads="1"/>
          </p:cNvSpPr>
          <p:nvPr/>
        </p:nvSpPr>
        <p:spPr bwMode="auto">
          <a:xfrm>
            <a:off x="292100" y="46863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41" name="Text Box 41"/>
          <p:cNvSpPr txBox="1">
            <a:spLocks noChangeArrowheads="1"/>
          </p:cNvSpPr>
          <p:nvPr/>
        </p:nvSpPr>
        <p:spPr bwMode="auto">
          <a:xfrm>
            <a:off x="330200" y="4673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a:t>
            </a:r>
            <a:endParaRPr lang="en-US"/>
          </a:p>
        </p:txBody>
      </p:sp>
      <p:sp>
        <p:nvSpPr>
          <p:cNvPr id="76842" name="Rectangle 42"/>
          <p:cNvSpPr>
            <a:spLocks noChangeArrowheads="1"/>
          </p:cNvSpPr>
          <p:nvPr/>
        </p:nvSpPr>
        <p:spPr bwMode="auto">
          <a:xfrm>
            <a:off x="3695700" y="5878513"/>
            <a:ext cx="39243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dirty="0"/>
              <a:t>Rotation type</a:t>
            </a:r>
            <a:r>
              <a:rPr lang="en-US" sz="2800" dirty="0" smtClean="0"/>
              <a:t>: RL</a:t>
            </a:r>
            <a:endParaRPr lang="en-US" sz="2800" dirty="0"/>
          </a:p>
        </p:txBody>
      </p:sp>
      <p:sp>
        <p:nvSpPr>
          <p:cNvPr id="76843" name="Oval 43"/>
          <p:cNvSpPr>
            <a:spLocks noChangeArrowheads="1"/>
          </p:cNvSpPr>
          <p:nvPr/>
        </p:nvSpPr>
        <p:spPr bwMode="auto">
          <a:xfrm>
            <a:off x="2501900" y="55245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844" name="Text Box 44"/>
          <p:cNvSpPr txBox="1">
            <a:spLocks noChangeArrowheads="1"/>
          </p:cNvSpPr>
          <p:nvPr/>
        </p:nvSpPr>
        <p:spPr bwMode="auto">
          <a:xfrm>
            <a:off x="2540000" y="5511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6</a:t>
            </a:r>
            <a:endParaRPr lang="en-US"/>
          </a:p>
        </p:txBody>
      </p:sp>
      <p:sp>
        <p:nvSpPr>
          <p:cNvPr id="76845" name="Line 45"/>
          <p:cNvSpPr>
            <a:spLocks noChangeShapeType="1"/>
          </p:cNvSpPr>
          <p:nvPr/>
        </p:nvSpPr>
        <p:spPr bwMode="auto">
          <a:xfrm flipV="1">
            <a:off x="1828800" y="3975100"/>
            <a:ext cx="6096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76848" name="Line 48"/>
          <p:cNvSpPr>
            <a:spLocks noChangeShapeType="1"/>
          </p:cNvSpPr>
          <p:nvPr/>
        </p:nvSpPr>
        <p:spPr bwMode="auto">
          <a:xfrm flipV="1">
            <a:off x="2501900" y="4787900"/>
            <a:ext cx="6096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76849" name="Line 49"/>
          <p:cNvSpPr>
            <a:spLocks noChangeShapeType="1"/>
          </p:cNvSpPr>
          <p:nvPr/>
        </p:nvSpPr>
        <p:spPr bwMode="auto">
          <a:xfrm flipV="1">
            <a:off x="1866900" y="5702300"/>
            <a:ext cx="6096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pic>
        <p:nvPicPr>
          <p:cNvPr id="48" name="Picture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3394957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73" name="Line 49"/>
          <p:cNvSpPr>
            <a:spLocks noChangeShapeType="1"/>
          </p:cNvSpPr>
          <p:nvPr/>
        </p:nvSpPr>
        <p:spPr bwMode="auto">
          <a:xfrm flipH="1">
            <a:off x="2209800" y="4038600"/>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27" name="Line 3"/>
          <p:cNvSpPr>
            <a:spLocks noChangeShapeType="1"/>
          </p:cNvSpPr>
          <p:nvPr/>
        </p:nvSpPr>
        <p:spPr bwMode="auto">
          <a:xfrm flipH="1">
            <a:off x="457200" y="3886200"/>
            <a:ext cx="685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28" name="Line 4"/>
          <p:cNvSpPr>
            <a:spLocks noChangeShapeType="1"/>
          </p:cNvSpPr>
          <p:nvPr/>
        </p:nvSpPr>
        <p:spPr bwMode="auto">
          <a:xfrm>
            <a:off x="1143000" y="3962400"/>
            <a:ext cx="609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29" name="Line 5"/>
          <p:cNvSpPr>
            <a:spLocks noChangeShapeType="1"/>
          </p:cNvSpPr>
          <p:nvPr/>
        </p:nvSpPr>
        <p:spPr bwMode="auto">
          <a:xfrm flipH="1">
            <a:off x="1066800" y="3124200"/>
            <a:ext cx="914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30" name="Line 6"/>
          <p:cNvSpPr>
            <a:spLocks noChangeShapeType="1"/>
          </p:cNvSpPr>
          <p:nvPr/>
        </p:nvSpPr>
        <p:spPr bwMode="auto">
          <a:xfrm>
            <a:off x="7772400" y="3860800"/>
            <a:ext cx="609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31" name="Line 7"/>
          <p:cNvSpPr>
            <a:spLocks noChangeShapeType="1"/>
          </p:cNvSpPr>
          <p:nvPr/>
        </p:nvSpPr>
        <p:spPr bwMode="auto">
          <a:xfrm>
            <a:off x="5791200" y="3937000"/>
            <a:ext cx="609600" cy="736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32" name="Line 8"/>
          <p:cNvSpPr>
            <a:spLocks noChangeShapeType="1"/>
          </p:cNvSpPr>
          <p:nvPr/>
        </p:nvSpPr>
        <p:spPr bwMode="auto">
          <a:xfrm>
            <a:off x="4495800" y="2667000"/>
            <a:ext cx="2362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33" name="Rectangle 9"/>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77834" name="Rectangle 10"/>
          <p:cNvSpPr>
            <a:spLocks noGrp="1" noChangeArrowheads="1"/>
          </p:cNvSpPr>
          <p:nvPr>
            <p:ph idx="1"/>
          </p:nvPr>
        </p:nvSpPr>
        <p:spPr>
          <a:xfrm>
            <a:off x="315760" y="1781827"/>
            <a:ext cx="3505200" cy="609600"/>
          </a:xfrm>
        </p:spPr>
        <p:txBody>
          <a:bodyPr/>
          <a:lstStyle/>
          <a:p>
            <a:pPr>
              <a:buFontTx/>
              <a:buNone/>
            </a:pPr>
            <a:r>
              <a:rPr lang="en-US" dirty="0">
                <a:solidFill>
                  <a:srgbClr val="002060"/>
                </a:solidFill>
              </a:rPr>
              <a:t>Double rotations:</a:t>
            </a:r>
          </a:p>
        </p:txBody>
      </p:sp>
      <p:sp>
        <p:nvSpPr>
          <p:cNvPr id="77835" name="Line 11"/>
          <p:cNvSpPr>
            <a:spLocks noChangeShapeType="1"/>
          </p:cNvSpPr>
          <p:nvPr/>
        </p:nvSpPr>
        <p:spPr bwMode="auto">
          <a:xfrm flipV="1">
            <a:off x="2057400" y="2641600"/>
            <a:ext cx="241300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36" name="Line 12"/>
          <p:cNvSpPr>
            <a:spLocks noChangeShapeType="1"/>
          </p:cNvSpPr>
          <p:nvPr/>
        </p:nvSpPr>
        <p:spPr bwMode="auto">
          <a:xfrm flipH="1">
            <a:off x="7391400" y="3810000"/>
            <a:ext cx="381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37" name="Line 13"/>
          <p:cNvSpPr>
            <a:spLocks noChangeShapeType="1"/>
          </p:cNvSpPr>
          <p:nvPr/>
        </p:nvSpPr>
        <p:spPr bwMode="auto">
          <a:xfrm>
            <a:off x="1930400" y="3048000"/>
            <a:ext cx="13462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38" name="Line 14"/>
          <p:cNvSpPr>
            <a:spLocks noChangeShapeType="1"/>
          </p:cNvSpPr>
          <p:nvPr/>
        </p:nvSpPr>
        <p:spPr bwMode="auto">
          <a:xfrm flipH="1">
            <a:off x="5943600" y="2971800"/>
            <a:ext cx="838200" cy="81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39" name="Line 15"/>
          <p:cNvSpPr>
            <a:spLocks noChangeShapeType="1"/>
          </p:cNvSpPr>
          <p:nvPr/>
        </p:nvSpPr>
        <p:spPr bwMode="auto">
          <a:xfrm>
            <a:off x="6781800" y="30226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40" name="Oval 16"/>
          <p:cNvSpPr>
            <a:spLocks noChangeArrowheads="1"/>
          </p:cNvSpPr>
          <p:nvPr/>
        </p:nvSpPr>
        <p:spPr bwMode="auto">
          <a:xfrm>
            <a:off x="4267200" y="2438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41" name="Text Box 17"/>
          <p:cNvSpPr txBox="1">
            <a:spLocks noChangeArrowheads="1"/>
          </p:cNvSpPr>
          <p:nvPr/>
        </p:nvSpPr>
        <p:spPr bwMode="auto">
          <a:xfrm>
            <a:off x="4267200" y="2438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10</a:t>
            </a:r>
            <a:endParaRPr lang="en-US"/>
          </a:p>
        </p:txBody>
      </p:sp>
      <p:sp>
        <p:nvSpPr>
          <p:cNvPr id="77842" name="Oval 18"/>
          <p:cNvSpPr>
            <a:spLocks noChangeArrowheads="1"/>
          </p:cNvSpPr>
          <p:nvPr/>
        </p:nvSpPr>
        <p:spPr bwMode="auto">
          <a:xfrm>
            <a:off x="6604000" y="2794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43" name="Text Box 19"/>
          <p:cNvSpPr txBox="1">
            <a:spLocks noChangeArrowheads="1"/>
          </p:cNvSpPr>
          <p:nvPr/>
        </p:nvSpPr>
        <p:spPr bwMode="auto">
          <a:xfrm>
            <a:off x="6604000" y="2794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77844" name="Oval 20"/>
          <p:cNvSpPr>
            <a:spLocks noChangeArrowheads="1"/>
          </p:cNvSpPr>
          <p:nvPr/>
        </p:nvSpPr>
        <p:spPr bwMode="auto">
          <a:xfrm>
            <a:off x="7543800" y="3657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45" name="Text Box 21"/>
          <p:cNvSpPr txBox="1">
            <a:spLocks noChangeArrowheads="1"/>
          </p:cNvSpPr>
          <p:nvPr/>
        </p:nvSpPr>
        <p:spPr bwMode="auto">
          <a:xfrm>
            <a:off x="7543800" y="3657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77846" name="Oval 22"/>
          <p:cNvSpPr>
            <a:spLocks noChangeArrowheads="1"/>
          </p:cNvSpPr>
          <p:nvPr/>
        </p:nvSpPr>
        <p:spPr bwMode="auto">
          <a:xfrm>
            <a:off x="1790700" y="2895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47" name="Text Box 23"/>
          <p:cNvSpPr txBox="1">
            <a:spLocks noChangeArrowheads="1"/>
          </p:cNvSpPr>
          <p:nvPr/>
        </p:nvSpPr>
        <p:spPr bwMode="auto">
          <a:xfrm>
            <a:off x="1828800" y="2895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4</a:t>
            </a:r>
            <a:endParaRPr lang="en-US"/>
          </a:p>
        </p:txBody>
      </p:sp>
      <p:sp>
        <p:nvSpPr>
          <p:cNvPr id="77848" name="Oval 24"/>
          <p:cNvSpPr>
            <a:spLocks noChangeArrowheads="1"/>
          </p:cNvSpPr>
          <p:nvPr/>
        </p:nvSpPr>
        <p:spPr bwMode="auto">
          <a:xfrm>
            <a:off x="5638800" y="3708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49" name="Text Box 25"/>
          <p:cNvSpPr txBox="1">
            <a:spLocks noChangeArrowheads="1"/>
          </p:cNvSpPr>
          <p:nvPr/>
        </p:nvSpPr>
        <p:spPr bwMode="auto">
          <a:xfrm>
            <a:off x="5638800" y="3708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11</a:t>
            </a:r>
            <a:endParaRPr lang="en-US"/>
          </a:p>
        </p:txBody>
      </p:sp>
      <p:sp>
        <p:nvSpPr>
          <p:cNvPr id="77850" name="Oval 26"/>
          <p:cNvSpPr>
            <a:spLocks noChangeArrowheads="1"/>
          </p:cNvSpPr>
          <p:nvPr/>
        </p:nvSpPr>
        <p:spPr bwMode="auto">
          <a:xfrm>
            <a:off x="914400" y="3733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51" name="Text Box 27"/>
          <p:cNvSpPr txBox="1">
            <a:spLocks noChangeArrowheads="1"/>
          </p:cNvSpPr>
          <p:nvPr/>
        </p:nvSpPr>
        <p:spPr bwMode="auto">
          <a:xfrm>
            <a:off x="952500" y="3733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2</a:t>
            </a:r>
            <a:endParaRPr lang="en-US"/>
          </a:p>
        </p:txBody>
      </p:sp>
      <p:sp>
        <p:nvSpPr>
          <p:cNvPr id="77852" name="Oval 28"/>
          <p:cNvSpPr>
            <a:spLocks noChangeArrowheads="1"/>
          </p:cNvSpPr>
          <p:nvPr/>
        </p:nvSpPr>
        <p:spPr bwMode="auto">
          <a:xfrm>
            <a:off x="2476500" y="3784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53" name="Text Box 29"/>
          <p:cNvSpPr txBox="1">
            <a:spLocks noChangeArrowheads="1"/>
          </p:cNvSpPr>
          <p:nvPr/>
        </p:nvSpPr>
        <p:spPr bwMode="auto">
          <a:xfrm>
            <a:off x="2527300" y="3784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6</a:t>
            </a:r>
            <a:endParaRPr lang="en-US"/>
          </a:p>
        </p:txBody>
      </p:sp>
      <p:sp>
        <p:nvSpPr>
          <p:cNvPr id="77854" name="Oval 30"/>
          <p:cNvSpPr>
            <a:spLocks noChangeArrowheads="1"/>
          </p:cNvSpPr>
          <p:nvPr/>
        </p:nvSpPr>
        <p:spPr bwMode="auto">
          <a:xfrm>
            <a:off x="3098800" y="47117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55" name="Text Box 31"/>
          <p:cNvSpPr txBox="1">
            <a:spLocks noChangeArrowheads="1"/>
          </p:cNvSpPr>
          <p:nvPr/>
        </p:nvSpPr>
        <p:spPr bwMode="auto">
          <a:xfrm>
            <a:off x="3136900" y="4699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7</a:t>
            </a:r>
            <a:endParaRPr lang="en-US"/>
          </a:p>
        </p:txBody>
      </p:sp>
      <p:sp>
        <p:nvSpPr>
          <p:cNvPr id="77856" name="Oval 32"/>
          <p:cNvSpPr>
            <a:spLocks noChangeArrowheads="1"/>
          </p:cNvSpPr>
          <p:nvPr/>
        </p:nvSpPr>
        <p:spPr bwMode="auto">
          <a:xfrm>
            <a:off x="6172200" y="4495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57" name="Text Box 33"/>
          <p:cNvSpPr txBox="1">
            <a:spLocks noChangeArrowheads="1"/>
          </p:cNvSpPr>
          <p:nvPr/>
        </p:nvSpPr>
        <p:spPr bwMode="auto">
          <a:xfrm>
            <a:off x="6172200" y="4495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sp>
        <p:nvSpPr>
          <p:cNvPr id="77858" name="Oval 34"/>
          <p:cNvSpPr>
            <a:spLocks noChangeArrowheads="1"/>
          </p:cNvSpPr>
          <p:nvPr/>
        </p:nvSpPr>
        <p:spPr bwMode="auto">
          <a:xfrm>
            <a:off x="7239000" y="4495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59" name="Text Box 35"/>
          <p:cNvSpPr txBox="1">
            <a:spLocks noChangeArrowheads="1"/>
          </p:cNvSpPr>
          <p:nvPr/>
        </p:nvSpPr>
        <p:spPr bwMode="auto">
          <a:xfrm>
            <a:off x="7239000" y="4495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77860" name="Oval 36"/>
          <p:cNvSpPr>
            <a:spLocks noChangeArrowheads="1"/>
          </p:cNvSpPr>
          <p:nvPr/>
        </p:nvSpPr>
        <p:spPr bwMode="auto">
          <a:xfrm>
            <a:off x="8153400" y="4495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61" name="Text Box 37"/>
          <p:cNvSpPr txBox="1">
            <a:spLocks noChangeArrowheads="1"/>
          </p:cNvSpPr>
          <p:nvPr/>
        </p:nvSpPr>
        <p:spPr bwMode="auto">
          <a:xfrm>
            <a:off x="8153400" y="4495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77862" name="Oval 38"/>
          <p:cNvSpPr>
            <a:spLocks noChangeArrowheads="1"/>
          </p:cNvSpPr>
          <p:nvPr/>
        </p:nvSpPr>
        <p:spPr bwMode="auto">
          <a:xfrm>
            <a:off x="1536700" y="4673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63" name="Text Box 39"/>
          <p:cNvSpPr txBox="1">
            <a:spLocks noChangeArrowheads="1"/>
          </p:cNvSpPr>
          <p:nvPr/>
        </p:nvSpPr>
        <p:spPr bwMode="auto">
          <a:xfrm>
            <a:off x="1587500" y="4673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3</a:t>
            </a:r>
            <a:endParaRPr lang="en-US"/>
          </a:p>
        </p:txBody>
      </p:sp>
      <p:sp>
        <p:nvSpPr>
          <p:cNvPr id="77864" name="Oval 40"/>
          <p:cNvSpPr>
            <a:spLocks noChangeArrowheads="1"/>
          </p:cNvSpPr>
          <p:nvPr/>
        </p:nvSpPr>
        <p:spPr bwMode="auto">
          <a:xfrm>
            <a:off x="292100" y="46863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65" name="Text Box 41"/>
          <p:cNvSpPr txBox="1">
            <a:spLocks noChangeArrowheads="1"/>
          </p:cNvSpPr>
          <p:nvPr/>
        </p:nvSpPr>
        <p:spPr bwMode="auto">
          <a:xfrm>
            <a:off x="330200" y="4673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a:t>
            </a:r>
            <a:endParaRPr lang="en-US"/>
          </a:p>
        </p:txBody>
      </p:sp>
      <p:sp>
        <p:nvSpPr>
          <p:cNvPr id="77866" name="Rectangle 42"/>
          <p:cNvSpPr>
            <a:spLocks noChangeArrowheads="1"/>
          </p:cNvSpPr>
          <p:nvPr/>
        </p:nvSpPr>
        <p:spPr bwMode="auto">
          <a:xfrm>
            <a:off x="6191250" y="1803748"/>
            <a:ext cx="39243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dirty="0"/>
              <a:t>AVL balance restored.</a:t>
            </a:r>
          </a:p>
        </p:txBody>
      </p:sp>
      <p:sp>
        <p:nvSpPr>
          <p:cNvPr id="77872" name="Rectangle 48"/>
          <p:cNvSpPr>
            <a:spLocks noChangeArrowheads="1"/>
          </p:cNvSpPr>
          <p:nvPr/>
        </p:nvSpPr>
        <p:spPr bwMode="auto">
          <a:xfrm>
            <a:off x="533400" y="5791200"/>
            <a:ext cx="39243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a:t>Now insert 9 and 8.</a:t>
            </a:r>
          </a:p>
        </p:txBody>
      </p:sp>
      <p:sp>
        <p:nvSpPr>
          <p:cNvPr id="77874" name="Oval 50"/>
          <p:cNvSpPr>
            <a:spLocks noChangeArrowheads="1"/>
          </p:cNvSpPr>
          <p:nvPr/>
        </p:nvSpPr>
        <p:spPr bwMode="auto">
          <a:xfrm>
            <a:off x="2044700" y="46863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875" name="Text Box 51"/>
          <p:cNvSpPr txBox="1">
            <a:spLocks noChangeArrowheads="1"/>
          </p:cNvSpPr>
          <p:nvPr/>
        </p:nvSpPr>
        <p:spPr bwMode="auto">
          <a:xfrm>
            <a:off x="2082800" y="4673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5</a:t>
            </a:r>
            <a:endParaRPr lang="en-US"/>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5657433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99" name="Line 51"/>
          <p:cNvSpPr>
            <a:spLocks noChangeShapeType="1"/>
          </p:cNvSpPr>
          <p:nvPr/>
        </p:nvSpPr>
        <p:spPr bwMode="auto">
          <a:xfrm flipH="1">
            <a:off x="2209800" y="4038600"/>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98" name="Line 50"/>
          <p:cNvSpPr>
            <a:spLocks noChangeShapeType="1"/>
          </p:cNvSpPr>
          <p:nvPr/>
        </p:nvSpPr>
        <p:spPr bwMode="auto">
          <a:xfrm flipH="1">
            <a:off x="3429000" y="571500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51" name="Line 3"/>
          <p:cNvSpPr>
            <a:spLocks noChangeShapeType="1"/>
          </p:cNvSpPr>
          <p:nvPr/>
        </p:nvSpPr>
        <p:spPr bwMode="auto">
          <a:xfrm flipH="1">
            <a:off x="457200" y="3886200"/>
            <a:ext cx="685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52" name="Line 4"/>
          <p:cNvSpPr>
            <a:spLocks noChangeShapeType="1"/>
          </p:cNvSpPr>
          <p:nvPr/>
        </p:nvSpPr>
        <p:spPr bwMode="auto">
          <a:xfrm>
            <a:off x="1143000" y="3962400"/>
            <a:ext cx="609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53" name="Line 5"/>
          <p:cNvSpPr>
            <a:spLocks noChangeShapeType="1"/>
          </p:cNvSpPr>
          <p:nvPr/>
        </p:nvSpPr>
        <p:spPr bwMode="auto">
          <a:xfrm flipH="1">
            <a:off x="1066800" y="3124200"/>
            <a:ext cx="914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54" name="Line 6"/>
          <p:cNvSpPr>
            <a:spLocks noChangeShapeType="1"/>
          </p:cNvSpPr>
          <p:nvPr/>
        </p:nvSpPr>
        <p:spPr bwMode="auto">
          <a:xfrm>
            <a:off x="7772400" y="3860800"/>
            <a:ext cx="609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55" name="Line 7"/>
          <p:cNvSpPr>
            <a:spLocks noChangeShapeType="1"/>
          </p:cNvSpPr>
          <p:nvPr/>
        </p:nvSpPr>
        <p:spPr bwMode="auto">
          <a:xfrm>
            <a:off x="5791200" y="3937000"/>
            <a:ext cx="609600" cy="736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56" name="Line 8"/>
          <p:cNvSpPr>
            <a:spLocks noChangeShapeType="1"/>
          </p:cNvSpPr>
          <p:nvPr/>
        </p:nvSpPr>
        <p:spPr bwMode="auto">
          <a:xfrm>
            <a:off x="4495800" y="2667000"/>
            <a:ext cx="2362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57" name="Rectangle 9"/>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78858" name="Rectangle 10"/>
          <p:cNvSpPr>
            <a:spLocks noGrp="1" noChangeArrowheads="1"/>
          </p:cNvSpPr>
          <p:nvPr>
            <p:ph idx="1"/>
          </p:nvPr>
        </p:nvSpPr>
        <p:spPr>
          <a:xfrm>
            <a:off x="381000" y="1676400"/>
            <a:ext cx="3505200" cy="609600"/>
          </a:xfrm>
        </p:spPr>
        <p:txBody>
          <a:bodyPr/>
          <a:lstStyle/>
          <a:p>
            <a:pPr>
              <a:buFontTx/>
              <a:buNone/>
            </a:pPr>
            <a:r>
              <a:rPr lang="en-US" dirty="0">
                <a:solidFill>
                  <a:srgbClr val="002060"/>
                </a:solidFill>
              </a:rPr>
              <a:t>Double rotations:</a:t>
            </a:r>
          </a:p>
        </p:txBody>
      </p:sp>
      <p:sp>
        <p:nvSpPr>
          <p:cNvPr id="78859" name="Line 11"/>
          <p:cNvSpPr>
            <a:spLocks noChangeShapeType="1"/>
          </p:cNvSpPr>
          <p:nvPr/>
        </p:nvSpPr>
        <p:spPr bwMode="auto">
          <a:xfrm flipV="1">
            <a:off x="2057400" y="2641600"/>
            <a:ext cx="241300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60" name="Line 12"/>
          <p:cNvSpPr>
            <a:spLocks noChangeShapeType="1"/>
          </p:cNvSpPr>
          <p:nvPr/>
        </p:nvSpPr>
        <p:spPr bwMode="auto">
          <a:xfrm flipH="1">
            <a:off x="7391400" y="3810000"/>
            <a:ext cx="381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61" name="Line 13"/>
          <p:cNvSpPr>
            <a:spLocks noChangeShapeType="1"/>
          </p:cNvSpPr>
          <p:nvPr/>
        </p:nvSpPr>
        <p:spPr bwMode="auto">
          <a:xfrm>
            <a:off x="1930400" y="3048000"/>
            <a:ext cx="203200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62" name="Line 14"/>
          <p:cNvSpPr>
            <a:spLocks noChangeShapeType="1"/>
          </p:cNvSpPr>
          <p:nvPr/>
        </p:nvSpPr>
        <p:spPr bwMode="auto">
          <a:xfrm flipH="1">
            <a:off x="5943600" y="2971800"/>
            <a:ext cx="838200" cy="81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63" name="Line 15"/>
          <p:cNvSpPr>
            <a:spLocks noChangeShapeType="1"/>
          </p:cNvSpPr>
          <p:nvPr/>
        </p:nvSpPr>
        <p:spPr bwMode="auto">
          <a:xfrm>
            <a:off x="6781800" y="30226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64" name="Oval 16"/>
          <p:cNvSpPr>
            <a:spLocks noChangeArrowheads="1"/>
          </p:cNvSpPr>
          <p:nvPr/>
        </p:nvSpPr>
        <p:spPr bwMode="auto">
          <a:xfrm>
            <a:off x="4267200" y="2438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65" name="Text Box 17"/>
          <p:cNvSpPr txBox="1">
            <a:spLocks noChangeArrowheads="1"/>
          </p:cNvSpPr>
          <p:nvPr/>
        </p:nvSpPr>
        <p:spPr bwMode="auto">
          <a:xfrm>
            <a:off x="4267200" y="2438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10</a:t>
            </a:r>
            <a:endParaRPr lang="en-US"/>
          </a:p>
        </p:txBody>
      </p:sp>
      <p:sp>
        <p:nvSpPr>
          <p:cNvPr id="78866" name="Oval 18"/>
          <p:cNvSpPr>
            <a:spLocks noChangeArrowheads="1"/>
          </p:cNvSpPr>
          <p:nvPr/>
        </p:nvSpPr>
        <p:spPr bwMode="auto">
          <a:xfrm>
            <a:off x="6604000" y="2794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67" name="Text Box 19"/>
          <p:cNvSpPr txBox="1">
            <a:spLocks noChangeArrowheads="1"/>
          </p:cNvSpPr>
          <p:nvPr/>
        </p:nvSpPr>
        <p:spPr bwMode="auto">
          <a:xfrm>
            <a:off x="6604000" y="2794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78868" name="Oval 20"/>
          <p:cNvSpPr>
            <a:spLocks noChangeArrowheads="1"/>
          </p:cNvSpPr>
          <p:nvPr/>
        </p:nvSpPr>
        <p:spPr bwMode="auto">
          <a:xfrm>
            <a:off x="7543800" y="3657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69" name="Text Box 21"/>
          <p:cNvSpPr txBox="1">
            <a:spLocks noChangeArrowheads="1"/>
          </p:cNvSpPr>
          <p:nvPr/>
        </p:nvSpPr>
        <p:spPr bwMode="auto">
          <a:xfrm>
            <a:off x="7543800" y="3657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78870" name="Oval 22"/>
          <p:cNvSpPr>
            <a:spLocks noChangeArrowheads="1"/>
          </p:cNvSpPr>
          <p:nvPr/>
        </p:nvSpPr>
        <p:spPr bwMode="auto">
          <a:xfrm>
            <a:off x="1790700" y="2895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71" name="Text Box 23"/>
          <p:cNvSpPr txBox="1">
            <a:spLocks noChangeArrowheads="1"/>
          </p:cNvSpPr>
          <p:nvPr/>
        </p:nvSpPr>
        <p:spPr bwMode="auto">
          <a:xfrm>
            <a:off x="1828800" y="2895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4</a:t>
            </a:r>
            <a:endParaRPr lang="en-US"/>
          </a:p>
        </p:txBody>
      </p:sp>
      <p:sp>
        <p:nvSpPr>
          <p:cNvPr id="78872" name="Oval 24"/>
          <p:cNvSpPr>
            <a:spLocks noChangeArrowheads="1"/>
          </p:cNvSpPr>
          <p:nvPr/>
        </p:nvSpPr>
        <p:spPr bwMode="auto">
          <a:xfrm>
            <a:off x="5638800" y="3708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73" name="Text Box 25"/>
          <p:cNvSpPr txBox="1">
            <a:spLocks noChangeArrowheads="1"/>
          </p:cNvSpPr>
          <p:nvPr/>
        </p:nvSpPr>
        <p:spPr bwMode="auto">
          <a:xfrm>
            <a:off x="5638800" y="3708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11</a:t>
            </a:r>
            <a:endParaRPr lang="en-US"/>
          </a:p>
        </p:txBody>
      </p:sp>
      <p:sp>
        <p:nvSpPr>
          <p:cNvPr id="78874" name="Oval 26"/>
          <p:cNvSpPr>
            <a:spLocks noChangeArrowheads="1"/>
          </p:cNvSpPr>
          <p:nvPr/>
        </p:nvSpPr>
        <p:spPr bwMode="auto">
          <a:xfrm>
            <a:off x="914400" y="3733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75" name="Text Box 27"/>
          <p:cNvSpPr txBox="1">
            <a:spLocks noChangeArrowheads="1"/>
          </p:cNvSpPr>
          <p:nvPr/>
        </p:nvSpPr>
        <p:spPr bwMode="auto">
          <a:xfrm>
            <a:off x="952500" y="3733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2</a:t>
            </a:r>
            <a:endParaRPr lang="en-US"/>
          </a:p>
        </p:txBody>
      </p:sp>
      <p:sp>
        <p:nvSpPr>
          <p:cNvPr id="78876" name="Oval 28"/>
          <p:cNvSpPr>
            <a:spLocks noChangeArrowheads="1"/>
          </p:cNvSpPr>
          <p:nvPr/>
        </p:nvSpPr>
        <p:spPr bwMode="auto">
          <a:xfrm>
            <a:off x="2476500" y="3784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77" name="Text Box 29"/>
          <p:cNvSpPr txBox="1">
            <a:spLocks noChangeArrowheads="1"/>
          </p:cNvSpPr>
          <p:nvPr/>
        </p:nvSpPr>
        <p:spPr bwMode="auto">
          <a:xfrm>
            <a:off x="2527300" y="3784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6</a:t>
            </a:r>
            <a:endParaRPr lang="en-US"/>
          </a:p>
        </p:txBody>
      </p:sp>
      <p:sp>
        <p:nvSpPr>
          <p:cNvPr id="78878" name="Oval 30"/>
          <p:cNvSpPr>
            <a:spLocks noChangeArrowheads="1"/>
          </p:cNvSpPr>
          <p:nvPr/>
        </p:nvSpPr>
        <p:spPr bwMode="auto">
          <a:xfrm>
            <a:off x="3098800" y="47117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79" name="Text Box 31"/>
          <p:cNvSpPr txBox="1">
            <a:spLocks noChangeArrowheads="1"/>
          </p:cNvSpPr>
          <p:nvPr/>
        </p:nvSpPr>
        <p:spPr bwMode="auto">
          <a:xfrm>
            <a:off x="3136900" y="4699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7</a:t>
            </a:r>
            <a:endParaRPr lang="en-US"/>
          </a:p>
        </p:txBody>
      </p:sp>
      <p:sp>
        <p:nvSpPr>
          <p:cNvPr id="78880" name="Oval 32"/>
          <p:cNvSpPr>
            <a:spLocks noChangeArrowheads="1"/>
          </p:cNvSpPr>
          <p:nvPr/>
        </p:nvSpPr>
        <p:spPr bwMode="auto">
          <a:xfrm>
            <a:off x="6172200" y="4495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81" name="Text Box 33"/>
          <p:cNvSpPr txBox="1">
            <a:spLocks noChangeArrowheads="1"/>
          </p:cNvSpPr>
          <p:nvPr/>
        </p:nvSpPr>
        <p:spPr bwMode="auto">
          <a:xfrm>
            <a:off x="6172200" y="4495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sp>
        <p:nvSpPr>
          <p:cNvPr id="78882" name="Oval 34"/>
          <p:cNvSpPr>
            <a:spLocks noChangeArrowheads="1"/>
          </p:cNvSpPr>
          <p:nvPr/>
        </p:nvSpPr>
        <p:spPr bwMode="auto">
          <a:xfrm>
            <a:off x="7239000" y="4495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83" name="Text Box 35"/>
          <p:cNvSpPr txBox="1">
            <a:spLocks noChangeArrowheads="1"/>
          </p:cNvSpPr>
          <p:nvPr/>
        </p:nvSpPr>
        <p:spPr bwMode="auto">
          <a:xfrm>
            <a:off x="7239000" y="4495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78884" name="Oval 36"/>
          <p:cNvSpPr>
            <a:spLocks noChangeArrowheads="1"/>
          </p:cNvSpPr>
          <p:nvPr/>
        </p:nvSpPr>
        <p:spPr bwMode="auto">
          <a:xfrm>
            <a:off x="8153400" y="4495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85" name="Text Box 37"/>
          <p:cNvSpPr txBox="1">
            <a:spLocks noChangeArrowheads="1"/>
          </p:cNvSpPr>
          <p:nvPr/>
        </p:nvSpPr>
        <p:spPr bwMode="auto">
          <a:xfrm>
            <a:off x="8153400" y="4495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78886" name="Oval 38"/>
          <p:cNvSpPr>
            <a:spLocks noChangeArrowheads="1"/>
          </p:cNvSpPr>
          <p:nvPr/>
        </p:nvSpPr>
        <p:spPr bwMode="auto">
          <a:xfrm>
            <a:off x="1536700" y="4673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87" name="Text Box 39"/>
          <p:cNvSpPr txBox="1">
            <a:spLocks noChangeArrowheads="1"/>
          </p:cNvSpPr>
          <p:nvPr/>
        </p:nvSpPr>
        <p:spPr bwMode="auto">
          <a:xfrm>
            <a:off x="1587500" y="4673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3</a:t>
            </a:r>
            <a:endParaRPr lang="en-US"/>
          </a:p>
        </p:txBody>
      </p:sp>
      <p:sp>
        <p:nvSpPr>
          <p:cNvPr id="78888" name="Oval 40"/>
          <p:cNvSpPr>
            <a:spLocks noChangeArrowheads="1"/>
          </p:cNvSpPr>
          <p:nvPr/>
        </p:nvSpPr>
        <p:spPr bwMode="auto">
          <a:xfrm>
            <a:off x="292100" y="46863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89" name="Text Box 41"/>
          <p:cNvSpPr txBox="1">
            <a:spLocks noChangeArrowheads="1"/>
          </p:cNvSpPr>
          <p:nvPr/>
        </p:nvSpPr>
        <p:spPr bwMode="auto">
          <a:xfrm>
            <a:off x="330200" y="4673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a:t>
            </a:r>
            <a:endParaRPr lang="en-US"/>
          </a:p>
        </p:txBody>
      </p:sp>
      <p:sp>
        <p:nvSpPr>
          <p:cNvPr id="78890" name="Rectangle 42"/>
          <p:cNvSpPr>
            <a:spLocks noChangeArrowheads="1"/>
          </p:cNvSpPr>
          <p:nvPr/>
        </p:nvSpPr>
        <p:spPr bwMode="auto">
          <a:xfrm>
            <a:off x="5181078" y="5943600"/>
            <a:ext cx="39243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dirty="0"/>
              <a:t>AVL violation - rotate.</a:t>
            </a:r>
          </a:p>
        </p:txBody>
      </p:sp>
      <p:sp>
        <p:nvSpPr>
          <p:cNvPr id="78894" name="Oval 46"/>
          <p:cNvSpPr>
            <a:spLocks noChangeArrowheads="1"/>
          </p:cNvSpPr>
          <p:nvPr/>
        </p:nvSpPr>
        <p:spPr bwMode="auto">
          <a:xfrm>
            <a:off x="3695700" y="54991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95" name="Text Box 47"/>
          <p:cNvSpPr txBox="1">
            <a:spLocks noChangeArrowheads="1"/>
          </p:cNvSpPr>
          <p:nvPr/>
        </p:nvSpPr>
        <p:spPr bwMode="auto">
          <a:xfrm>
            <a:off x="3759200" y="5486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9</a:t>
            </a:r>
            <a:endParaRPr lang="en-US"/>
          </a:p>
        </p:txBody>
      </p:sp>
      <p:sp>
        <p:nvSpPr>
          <p:cNvPr id="78896" name="Oval 48"/>
          <p:cNvSpPr>
            <a:spLocks noChangeArrowheads="1"/>
          </p:cNvSpPr>
          <p:nvPr/>
        </p:nvSpPr>
        <p:spPr bwMode="auto">
          <a:xfrm>
            <a:off x="3213100" y="6248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97" name="Text Box 49"/>
          <p:cNvSpPr txBox="1">
            <a:spLocks noChangeArrowheads="1"/>
          </p:cNvSpPr>
          <p:nvPr/>
        </p:nvSpPr>
        <p:spPr bwMode="auto">
          <a:xfrm>
            <a:off x="3276600" y="6248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8</a:t>
            </a:r>
            <a:endParaRPr lang="en-US"/>
          </a:p>
        </p:txBody>
      </p:sp>
      <p:sp>
        <p:nvSpPr>
          <p:cNvPr id="78900" name="Oval 52"/>
          <p:cNvSpPr>
            <a:spLocks noChangeArrowheads="1"/>
          </p:cNvSpPr>
          <p:nvPr/>
        </p:nvSpPr>
        <p:spPr bwMode="auto">
          <a:xfrm>
            <a:off x="2044700" y="46863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901" name="Text Box 53"/>
          <p:cNvSpPr txBox="1">
            <a:spLocks noChangeArrowheads="1"/>
          </p:cNvSpPr>
          <p:nvPr/>
        </p:nvSpPr>
        <p:spPr bwMode="auto">
          <a:xfrm>
            <a:off x="2082800" y="4673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5</a:t>
            </a:r>
            <a:endParaRPr lang="en-US"/>
          </a:p>
        </p:txBody>
      </p:sp>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2818472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25" name="Line 53"/>
          <p:cNvSpPr>
            <a:spLocks noChangeShapeType="1"/>
          </p:cNvSpPr>
          <p:nvPr/>
        </p:nvSpPr>
        <p:spPr bwMode="auto">
          <a:xfrm flipH="1">
            <a:off x="2209800" y="4038600"/>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74" name="Line 2"/>
          <p:cNvSpPr>
            <a:spLocks noChangeShapeType="1"/>
          </p:cNvSpPr>
          <p:nvPr/>
        </p:nvSpPr>
        <p:spPr bwMode="auto">
          <a:xfrm flipH="1">
            <a:off x="3429000" y="571500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76" name="Line 4"/>
          <p:cNvSpPr>
            <a:spLocks noChangeShapeType="1"/>
          </p:cNvSpPr>
          <p:nvPr/>
        </p:nvSpPr>
        <p:spPr bwMode="auto">
          <a:xfrm flipH="1">
            <a:off x="457200" y="3886200"/>
            <a:ext cx="685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77" name="Line 5"/>
          <p:cNvSpPr>
            <a:spLocks noChangeShapeType="1"/>
          </p:cNvSpPr>
          <p:nvPr/>
        </p:nvSpPr>
        <p:spPr bwMode="auto">
          <a:xfrm>
            <a:off x="1143000" y="3962400"/>
            <a:ext cx="609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78" name="Line 6"/>
          <p:cNvSpPr>
            <a:spLocks noChangeShapeType="1"/>
          </p:cNvSpPr>
          <p:nvPr/>
        </p:nvSpPr>
        <p:spPr bwMode="auto">
          <a:xfrm flipH="1">
            <a:off x="1066800" y="3124200"/>
            <a:ext cx="914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79" name="Line 7"/>
          <p:cNvSpPr>
            <a:spLocks noChangeShapeType="1"/>
          </p:cNvSpPr>
          <p:nvPr/>
        </p:nvSpPr>
        <p:spPr bwMode="auto">
          <a:xfrm>
            <a:off x="7772400" y="3860800"/>
            <a:ext cx="609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80" name="Line 8"/>
          <p:cNvSpPr>
            <a:spLocks noChangeShapeType="1"/>
          </p:cNvSpPr>
          <p:nvPr/>
        </p:nvSpPr>
        <p:spPr bwMode="auto">
          <a:xfrm>
            <a:off x="5791200" y="3937000"/>
            <a:ext cx="609600" cy="736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81" name="Line 9"/>
          <p:cNvSpPr>
            <a:spLocks noChangeShapeType="1"/>
          </p:cNvSpPr>
          <p:nvPr/>
        </p:nvSpPr>
        <p:spPr bwMode="auto">
          <a:xfrm>
            <a:off x="4495800" y="2667000"/>
            <a:ext cx="2362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82" name="Rectangle 10"/>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79883" name="Rectangle 11"/>
          <p:cNvSpPr>
            <a:spLocks noGrp="1" noChangeArrowheads="1"/>
          </p:cNvSpPr>
          <p:nvPr>
            <p:ph idx="1"/>
          </p:nvPr>
        </p:nvSpPr>
        <p:spPr>
          <a:xfrm>
            <a:off x="330200" y="1828800"/>
            <a:ext cx="3505200" cy="609600"/>
          </a:xfrm>
        </p:spPr>
        <p:txBody>
          <a:bodyPr/>
          <a:lstStyle/>
          <a:p>
            <a:pPr>
              <a:buFontTx/>
              <a:buNone/>
            </a:pPr>
            <a:r>
              <a:rPr lang="en-US" dirty="0">
                <a:solidFill>
                  <a:srgbClr val="002060"/>
                </a:solidFill>
              </a:rPr>
              <a:t>Double rotations:</a:t>
            </a:r>
          </a:p>
        </p:txBody>
      </p:sp>
      <p:sp>
        <p:nvSpPr>
          <p:cNvPr id="79884" name="Line 12"/>
          <p:cNvSpPr>
            <a:spLocks noChangeShapeType="1"/>
          </p:cNvSpPr>
          <p:nvPr/>
        </p:nvSpPr>
        <p:spPr bwMode="auto">
          <a:xfrm flipV="1">
            <a:off x="2057400" y="2641600"/>
            <a:ext cx="241300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85" name="Line 13"/>
          <p:cNvSpPr>
            <a:spLocks noChangeShapeType="1"/>
          </p:cNvSpPr>
          <p:nvPr/>
        </p:nvSpPr>
        <p:spPr bwMode="auto">
          <a:xfrm flipH="1">
            <a:off x="7391400" y="3810000"/>
            <a:ext cx="381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86" name="Line 14"/>
          <p:cNvSpPr>
            <a:spLocks noChangeShapeType="1"/>
          </p:cNvSpPr>
          <p:nvPr/>
        </p:nvSpPr>
        <p:spPr bwMode="auto">
          <a:xfrm>
            <a:off x="1930400" y="3048000"/>
            <a:ext cx="203200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87" name="Line 15"/>
          <p:cNvSpPr>
            <a:spLocks noChangeShapeType="1"/>
          </p:cNvSpPr>
          <p:nvPr/>
        </p:nvSpPr>
        <p:spPr bwMode="auto">
          <a:xfrm flipH="1">
            <a:off x="5943600" y="2971800"/>
            <a:ext cx="838200" cy="81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88" name="Line 16"/>
          <p:cNvSpPr>
            <a:spLocks noChangeShapeType="1"/>
          </p:cNvSpPr>
          <p:nvPr/>
        </p:nvSpPr>
        <p:spPr bwMode="auto">
          <a:xfrm>
            <a:off x="6781800" y="30226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89" name="Oval 17"/>
          <p:cNvSpPr>
            <a:spLocks noChangeArrowheads="1"/>
          </p:cNvSpPr>
          <p:nvPr/>
        </p:nvSpPr>
        <p:spPr bwMode="auto">
          <a:xfrm>
            <a:off x="4267200" y="2438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90" name="Text Box 18"/>
          <p:cNvSpPr txBox="1">
            <a:spLocks noChangeArrowheads="1"/>
          </p:cNvSpPr>
          <p:nvPr/>
        </p:nvSpPr>
        <p:spPr bwMode="auto">
          <a:xfrm>
            <a:off x="4267200" y="2438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10</a:t>
            </a:r>
            <a:endParaRPr lang="en-US"/>
          </a:p>
        </p:txBody>
      </p:sp>
      <p:sp>
        <p:nvSpPr>
          <p:cNvPr id="79891" name="Oval 19"/>
          <p:cNvSpPr>
            <a:spLocks noChangeArrowheads="1"/>
          </p:cNvSpPr>
          <p:nvPr/>
        </p:nvSpPr>
        <p:spPr bwMode="auto">
          <a:xfrm>
            <a:off x="6604000" y="2794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92" name="Text Box 20"/>
          <p:cNvSpPr txBox="1">
            <a:spLocks noChangeArrowheads="1"/>
          </p:cNvSpPr>
          <p:nvPr/>
        </p:nvSpPr>
        <p:spPr bwMode="auto">
          <a:xfrm>
            <a:off x="6604000" y="2794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79893" name="Oval 21"/>
          <p:cNvSpPr>
            <a:spLocks noChangeArrowheads="1"/>
          </p:cNvSpPr>
          <p:nvPr/>
        </p:nvSpPr>
        <p:spPr bwMode="auto">
          <a:xfrm>
            <a:off x="7543800" y="3657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94" name="Text Box 22"/>
          <p:cNvSpPr txBox="1">
            <a:spLocks noChangeArrowheads="1"/>
          </p:cNvSpPr>
          <p:nvPr/>
        </p:nvSpPr>
        <p:spPr bwMode="auto">
          <a:xfrm>
            <a:off x="7543800" y="3657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79895" name="Oval 23"/>
          <p:cNvSpPr>
            <a:spLocks noChangeArrowheads="1"/>
          </p:cNvSpPr>
          <p:nvPr/>
        </p:nvSpPr>
        <p:spPr bwMode="auto">
          <a:xfrm>
            <a:off x="1790700" y="2895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96" name="Text Box 24"/>
          <p:cNvSpPr txBox="1">
            <a:spLocks noChangeArrowheads="1"/>
          </p:cNvSpPr>
          <p:nvPr/>
        </p:nvSpPr>
        <p:spPr bwMode="auto">
          <a:xfrm>
            <a:off x="1828800" y="2895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4</a:t>
            </a:r>
            <a:endParaRPr lang="en-US"/>
          </a:p>
        </p:txBody>
      </p:sp>
      <p:sp>
        <p:nvSpPr>
          <p:cNvPr id="79897" name="Oval 25"/>
          <p:cNvSpPr>
            <a:spLocks noChangeArrowheads="1"/>
          </p:cNvSpPr>
          <p:nvPr/>
        </p:nvSpPr>
        <p:spPr bwMode="auto">
          <a:xfrm>
            <a:off x="5638800" y="3708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898" name="Text Box 26"/>
          <p:cNvSpPr txBox="1">
            <a:spLocks noChangeArrowheads="1"/>
          </p:cNvSpPr>
          <p:nvPr/>
        </p:nvSpPr>
        <p:spPr bwMode="auto">
          <a:xfrm>
            <a:off x="5638800" y="3708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11</a:t>
            </a:r>
            <a:endParaRPr lang="en-US"/>
          </a:p>
        </p:txBody>
      </p:sp>
      <p:sp>
        <p:nvSpPr>
          <p:cNvPr id="79899" name="Oval 27"/>
          <p:cNvSpPr>
            <a:spLocks noChangeArrowheads="1"/>
          </p:cNvSpPr>
          <p:nvPr/>
        </p:nvSpPr>
        <p:spPr bwMode="auto">
          <a:xfrm>
            <a:off x="914400" y="3733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900" name="Text Box 28"/>
          <p:cNvSpPr txBox="1">
            <a:spLocks noChangeArrowheads="1"/>
          </p:cNvSpPr>
          <p:nvPr/>
        </p:nvSpPr>
        <p:spPr bwMode="auto">
          <a:xfrm>
            <a:off x="952500" y="3733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2</a:t>
            </a:r>
            <a:endParaRPr lang="en-US"/>
          </a:p>
        </p:txBody>
      </p:sp>
      <p:sp>
        <p:nvSpPr>
          <p:cNvPr id="79901" name="Oval 29"/>
          <p:cNvSpPr>
            <a:spLocks noChangeArrowheads="1"/>
          </p:cNvSpPr>
          <p:nvPr/>
        </p:nvSpPr>
        <p:spPr bwMode="auto">
          <a:xfrm>
            <a:off x="2476500" y="3784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902" name="Text Box 30"/>
          <p:cNvSpPr txBox="1">
            <a:spLocks noChangeArrowheads="1"/>
          </p:cNvSpPr>
          <p:nvPr/>
        </p:nvSpPr>
        <p:spPr bwMode="auto">
          <a:xfrm>
            <a:off x="2527300" y="3784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6</a:t>
            </a:r>
            <a:endParaRPr lang="en-US"/>
          </a:p>
        </p:txBody>
      </p:sp>
      <p:sp>
        <p:nvSpPr>
          <p:cNvPr id="79903" name="Oval 31"/>
          <p:cNvSpPr>
            <a:spLocks noChangeArrowheads="1"/>
          </p:cNvSpPr>
          <p:nvPr/>
        </p:nvSpPr>
        <p:spPr bwMode="auto">
          <a:xfrm>
            <a:off x="3098800" y="47117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904" name="Text Box 32"/>
          <p:cNvSpPr txBox="1">
            <a:spLocks noChangeArrowheads="1"/>
          </p:cNvSpPr>
          <p:nvPr/>
        </p:nvSpPr>
        <p:spPr bwMode="auto">
          <a:xfrm>
            <a:off x="3136900" y="4699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7</a:t>
            </a:r>
            <a:endParaRPr lang="en-US"/>
          </a:p>
        </p:txBody>
      </p:sp>
      <p:sp>
        <p:nvSpPr>
          <p:cNvPr id="79905" name="Oval 33"/>
          <p:cNvSpPr>
            <a:spLocks noChangeArrowheads="1"/>
          </p:cNvSpPr>
          <p:nvPr/>
        </p:nvSpPr>
        <p:spPr bwMode="auto">
          <a:xfrm>
            <a:off x="6172200" y="4495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906" name="Text Box 34"/>
          <p:cNvSpPr txBox="1">
            <a:spLocks noChangeArrowheads="1"/>
          </p:cNvSpPr>
          <p:nvPr/>
        </p:nvSpPr>
        <p:spPr bwMode="auto">
          <a:xfrm>
            <a:off x="6172200" y="4495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sp>
        <p:nvSpPr>
          <p:cNvPr id="79907" name="Oval 35"/>
          <p:cNvSpPr>
            <a:spLocks noChangeArrowheads="1"/>
          </p:cNvSpPr>
          <p:nvPr/>
        </p:nvSpPr>
        <p:spPr bwMode="auto">
          <a:xfrm>
            <a:off x="7239000" y="4495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908" name="Text Box 36"/>
          <p:cNvSpPr txBox="1">
            <a:spLocks noChangeArrowheads="1"/>
          </p:cNvSpPr>
          <p:nvPr/>
        </p:nvSpPr>
        <p:spPr bwMode="auto">
          <a:xfrm>
            <a:off x="7239000" y="4495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79909" name="Oval 37"/>
          <p:cNvSpPr>
            <a:spLocks noChangeArrowheads="1"/>
          </p:cNvSpPr>
          <p:nvPr/>
        </p:nvSpPr>
        <p:spPr bwMode="auto">
          <a:xfrm>
            <a:off x="8153400" y="4495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910" name="Text Box 38"/>
          <p:cNvSpPr txBox="1">
            <a:spLocks noChangeArrowheads="1"/>
          </p:cNvSpPr>
          <p:nvPr/>
        </p:nvSpPr>
        <p:spPr bwMode="auto">
          <a:xfrm>
            <a:off x="8153400" y="4495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79911" name="Oval 39"/>
          <p:cNvSpPr>
            <a:spLocks noChangeArrowheads="1"/>
          </p:cNvSpPr>
          <p:nvPr/>
        </p:nvSpPr>
        <p:spPr bwMode="auto">
          <a:xfrm>
            <a:off x="1536700" y="4673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912" name="Text Box 40"/>
          <p:cNvSpPr txBox="1">
            <a:spLocks noChangeArrowheads="1"/>
          </p:cNvSpPr>
          <p:nvPr/>
        </p:nvSpPr>
        <p:spPr bwMode="auto">
          <a:xfrm>
            <a:off x="1587500" y="4673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3</a:t>
            </a:r>
            <a:endParaRPr lang="en-US"/>
          </a:p>
        </p:txBody>
      </p:sp>
      <p:sp>
        <p:nvSpPr>
          <p:cNvPr id="79913" name="Oval 41"/>
          <p:cNvSpPr>
            <a:spLocks noChangeArrowheads="1"/>
          </p:cNvSpPr>
          <p:nvPr/>
        </p:nvSpPr>
        <p:spPr bwMode="auto">
          <a:xfrm>
            <a:off x="292100" y="46863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914" name="Text Box 42"/>
          <p:cNvSpPr txBox="1">
            <a:spLocks noChangeArrowheads="1"/>
          </p:cNvSpPr>
          <p:nvPr/>
        </p:nvSpPr>
        <p:spPr bwMode="auto">
          <a:xfrm>
            <a:off x="330200" y="4673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a:t>
            </a:r>
            <a:endParaRPr lang="en-US"/>
          </a:p>
        </p:txBody>
      </p:sp>
      <p:sp>
        <p:nvSpPr>
          <p:cNvPr id="79915" name="Rectangle 43"/>
          <p:cNvSpPr>
            <a:spLocks noChangeArrowheads="1"/>
          </p:cNvSpPr>
          <p:nvPr/>
        </p:nvSpPr>
        <p:spPr bwMode="auto">
          <a:xfrm>
            <a:off x="4832350" y="5809630"/>
            <a:ext cx="39243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dirty="0"/>
              <a:t>Rotation type</a:t>
            </a:r>
            <a:r>
              <a:rPr lang="en-US" sz="2800" dirty="0" smtClean="0"/>
              <a:t>: RL</a:t>
            </a:r>
            <a:endParaRPr lang="en-US" sz="2800" dirty="0"/>
          </a:p>
        </p:txBody>
      </p:sp>
      <p:sp>
        <p:nvSpPr>
          <p:cNvPr id="79918" name="Oval 46"/>
          <p:cNvSpPr>
            <a:spLocks noChangeArrowheads="1"/>
          </p:cNvSpPr>
          <p:nvPr/>
        </p:nvSpPr>
        <p:spPr bwMode="auto">
          <a:xfrm>
            <a:off x="3695700" y="54991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919" name="Text Box 47"/>
          <p:cNvSpPr txBox="1">
            <a:spLocks noChangeArrowheads="1"/>
          </p:cNvSpPr>
          <p:nvPr/>
        </p:nvSpPr>
        <p:spPr bwMode="auto">
          <a:xfrm>
            <a:off x="3759200" y="5486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9</a:t>
            </a:r>
            <a:endParaRPr lang="en-US"/>
          </a:p>
        </p:txBody>
      </p:sp>
      <p:sp>
        <p:nvSpPr>
          <p:cNvPr id="79920" name="Oval 48"/>
          <p:cNvSpPr>
            <a:spLocks noChangeArrowheads="1"/>
          </p:cNvSpPr>
          <p:nvPr/>
        </p:nvSpPr>
        <p:spPr bwMode="auto">
          <a:xfrm>
            <a:off x="3213100" y="6248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921" name="Text Box 49"/>
          <p:cNvSpPr txBox="1">
            <a:spLocks noChangeArrowheads="1"/>
          </p:cNvSpPr>
          <p:nvPr/>
        </p:nvSpPr>
        <p:spPr bwMode="auto">
          <a:xfrm>
            <a:off x="3276600" y="6248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8</a:t>
            </a:r>
            <a:endParaRPr lang="en-US"/>
          </a:p>
        </p:txBody>
      </p:sp>
      <p:sp>
        <p:nvSpPr>
          <p:cNvPr id="79922" name="Line 50"/>
          <p:cNvSpPr>
            <a:spLocks noChangeShapeType="1"/>
          </p:cNvSpPr>
          <p:nvPr/>
        </p:nvSpPr>
        <p:spPr bwMode="auto">
          <a:xfrm flipV="1">
            <a:off x="2501900" y="4914900"/>
            <a:ext cx="6096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79923" name="Line 51"/>
          <p:cNvSpPr>
            <a:spLocks noChangeShapeType="1"/>
          </p:cNvSpPr>
          <p:nvPr/>
        </p:nvSpPr>
        <p:spPr bwMode="auto">
          <a:xfrm flipV="1">
            <a:off x="3035300" y="5702300"/>
            <a:ext cx="6096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79924" name="Line 52"/>
          <p:cNvSpPr>
            <a:spLocks noChangeShapeType="1"/>
          </p:cNvSpPr>
          <p:nvPr/>
        </p:nvSpPr>
        <p:spPr bwMode="auto">
          <a:xfrm flipV="1">
            <a:off x="2578100" y="6438900"/>
            <a:ext cx="6096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79926" name="Oval 54"/>
          <p:cNvSpPr>
            <a:spLocks noChangeArrowheads="1"/>
          </p:cNvSpPr>
          <p:nvPr/>
        </p:nvSpPr>
        <p:spPr bwMode="auto">
          <a:xfrm>
            <a:off x="2044700" y="46863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927" name="Text Box 55"/>
          <p:cNvSpPr txBox="1">
            <a:spLocks noChangeArrowheads="1"/>
          </p:cNvSpPr>
          <p:nvPr/>
        </p:nvSpPr>
        <p:spPr bwMode="auto">
          <a:xfrm>
            <a:off x="2082800" y="4673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5</a:t>
            </a:r>
            <a:endParaRPr lang="en-US"/>
          </a:p>
        </p:txBody>
      </p:sp>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19749082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Line 2"/>
          <p:cNvSpPr>
            <a:spLocks noChangeShapeType="1"/>
          </p:cNvSpPr>
          <p:nvPr/>
        </p:nvSpPr>
        <p:spPr bwMode="auto">
          <a:xfrm flipH="1">
            <a:off x="2819400" y="495300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899" name="Line 3"/>
          <p:cNvSpPr>
            <a:spLocks noChangeShapeType="1"/>
          </p:cNvSpPr>
          <p:nvPr/>
        </p:nvSpPr>
        <p:spPr bwMode="auto">
          <a:xfrm flipH="1">
            <a:off x="2209800" y="4038600"/>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00" name="Line 4"/>
          <p:cNvSpPr>
            <a:spLocks noChangeShapeType="1"/>
          </p:cNvSpPr>
          <p:nvPr/>
        </p:nvSpPr>
        <p:spPr bwMode="auto">
          <a:xfrm flipH="1">
            <a:off x="457200" y="3886200"/>
            <a:ext cx="685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01" name="Line 5"/>
          <p:cNvSpPr>
            <a:spLocks noChangeShapeType="1"/>
          </p:cNvSpPr>
          <p:nvPr/>
        </p:nvSpPr>
        <p:spPr bwMode="auto">
          <a:xfrm>
            <a:off x="1143000" y="3962400"/>
            <a:ext cx="609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02" name="Line 6"/>
          <p:cNvSpPr>
            <a:spLocks noChangeShapeType="1"/>
          </p:cNvSpPr>
          <p:nvPr/>
        </p:nvSpPr>
        <p:spPr bwMode="auto">
          <a:xfrm flipH="1">
            <a:off x="1066800" y="3124200"/>
            <a:ext cx="914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03" name="Line 7"/>
          <p:cNvSpPr>
            <a:spLocks noChangeShapeType="1"/>
          </p:cNvSpPr>
          <p:nvPr/>
        </p:nvSpPr>
        <p:spPr bwMode="auto">
          <a:xfrm>
            <a:off x="7772400" y="3860800"/>
            <a:ext cx="609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04" name="Line 8"/>
          <p:cNvSpPr>
            <a:spLocks noChangeShapeType="1"/>
          </p:cNvSpPr>
          <p:nvPr/>
        </p:nvSpPr>
        <p:spPr bwMode="auto">
          <a:xfrm>
            <a:off x="5791200" y="3937000"/>
            <a:ext cx="609600" cy="736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05" name="Line 9"/>
          <p:cNvSpPr>
            <a:spLocks noChangeShapeType="1"/>
          </p:cNvSpPr>
          <p:nvPr/>
        </p:nvSpPr>
        <p:spPr bwMode="auto">
          <a:xfrm>
            <a:off x="4495800" y="2667000"/>
            <a:ext cx="2362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06" name="Rectangle 10"/>
          <p:cNvSpPr>
            <a:spLocks noGrp="1" noChangeArrowheads="1"/>
          </p:cNvSpPr>
          <p:nvPr>
            <p:ph type="title"/>
          </p:nvPr>
        </p:nvSpPr>
        <p:spPr>
          <a:xfrm>
            <a:off x="609600" y="152400"/>
            <a:ext cx="7772400" cy="1143000"/>
          </a:xfrm>
        </p:spPr>
        <p:txBody>
          <a:bodyPr/>
          <a:lstStyle/>
          <a:p>
            <a:r>
              <a:rPr lang="en-US"/>
              <a:t>AVL Tree Rotations</a:t>
            </a:r>
            <a:endParaRPr lang="en-US" sz="4800"/>
          </a:p>
        </p:txBody>
      </p:sp>
      <p:sp>
        <p:nvSpPr>
          <p:cNvPr id="80907" name="Rectangle 11"/>
          <p:cNvSpPr>
            <a:spLocks noGrp="1" noChangeArrowheads="1"/>
          </p:cNvSpPr>
          <p:nvPr>
            <p:ph idx="1"/>
          </p:nvPr>
        </p:nvSpPr>
        <p:spPr>
          <a:xfrm>
            <a:off x="381000" y="1752600"/>
            <a:ext cx="3505200" cy="609600"/>
          </a:xfrm>
        </p:spPr>
        <p:txBody>
          <a:bodyPr/>
          <a:lstStyle/>
          <a:p>
            <a:pPr>
              <a:buFontTx/>
              <a:buNone/>
            </a:pPr>
            <a:r>
              <a:rPr lang="en-US" dirty="0">
                <a:solidFill>
                  <a:srgbClr val="002060"/>
                </a:solidFill>
              </a:rPr>
              <a:t>Final tree:</a:t>
            </a:r>
          </a:p>
        </p:txBody>
      </p:sp>
      <p:sp>
        <p:nvSpPr>
          <p:cNvPr id="80908" name="Line 12"/>
          <p:cNvSpPr>
            <a:spLocks noChangeShapeType="1"/>
          </p:cNvSpPr>
          <p:nvPr/>
        </p:nvSpPr>
        <p:spPr bwMode="auto">
          <a:xfrm flipV="1">
            <a:off x="2057400" y="2641600"/>
            <a:ext cx="241300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09" name="Line 13"/>
          <p:cNvSpPr>
            <a:spLocks noChangeShapeType="1"/>
          </p:cNvSpPr>
          <p:nvPr/>
        </p:nvSpPr>
        <p:spPr bwMode="auto">
          <a:xfrm flipH="1">
            <a:off x="7391400" y="3810000"/>
            <a:ext cx="381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10" name="Line 14"/>
          <p:cNvSpPr>
            <a:spLocks noChangeShapeType="1"/>
          </p:cNvSpPr>
          <p:nvPr/>
        </p:nvSpPr>
        <p:spPr bwMode="auto">
          <a:xfrm>
            <a:off x="1930400" y="3048000"/>
            <a:ext cx="203200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11" name="Line 15"/>
          <p:cNvSpPr>
            <a:spLocks noChangeShapeType="1"/>
          </p:cNvSpPr>
          <p:nvPr/>
        </p:nvSpPr>
        <p:spPr bwMode="auto">
          <a:xfrm flipH="1">
            <a:off x="5943600" y="2971800"/>
            <a:ext cx="838200" cy="81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12" name="Line 16"/>
          <p:cNvSpPr>
            <a:spLocks noChangeShapeType="1"/>
          </p:cNvSpPr>
          <p:nvPr/>
        </p:nvSpPr>
        <p:spPr bwMode="auto">
          <a:xfrm>
            <a:off x="6781800" y="30226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13" name="Oval 17"/>
          <p:cNvSpPr>
            <a:spLocks noChangeArrowheads="1"/>
          </p:cNvSpPr>
          <p:nvPr/>
        </p:nvSpPr>
        <p:spPr bwMode="auto">
          <a:xfrm>
            <a:off x="4267200" y="2438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14" name="Text Box 18"/>
          <p:cNvSpPr txBox="1">
            <a:spLocks noChangeArrowheads="1"/>
          </p:cNvSpPr>
          <p:nvPr/>
        </p:nvSpPr>
        <p:spPr bwMode="auto">
          <a:xfrm>
            <a:off x="4267200" y="2438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10</a:t>
            </a:r>
            <a:endParaRPr lang="en-US"/>
          </a:p>
        </p:txBody>
      </p:sp>
      <p:sp>
        <p:nvSpPr>
          <p:cNvPr id="80915" name="Oval 19"/>
          <p:cNvSpPr>
            <a:spLocks noChangeArrowheads="1"/>
          </p:cNvSpPr>
          <p:nvPr/>
        </p:nvSpPr>
        <p:spPr bwMode="auto">
          <a:xfrm>
            <a:off x="6604000" y="27940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16" name="Text Box 20"/>
          <p:cNvSpPr txBox="1">
            <a:spLocks noChangeArrowheads="1"/>
          </p:cNvSpPr>
          <p:nvPr/>
        </p:nvSpPr>
        <p:spPr bwMode="auto">
          <a:xfrm>
            <a:off x="6604000" y="2794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13</a:t>
            </a:r>
            <a:endParaRPr lang="en-US"/>
          </a:p>
        </p:txBody>
      </p:sp>
      <p:sp>
        <p:nvSpPr>
          <p:cNvPr id="80917" name="Oval 21"/>
          <p:cNvSpPr>
            <a:spLocks noChangeArrowheads="1"/>
          </p:cNvSpPr>
          <p:nvPr/>
        </p:nvSpPr>
        <p:spPr bwMode="auto">
          <a:xfrm>
            <a:off x="7543800" y="3657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18" name="Text Box 22"/>
          <p:cNvSpPr txBox="1">
            <a:spLocks noChangeArrowheads="1"/>
          </p:cNvSpPr>
          <p:nvPr/>
        </p:nvSpPr>
        <p:spPr bwMode="auto">
          <a:xfrm>
            <a:off x="7543800" y="3657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15</a:t>
            </a:r>
            <a:endParaRPr lang="en-US"/>
          </a:p>
        </p:txBody>
      </p:sp>
      <p:sp>
        <p:nvSpPr>
          <p:cNvPr id="80919" name="Oval 23"/>
          <p:cNvSpPr>
            <a:spLocks noChangeArrowheads="1"/>
          </p:cNvSpPr>
          <p:nvPr/>
        </p:nvSpPr>
        <p:spPr bwMode="auto">
          <a:xfrm>
            <a:off x="1790700" y="2895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20" name="Text Box 24"/>
          <p:cNvSpPr txBox="1">
            <a:spLocks noChangeArrowheads="1"/>
          </p:cNvSpPr>
          <p:nvPr/>
        </p:nvSpPr>
        <p:spPr bwMode="auto">
          <a:xfrm>
            <a:off x="1828800" y="2895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4</a:t>
            </a:r>
            <a:endParaRPr lang="en-US"/>
          </a:p>
        </p:txBody>
      </p:sp>
      <p:sp>
        <p:nvSpPr>
          <p:cNvPr id="80921" name="Oval 25"/>
          <p:cNvSpPr>
            <a:spLocks noChangeArrowheads="1"/>
          </p:cNvSpPr>
          <p:nvPr/>
        </p:nvSpPr>
        <p:spPr bwMode="auto">
          <a:xfrm>
            <a:off x="5638800" y="3708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22" name="Text Box 26"/>
          <p:cNvSpPr txBox="1">
            <a:spLocks noChangeArrowheads="1"/>
          </p:cNvSpPr>
          <p:nvPr/>
        </p:nvSpPr>
        <p:spPr bwMode="auto">
          <a:xfrm>
            <a:off x="5638800" y="3708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11</a:t>
            </a:r>
            <a:endParaRPr lang="en-US"/>
          </a:p>
        </p:txBody>
      </p:sp>
      <p:sp>
        <p:nvSpPr>
          <p:cNvPr id="80923" name="Oval 27"/>
          <p:cNvSpPr>
            <a:spLocks noChangeArrowheads="1"/>
          </p:cNvSpPr>
          <p:nvPr/>
        </p:nvSpPr>
        <p:spPr bwMode="auto">
          <a:xfrm>
            <a:off x="914400" y="3733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24" name="Text Box 28"/>
          <p:cNvSpPr txBox="1">
            <a:spLocks noChangeArrowheads="1"/>
          </p:cNvSpPr>
          <p:nvPr/>
        </p:nvSpPr>
        <p:spPr bwMode="auto">
          <a:xfrm>
            <a:off x="952500" y="3733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2</a:t>
            </a:r>
            <a:endParaRPr lang="en-US"/>
          </a:p>
        </p:txBody>
      </p:sp>
      <p:sp>
        <p:nvSpPr>
          <p:cNvPr id="80925" name="Oval 29"/>
          <p:cNvSpPr>
            <a:spLocks noChangeArrowheads="1"/>
          </p:cNvSpPr>
          <p:nvPr/>
        </p:nvSpPr>
        <p:spPr bwMode="auto">
          <a:xfrm>
            <a:off x="2476500" y="3784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26" name="Text Box 30"/>
          <p:cNvSpPr txBox="1">
            <a:spLocks noChangeArrowheads="1"/>
          </p:cNvSpPr>
          <p:nvPr/>
        </p:nvSpPr>
        <p:spPr bwMode="auto">
          <a:xfrm>
            <a:off x="2527300" y="3784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6</a:t>
            </a:r>
            <a:endParaRPr lang="en-US"/>
          </a:p>
        </p:txBody>
      </p:sp>
      <p:sp>
        <p:nvSpPr>
          <p:cNvPr id="80927" name="Oval 31"/>
          <p:cNvSpPr>
            <a:spLocks noChangeArrowheads="1"/>
          </p:cNvSpPr>
          <p:nvPr/>
        </p:nvSpPr>
        <p:spPr bwMode="auto">
          <a:xfrm>
            <a:off x="3098800" y="47117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28" name="Text Box 32"/>
          <p:cNvSpPr txBox="1">
            <a:spLocks noChangeArrowheads="1"/>
          </p:cNvSpPr>
          <p:nvPr/>
        </p:nvSpPr>
        <p:spPr bwMode="auto">
          <a:xfrm>
            <a:off x="3136900" y="4699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8</a:t>
            </a:r>
            <a:endParaRPr lang="en-US"/>
          </a:p>
        </p:txBody>
      </p:sp>
      <p:sp>
        <p:nvSpPr>
          <p:cNvPr id="80929" name="Oval 33"/>
          <p:cNvSpPr>
            <a:spLocks noChangeArrowheads="1"/>
          </p:cNvSpPr>
          <p:nvPr/>
        </p:nvSpPr>
        <p:spPr bwMode="auto">
          <a:xfrm>
            <a:off x="6172200" y="4495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30" name="Text Box 34"/>
          <p:cNvSpPr txBox="1">
            <a:spLocks noChangeArrowheads="1"/>
          </p:cNvSpPr>
          <p:nvPr/>
        </p:nvSpPr>
        <p:spPr bwMode="auto">
          <a:xfrm>
            <a:off x="6172200" y="4495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12</a:t>
            </a:r>
            <a:endParaRPr lang="en-US"/>
          </a:p>
        </p:txBody>
      </p:sp>
      <p:sp>
        <p:nvSpPr>
          <p:cNvPr id="80931" name="Oval 35"/>
          <p:cNvSpPr>
            <a:spLocks noChangeArrowheads="1"/>
          </p:cNvSpPr>
          <p:nvPr/>
        </p:nvSpPr>
        <p:spPr bwMode="auto">
          <a:xfrm>
            <a:off x="7239000" y="4495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32" name="Text Box 36"/>
          <p:cNvSpPr txBox="1">
            <a:spLocks noChangeArrowheads="1"/>
          </p:cNvSpPr>
          <p:nvPr/>
        </p:nvSpPr>
        <p:spPr bwMode="auto">
          <a:xfrm>
            <a:off x="7239000" y="4495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14</a:t>
            </a:r>
            <a:endParaRPr lang="en-US"/>
          </a:p>
        </p:txBody>
      </p:sp>
      <p:sp>
        <p:nvSpPr>
          <p:cNvPr id="80933" name="Oval 37"/>
          <p:cNvSpPr>
            <a:spLocks noChangeArrowheads="1"/>
          </p:cNvSpPr>
          <p:nvPr/>
        </p:nvSpPr>
        <p:spPr bwMode="auto">
          <a:xfrm>
            <a:off x="8153400" y="44958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34" name="Text Box 38"/>
          <p:cNvSpPr txBox="1">
            <a:spLocks noChangeArrowheads="1"/>
          </p:cNvSpPr>
          <p:nvPr/>
        </p:nvSpPr>
        <p:spPr bwMode="auto">
          <a:xfrm>
            <a:off x="8153400" y="44958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16</a:t>
            </a:r>
            <a:endParaRPr lang="en-US"/>
          </a:p>
        </p:txBody>
      </p:sp>
      <p:sp>
        <p:nvSpPr>
          <p:cNvPr id="80935" name="Oval 39"/>
          <p:cNvSpPr>
            <a:spLocks noChangeArrowheads="1"/>
          </p:cNvSpPr>
          <p:nvPr/>
        </p:nvSpPr>
        <p:spPr bwMode="auto">
          <a:xfrm>
            <a:off x="1536700" y="46736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36" name="Text Box 40"/>
          <p:cNvSpPr txBox="1">
            <a:spLocks noChangeArrowheads="1"/>
          </p:cNvSpPr>
          <p:nvPr/>
        </p:nvSpPr>
        <p:spPr bwMode="auto">
          <a:xfrm>
            <a:off x="1587500" y="4673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3</a:t>
            </a:r>
            <a:endParaRPr lang="en-US"/>
          </a:p>
        </p:txBody>
      </p:sp>
      <p:sp>
        <p:nvSpPr>
          <p:cNvPr id="80937" name="Oval 41"/>
          <p:cNvSpPr>
            <a:spLocks noChangeArrowheads="1"/>
          </p:cNvSpPr>
          <p:nvPr/>
        </p:nvSpPr>
        <p:spPr bwMode="auto">
          <a:xfrm>
            <a:off x="292100" y="46863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38" name="Text Box 42"/>
          <p:cNvSpPr txBox="1">
            <a:spLocks noChangeArrowheads="1"/>
          </p:cNvSpPr>
          <p:nvPr/>
        </p:nvSpPr>
        <p:spPr bwMode="auto">
          <a:xfrm>
            <a:off x="330200" y="4673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1</a:t>
            </a:r>
            <a:endParaRPr lang="en-US"/>
          </a:p>
        </p:txBody>
      </p:sp>
      <p:sp>
        <p:nvSpPr>
          <p:cNvPr id="80939" name="Rectangle 43"/>
          <p:cNvSpPr>
            <a:spLocks noChangeArrowheads="1"/>
          </p:cNvSpPr>
          <p:nvPr/>
        </p:nvSpPr>
        <p:spPr bwMode="auto">
          <a:xfrm>
            <a:off x="1295400" y="6223348"/>
            <a:ext cx="69977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dirty="0"/>
              <a:t>Tree is almost perfectly balanced</a:t>
            </a:r>
          </a:p>
        </p:txBody>
      </p:sp>
      <p:sp>
        <p:nvSpPr>
          <p:cNvPr id="80940" name="Oval 44"/>
          <p:cNvSpPr>
            <a:spLocks noChangeArrowheads="1"/>
          </p:cNvSpPr>
          <p:nvPr/>
        </p:nvSpPr>
        <p:spPr bwMode="auto">
          <a:xfrm>
            <a:off x="2044700" y="46863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41" name="Text Box 45"/>
          <p:cNvSpPr txBox="1">
            <a:spLocks noChangeArrowheads="1"/>
          </p:cNvSpPr>
          <p:nvPr/>
        </p:nvSpPr>
        <p:spPr bwMode="auto">
          <a:xfrm>
            <a:off x="2082800" y="4673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5</a:t>
            </a:r>
            <a:endParaRPr lang="en-US"/>
          </a:p>
        </p:txBody>
      </p:sp>
      <p:sp>
        <p:nvSpPr>
          <p:cNvPr id="80942" name="Oval 46"/>
          <p:cNvSpPr>
            <a:spLocks noChangeArrowheads="1"/>
          </p:cNvSpPr>
          <p:nvPr/>
        </p:nvSpPr>
        <p:spPr bwMode="auto">
          <a:xfrm>
            <a:off x="3695700" y="54991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43" name="Text Box 47"/>
          <p:cNvSpPr txBox="1">
            <a:spLocks noChangeArrowheads="1"/>
          </p:cNvSpPr>
          <p:nvPr/>
        </p:nvSpPr>
        <p:spPr bwMode="auto">
          <a:xfrm>
            <a:off x="3759200" y="5486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9</a:t>
            </a:r>
            <a:endParaRPr lang="en-US"/>
          </a:p>
        </p:txBody>
      </p:sp>
      <p:sp>
        <p:nvSpPr>
          <p:cNvPr id="80944" name="Oval 48"/>
          <p:cNvSpPr>
            <a:spLocks noChangeArrowheads="1"/>
          </p:cNvSpPr>
          <p:nvPr/>
        </p:nvSpPr>
        <p:spPr bwMode="auto">
          <a:xfrm>
            <a:off x="2603500" y="5486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945" name="Text Box 49"/>
          <p:cNvSpPr txBox="1">
            <a:spLocks noChangeArrowheads="1"/>
          </p:cNvSpPr>
          <p:nvPr/>
        </p:nvSpPr>
        <p:spPr bwMode="auto">
          <a:xfrm>
            <a:off x="2667000" y="5486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bg2"/>
                </a:solidFill>
              </a:rPr>
              <a:t>7</a:t>
            </a:r>
            <a:endParaRPr lang="en-US"/>
          </a:p>
        </p:txBody>
      </p:sp>
      <p:pic>
        <p:nvPicPr>
          <p:cNvPr id="50" name="Picture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9743003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pPr algn="ctr"/>
            <a:r>
              <a:rPr lang="en-IN" sz="2700" b="1" dirty="0" smtClean="0"/>
              <a:t>AVL TREE CONSTRUCTION</a:t>
            </a:r>
            <a:endParaRPr lang="en-IN" sz="2700" dirty="0">
              <a:solidFill>
                <a:schemeClr val="bg2">
                  <a:lumMod val="50000"/>
                </a:schemeClr>
              </a:solidFill>
            </a:endParaRPr>
          </a:p>
        </p:txBody>
      </p:sp>
      <p:sp>
        <p:nvSpPr>
          <p:cNvPr id="3" name="Content Placeholder 2">
            <a:extLst>
              <a:ext uri="{FF2B5EF4-FFF2-40B4-BE49-F238E27FC236}">
                <a16:creationId xmlns:a16="http://schemas.microsoft.com/office/drawing/2014/main" xmlns="" id="{48F90B0E-ED9E-4B65-820F-8F4890616EC9}"/>
              </a:ext>
            </a:extLst>
          </p:cNvPr>
          <p:cNvSpPr>
            <a:spLocks noGrp="1"/>
          </p:cNvSpPr>
          <p:nvPr>
            <p:ph idx="1"/>
          </p:nvPr>
        </p:nvSpPr>
        <p:spPr>
          <a:xfrm>
            <a:off x="457200" y="1752600"/>
            <a:ext cx="8229600" cy="4495799"/>
          </a:xfrm>
        </p:spPr>
        <p:txBody>
          <a:bodyPr>
            <a:normAutofit/>
          </a:bodyPr>
          <a:lstStyle/>
          <a:p>
            <a:pPr marL="114300" indent="0" algn="just">
              <a:buNone/>
            </a:pPr>
            <a:r>
              <a:rPr lang="en-US" sz="2000" b="1" dirty="0">
                <a:solidFill>
                  <a:srgbClr val="002060"/>
                </a:solidFill>
              </a:rPr>
              <a:t>Q: Construct an AVL tree having the following </a:t>
            </a:r>
            <a:r>
              <a:rPr lang="en-US" sz="2000" b="1" dirty="0" smtClean="0">
                <a:solidFill>
                  <a:srgbClr val="002060"/>
                </a:solidFill>
              </a:rPr>
              <a:t>elements  H</a:t>
            </a:r>
            <a:r>
              <a:rPr lang="en-US" sz="2000" b="1" dirty="0">
                <a:solidFill>
                  <a:srgbClr val="002060"/>
                </a:solidFill>
              </a:rPr>
              <a:t>, I, J, B, A, E, C, F, </a:t>
            </a:r>
            <a:r>
              <a:rPr lang="en-US" sz="2000" b="1" dirty="0" smtClean="0">
                <a:solidFill>
                  <a:srgbClr val="002060"/>
                </a:solidFill>
              </a:rPr>
              <a:t>D, </a:t>
            </a:r>
            <a:r>
              <a:rPr lang="en-US" sz="2000" b="1" dirty="0">
                <a:solidFill>
                  <a:srgbClr val="002060"/>
                </a:solidFill>
              </a:rPr>
              <a:t>G, K, </a:t>
            </a:r>
            <a:r>
              <a:rPr lang="en-US" sz="2000" b="1" dirty="0" smtClean="0">
                <a:solidFill>
                  <a:srgbClr val="002060"/>
                </a:solidFill>
              </a:rPr>
              <a:t>L</a:t>
            </a:r>
          </a:p>
          <a:p>
            <a:pPr marL="114300" indent="0" algn="just">
              <a:buNone/>
            </a:pPr>
            <a:r>
              <a:rPr lang="en-IN" sz="2000" b="1" dirty="0" smtClean="0"/>
              <a:t>1. Insert </a:t>
            </a:r>
            <a:r>
              <a:rPr lang="en-IN" sz="2000" b="1" dirty="0"/>
              <a:t>H, I, J</a:t>
            </a:r>
            <a:endParaRPr lang="en-US" sz="2000" b="1" dirty="0" smtClean="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66</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pic>
        <p:nvPicPr>
          <p:cNvPr id="12292" name="Picture 4" descr="AVL Rota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612721"/>
            <a:ext cx="4762500" cy="3248026"/>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AVL Rotati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3981" y="3429000"/>
            <a:ext cx="428625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23761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pPr algn="ctr"/>
            <a:r>
              <a:rPr lang="en-IN" sz="2700" b="1" dirty="0" smtClean="0"/>
              <a:t>AVL TREE CONSTRUCTION</a:t>
            </a:r>
            <a:endParaRPr lang="en-IN" sz="2700" dirty="0">
              <a:solidFill>
                <a:schemeClr val="bg2">
                  <a:lumMod val="50000"/>
                </a:schemeClr>
              </a:solidFill>
            </a:endParaRPr>
          </a:p>
        </p:txBody>
      </p:sp>
      <p:sp>
        <p:nvSpPr>
          <p:cNvPr id="3" name="Content Placeholder 2">
            <a:extLst>
              <a:ext uri="{FF2B5EF4-FFF2-40B4-BE49-F238E27FC236}">
                <a16:creationId xmlns:a16="http://schemas.microsoft.com/office/drawing/2014/main" xmlns="" id="{48F90B0E-ED9E-4B65-820F-8F4890616EC9}"/>
              </a:ext>
            </a:extLst>
          </p:cNvPr>
          <p:cNvSpPr>
            <a:spLocks noGrp="1"/>
          </p:cNvSpPr>
          <p:nvPr>
            <p:ph idx="1"/>
          </p:nvPr>
        </p:nvSpPr>
        <p:spPr>
          <a:xfrm>
            <a:off x="457200" y="1752600"/>
            <a:ext cx="8229600" cy="4495799"/>
          </a:xfrm>
        </p:spPr>
        <p:txBody>
          <a:bodyPr>
            <a:normAutofit/>
          </a:bodyPr>
          <a:lstStyle/>
          <a:p>
            <a:pPr marL="114300" indent="0" algn="just">
              <a:buNone/>
            </a:pPr>
            <a:r>
              <a:rPr lang="en-IN" sz="2000" b="1" dirty="0"/>
              <a:t>2. Insert B, A</a:t>
            </a:r>
            <a:endParaRPr lang="en-US" sz="2000" b="1" dirty="0" smtClean="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67</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pic>
        <p:nvPicPr>
          <p:cNvPr id="13314" name="Picture 2" descr="AVL Rota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050202"/>
            <a:ext cx="4762500" cy="3886201"/>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AVL Rotati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0" y="2075234"/>
            <a:ext cx="47625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1242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pPr algn="ctr"/>
            <a:r>
              <a:rPr lang="en-IN" sz="2700" b="1" dirty="0" smtClean="0"/>
              <a:t>AVL TREE CONSTRUCTION</a:t>
            </a:r>
            <a:endParaRPr lang="en-IN" sz="2700" dirty="0">
              <a:solidFill>
                <a:schemeClr val="bg2">
                  <a:lumMod val="50000"/>
                </a:schemeClr>
              </a:solidFill>
            </a:endParaRPr>
          </a:p>
        </p:txBody>
      </p:sp>
      <p:sp>
        <p:nvSpPr>
          <p:cNvPr id="3" name="Content Placeholder 2">
            <a:extLst>
              <a:ext uri="{FF2B5EF4-FFF2-40B4-BE49-F238E27FC236}">
                <a16:creationId xmlns:a16="http://schemas.microsoft.com/office/drawing/2014/main" xmlns="" id="{48F90B0E-ED9E-4B65-820F-8F4890616EC9}"/>
              </a:ext>
            </a:extLst>
          </p:cNvPr>
          <p:cNvSpPr>
            <a:spLocks noGrp="1"/>
          </p:cNvSpPr>
          <p:nvPr>
            <p:ph idx="1"/>
          </p:nvPr>
        </p:nvSpPr>
        <p:spPr>
          <a:xfrm>
            <a:off x="457200" y="1752600"/>
            <a:ext cx="8229600" cy="4495799"/>
          </a:xfrm>
        </p:spPr>
        <p:txBody>
          <a:bodyPr>
            <a:normAutofit/>
          </a:bodyPr>
          <a:lstStyle/>
          <a:p>
            <a:pPr marL="114300" indent="0" algn="just">
              <a:buNone/>
            </a:pPr>
            <a:r>
              <a:rPr lang="en-IN" sz="2000" b="1" dirty="0" smtClean="0"/>
              <a:t>3. Insert E</a:t>
            </a:r>
            <a:endParaRPr lang="en-US" sz="2000" b="1" dirty="0" smtClean="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68</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pic>
        <p:nvPicPr>
          <p:cNvPr id="14338" name="Picture 2" descr="AVL Rota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067449"/>
            <a:ext cx="4762500" cy="38290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99525" y="6248400"/>
            <a:ext cx="5105400" cy="307777"/>
          </a:xfrm>
          <a:prstGeom prst="rect">
            <a:avLst/>
          </a:prstGeom>
        </p:spPr>
        <p:txBody>
          <a:bodyPr wrap="square">
            <a:spAutoFit/>
          </a:bodyPr>
          <a:lstStyle/>
          <a:p>
            <a:r>
              <a:rPr lang="en-US" sz="1400" b="1" dirty="0"/>
              <a:t> a) We first perform RR rotation on node B</a:t>
            </a:r>
            <a:endParaRPr lang="en-IN" sz="1400" dirty="0"/>
          </a:p>
        </p:txBody>
      </p:sp>
      <p:pic>
        <p:nvPicPr>
          <p:cNvPr id="14340" name="Picture 4" descr="AVL Rotati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2066146"/>
            <a:ext cx="4762500" cy="382905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157377" y="6237372"/>
            <a:ext cx="3233578" cy="307777"/>
          </a:xfrm>
          <a:prstGeom prst="rect">
            <a:avLst/>
          </a:prstGeom>
        </p:spPr>
        <p:txBody>
          <a:bodyPr wrap="none">
            <a:spAutoFit/>
          </a:bodyPr>
          <a:lstStyle/>
          <a:p>
            <a:r>
              <a:rPr lang="en-US" sz="1400" b="1" dirty="0" smtClean="0"/>
              <a:t>b) perform </a:t>
            </a:r>
            <a:r>
              <a:rPr lang="en-US" sz="1400" b="1" dirty="0"/>
              <a:t>LL rotation on the node I</a:t>
            </a:r>
            <a:endParaRPr lang="en-IN" sz="1400" dirty="0"/>
          </a:p>
        </p:txBody>
      </p:sp>
    </p:spTree>
    <p:extLst>
      <p:ext uri="{BB962C8B-B14F-4D97-AF65-F5344CB8AC3E}">
        <p14:creationId xmlns:p14="http://schemas.microsoft.com/office/powerpoint/2010/main" val="27021932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pPr algn="ctr"/>
            <a:r>
              <a:rPr lang="en-IN" sz="2700" b="1" dirty="0" smtClean="0"/>
              <a:t>AVL TREE CONSTRUCTION</a:t>
            </a:r>
            <a:endParaRPr lang="en-IN" sz="2700" dirty="0">
              <a:solidFill>
                <a:schemeClr val="bg2">
                  <a:lumMod val="50000"/>
                </a:schemeClr>
              </a:solidFill>
            </a:endParaRPr>
          </a:p>
        </p:txBody>
      </p:sp>
      <p:sp>
        <p:nvSpPr>
          <p:cNvPr id="3" name="Content Placeholder 2">
            <a:extLst>
              <a:ext uri="{FF2B5EF4-FFF2-40B4-BE49-F238E27FC236}">
                <a16:creationId xmlns:a16="http://schemas.microsoft.com/office/drawing/2014/main" xmlns="" id="{48F90B0E-ED9E-4B65-820F-8F4890616EC9}"/>
              </a:ext>
            </a:extLst>
          </p:cNvPr>
          <p:cNvSpPr>
            <a:spLocks noGrp="1"/>
          </p:cNvSpPr>
          <p:nvPr>
            <p:ph idx="1"/>
          </p:nvPr>
        </p:nvSpPr>
        <p:spPr>
          <a:xfrm>
            <a:off x="457200" y="1752600"/>
            <a:ext cx="8229600" cy="4495799"/>
          </a:xfrm>
        </p:spPr>
        <p:txBody>
          <a:bodyPr>
            <a:normAutofit/>
          </a:bodyPr>
          <a:lstStyle/>
          <a:p>
            <a:pPr marL="114300" indent="0" algn="just">
              <a:buNone/>
            </a:pPr>
            <a:r>
              <a:rPr lang="en-IN" sz="2000" b="1" dirty="0" smtClean="0"/>
              <a:t>3. Insert E</a:t>
            </a:r>
            <a:endParaRPr lang="en-US" sz="2000" b="1" dirty="0" smtClean="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69</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pic>
        <p:nvPicPr>
          <p:cNvPr id="14340" name="Picture 4" descr="AVL Rota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828800"/>
            <a:ext cx="4762500" cy="3829051"/>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descr="AVL Rotati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857988"/>
            <a:ext cx="4762500" cy="33432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57422" y="6019800"/>
            <a:ext cx="3233578" cy="307777"/>
          </a:xfrm>
          <a:prstGeom prst="rect">
            <a:avLst/>
          </a:prstGeom>
        </p:spPr>
        <p:txBody>
          <a:bodyPr wrap="none">
            <a:spAutoFit/>
          </a:bodyPr>
          <a:lstStyle/>
          <a:p>
            <a:r>
              <a:rPr lang="en-US" sz="1400" b="1" dirty="0" smtClean="0"/>
              <a:t>b) perform </a:t>
            </a:r>
            <a:r>
              <a:rPr lang="en-US" sz="1400" b="1" dirty="0"/>
              <a:t>LL rotation on the node I</a:t>
            </a:r>
            <a:endParaRPr lang="en-IN" sz="1400" dirty="0"/>
          </a:p>
        </p:txBody>
      </p:sp>
    </p:spTree>
    <p:extLst>
      <p:ext uri="{BB962C8B-B14F-4D97-AF65-F5344CB8AC3E}">
        <p14:creationId xmlns:p14="http://schemas.microsoft.com/office/powerpoint/2010/main" val="3546452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Threaded BINARY Trees</a:t>
            </a:r>
          </a:p>
        </p:txBody>
      </p:sp>
      <p:sp>
        <p:nvSpPr>
          <p:cNvPr id="3075" name="Rectangle 3"/>
          <p:cNvSpPr>
            <a:spLocks noGrp="1" noChangeArrowheads="1"/>
          </p:cNvSpPr>
          <p:nvPr>
            <p:ph idx="1"/>
          </p:nvPr>
        </p:nvSpPr>
        <p:spPr>
          <a:xfrm>
            <a:off x="457200" y="1752600"/>
            <a:ext cx="8229600" cy="4343399"/>
          </a:xfrm>
        </p:spPr>
        <p:txBody>
          <a:bodyPr>
            <a:normAutofit/>
          </a:bodyPr>
          <a:lstStyle/>
          <a:p>
            <a:pPr algn="just"/>
            <a:r>
              <a:rPr lang="en-US" sz="2000" b="1" dirty="0" smtClean="0">
                <a:solidFill>
                  <a:srgbClr val="002060"/>
                </a:solidFill>
              </a:rPr>
              <a:t>In order to have no loose threads we assume a head node in implementation of TBT. </a:t>
            </a:r>
          </a:p>
          <a:p>
            <a:pPr algn="just"/>
            <a:r>
              <a:rPr lang="en-US" sz="2000" b="1" dirty="0" smtClean="0">
                <a:solidFill>
                  <a:srgbClr val="002060"/>
                </a:solidFill>
              </a:rPr>
              <a:t>The tree T is left sub tree of the dummy/head node</a:t>
            </a:r>
          </a:p>
          <a:p>
            <a:pPr algn="just"/>
            <a:endParaRPr lang="en-US" sz="2000" b="1" dirty="0">
              <a:solidFill>
                <a:srgbClr val="00206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451" y="3048000"/>
            <a:ext cx="6825563"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389481" y="6074172"/>
            <a:ext cx="4687502" cy="369332"/>
          </a:xfrm>
          <a:prstGeom prst="rect">
            <a:avLst/>
          </a:prstGeom>
          <a:noFill/>
        </p:spPr>
        <p:txBody>
          <a:bodyPr wrap="none" rtlCol="0">
            <a:spAutoFit/>
          </a:bodyPr>
          <a:lstStyle/>
          <a:p>
            <a:r>
              <a:rPr lang="en-US" dirty="0" smtClean="0"/>
              <a:t>Complete memory representation of TBT</a:t>
            </a:r>
            <a:endParaRPr lang="en-IN" dirty="0"/>
          </a:p>
        </p:txBody>
      </p:sp>
    </p:spTree>
    <p:extLst>
      <p:ext uri="{BB962C8B-B14F-4D97-AF65-F5344CB8AC3E}">
        <p14:creationId xmlns:p14="http://schemas.microsoft.com/office/powerpoint/2010/main" val="3007806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pPr algn="ctr"/>
            <a:r>
              <a:rPr lang="en-IN" sz="2700" b="1" dirty="0" smtClean="0"/>
              <a:t>AVL TREE CONSTRUCTION</a:t>
            </a:r>
            <a:endParaRPr lang="en-IN" sz="2700" dirty="0">
              <a:solidFill>
                <a:schemeClr val="bg2">
                  <a:lumMod val="50000"/>
                </a:schemeClr>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70</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
        <p:nvSpPr>
          <p:cNvPr id="4" name="Content Placeholder 3"/>
          <p:cNvSpPr>
            <a:spLocks noGrp="1"/>
          </p:cNvSpPr>
          <p:nvPr>
            <p:ph idx="1"/>
          </p:nvPr>
        </p:nvSpPr>
        <p:spPr/>
        <p:txBody>
          <a:bodyPr/>
          <a:lstStyle/>
          <a:p>
            <a:pPr marL="114300" indent="0">
              <a:buNone/>
            </a:pPr>
            <a:r>
              <a:rPr lang="en-IN" b="1" dirty="0"/>
              <a:t>4. Insert C, F, D</a:t>
            </a:r>
            <a:endParaRPr lang="en-IN" dirty="0"/>
          </a:p>
        </p:txBody>
      </p:sp>
      <p:pic>
        <p:nvPicPr>
          <p:cNvPr id="16386" name="Picture 2" descr="AVL Rota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828800"/>
            <a:ext cx="3810000" cy="4314826"/>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AVL Rotati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9168" y="2893513"/>
            <a:ext cx="5020928" cy="281626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743200" y="5943600"/>
            <a:ext cx="4572000" cy="523220"/>
          </a:xfrm>
          <a:prstGeom prst="rect">
            <a:avLst/>
          </a:prstGeom>
        </p:spPr>
        <p:txBody>
          <a:bodyPr>
            <a:spAutoFit/>
          </a:bodyPr>
          <a:lstStyle/>
          <a:p>
            <a:r>
              <a:rPr lang="en-US" sz="1400" b="1" dirty="0"/>
              <a:t>a) We first perform LL rotation on node E</a:t>
            </a:r>
            <a:endParaRPr lang="en-US" sz="1400" dirty="0"/>
          </a:p>
          <a:p>
            <a:r>
              <a:rPr lang="en-US" sz="1400" b="1" dirty="0"/>
              <a:t>The resultant tree after LL rotation is:</a:t>
            </a:r>
            <a:endParaRPr lang="en-US" sz="1400" dirty="0"/>
          </a:p>
        </p:txBody>
      </p:sp>
    </p:spTree>
    <p:extLst>
      <p:ext uri="{BB962C8B-B14F-4D97-AF65-F5344CB8AC3E}">
        <p14:creationId xmlns:p14="http://schemas.microsoft.com/office/powerpoint/2010/main" val="22045270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pPr algn="ctr"/>
            <a:r>
              <a:rPr lang="en-IN" sz="2700" b="1" dirty="0" smtClean="0"/>
              <a:t>AVL TREE CONSTRUCTION</a:t>
            </a:r>
            <a:endParaRPr lang="en-IN" sz="2700" dirty="0">
              <a:solidFill>
                <a:schemeClr val="bg2">
                  <a:lumMod val="50000"/>
                </a:schemeClr>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71</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
        <p:nvSpPr>
          <p:cNvPr id="4" name="Content Placeholder 3"/>
          <p:cNvSpPr>
            <a:spLocks noGrp="1"/>
          </p:cNvSpPr>
          <p:nvPr>
            <p:ph idx="1"/>
          </p:nvPr>
        </p:nvSpPr>
        <p:spPr/>
        <p:txBody>
          <a:bodyPr/>
          <a:lstStyle/>
          <a:p>
            <a:pPr marL="114300" indent="0">
              <a:buNone/>
            </a:pPr>
            <a:r>
              <a:rPr lang="en-IN" b="1" dirty="0"/>
              <a:t>4. Insert C, F, D</a:t>
            </a:r>
            <a:endParaRPr lang="en-IN" dirty="0"/>
          </a:p>
        </p:txBody>
      </p:sp>
      <p:pic>
        <p:nvPicPr>
          <p:cNvPr id="16388" name="Picture 4" descr="AVL Rota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728586"/>
            <a:ext cx="5020928" cy="2816268"/>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AVL Rotati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2514600"/>
            <a:ext cx="4286250" cy="2828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53928" y="6019800"/>
            <a:ext cx="4572000" cy="523220"/>
          </a:xfrm>
          <a:prstGeom prst="rect">
            <a:avLst/>
          </a:prstGeom>
        </p:spPr>
        <p:txBody>
          <a:bodyPr>
            <a:spAutoFit/>
          </a:bodyPr>
          <a:lstStyle/>
          <a:p>
            <a:r>
              <a:rPr lang="en-US" sz="1400" b="1" dirty="0"/>
              <a:t>b) We then perform RR rotation on node B</a:t>
            </a:r>
            <a:endParaRPr lang="en-US" sz="1400" dirty="0"/>
          </a:p>
          <a:p>
            <a:r>
              <a:rPr lang="en-US" sz="1400" b="1" dirty="0"/>
              <a:t>The resultant balanced tree after RR rotation is:</a:t>
            </a:r>
            <a:endParaRPr lang="en-US" sz="1400" dirty="0"/>
          </a:p>
        </p:txBody>
      </p:sp>
    </p:spTree>
    <p:extLst>
      <p:ext uri="{BB962C8B-B14F-4D97-AF65-F5344CB8AC3E}">
        <p14:creationId xmlns:p14="http://schemas.microsoft.com/office/powerpoint/2010/main" val="39924272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pPr algn="ctr"/>
            <a:r>
              <a:rPr lang="en-IN" sz="2700" b="1" dirty="0" smtClean="0"/>
              <a:t>To Be  DISCUSSED</a:t>
            </a:r>
            <a:endParaRPr lang="en-IN" sz="2700" dirty="0">
              <a:solidFill>
                <a:schemeClr val="bg2">
                  <a:lumMod val="50000"/>
                </a:schemeClr>
              </a:solidFill>
            </a:endParaRPr>
          </a:p>
        </p:txBody>
      </p:sp>
      <p:sp>
        <p:nvSpPr>
          <p:cNvPr id="3" name="Content Placeholder 2">
            <a:extLst>
              <a:ext uri="{FF2B5EF4-FFF2-40B4-BE49-F238E27FC236}">
                <a16:creationId xmlns:a16="http://schemas.microsoft.com/office/drawing/2014/main" xmlns="" id="{48F90B0E-ED9E-4B65-820F-8F4890616EC9}"/>
              </a:ext>
            </a:extLst>
          </p:cNvPr>
          <p:cNvSpPr>
            <a:spLocks noGrp="1"/>
          </p:cNvSpPr>
          <p:nvPr>
            <p:ph idx="1"/>
          </p:nvPr>
        </p:nvSpPr>
        <p:spPr/>
        <p:txBody>
          <a:bodyPr>
            <a:normAutofit/>
          </a:bodyPr>
          <a:lstStyle/>
          <a:p>
            <a:pPr>
              <a:buFont typeface="Wingdings" pitchFamily="2" charset="2"/>
              <a:buChar char="ü"/>
            </a:pPr>
            <a:r>
              <a:rPr lang="en-US" sz="2000" b="1" dirty="0">
                <a:solidFill>
                  <a:schemeClr val="accent6"/>
                </a:solidFill>
              </a:rPr>
              <a:t>Threaded binary </a:t>
            </a:r>
            <a:r>
              <a:rPr lang="en-US" sz="2000" b="1" dirty="0" smtClean="0">
                <a:solidFill>
                  <a:schemeClr val="accent6"/>
                </a:solidFill>
              </a:rPr>
              <a:t>tree</a:t>
            </a:r>
          </a:p>
          <a:p>
            <a:pPr>
              <a:buFont typeface="Wingdings" pitchFamily="2" charset="2"/>
              <a:buChar char="ü"/>
            </a:pPr>
            <a:r>
              <a:rPr lang="en-US" sz="2000" b="1" dirty="0" smtClean="0">
                <a:solidFill>
                  <a:schemeClr val="accent6"/>
                </a:solidFill>
              </a:rPr>
              <a:t>In-order </a:t>
            </a:r>
            <a:r>
              <a:rPr lang="en-US" sz="2000" b="1" dirty="0">
                <a:solidFill>
                  <a:schemeClr val="accent6"/>
                </a:solidFill>
              </a:rPr>
              <a:t>traversal of in-order threaded binary tree. </a:t>
            </a:r>
            <a:endParaRPr lang="en-US" sz="2000" b="1" dirty="0" smtClean="0">
              <a:solidFill>
                <a:schemeClr val="accent6"/>
              </a:solidFill>
            </a:endParaRPr>
          </a:p>
          <a:p>
            <a:pPr>
              <a:buFont typeface="Wingdings" pitchFamily="2" charset="2"/>
              <a:buChar char="ü"/>
            </a:pPr>
            <a:r>
              <a:rPr lang="en-US" sz="2000" b="1" dirty="0">
                <a:solidFill>
                  <a:schemeClr val="accent6"/>
                </a:solidFill>
              </a:rPr>
              <a:t>AVL Trees</a:t>
            </a:r>
          </a:p>
          <a:p>
            <a:pPr>
              <a:buFont typeface="Wingdings" pitchFamily="2" charset="2"/>
              <a:buChar char="ü"/>
            </a:pPr>
            <a:r>
              <a:rPr lang="en-US" sz="2000" b="1" dirty="0">
                <a:solidFill>
                  <a:srgbClr val="002060"/>
                </a:solidFill>
              </a:rPr>
              <a:t>Red Black Tree</a:t>
            </a:r>
          </a:p>
          <a:p>
            <a:pPr>
              <a:buFont typeface="Wingdings" pitchFamily="2" charset="2"/>
              <a:buChar char="ü"/>
            </a:pPr>
            <a:r>
              <a:rPr lang="en-US" sz="2000" b="1" dirty="0" smtClean="0">
                <a:solidFill>
                  <a:schemeClr val="accent6"/>
                </a:solidFill>
              </a:rPr>
              <a:t>Indexing </a:t>
            </a:r>
            <a:r>
              <a:rPr lang="en-US" sz="2000" b="1" dirty="0">
                <a:solidFill>
                  <a:schemeClr val="accent6"/>
                </a:solidFill>
              </a:rPr>
              <a:t>and </a:t>
            </a:r>
            <a:r>
              <a:rPr lang="en-US" sz="2000" b="1" dirty="0" err="1">
                <a:solidFill>
                  <a:schemeClr val="accent6"/>
                </a:solidFill>
              </a:rPr>
              <a:t>Multiway</a:t>
            </a:r>
            <a:r>
              <a:rPr lang="en-US" sz="2000" b="1" dirty="0">
                <a:solidFill>
                  <a:schemeClr val="accent6"/>
                </a:solidFill>
              </a:rPr>
              <a:t> </a:t>
            </a:r>
            <a:r>
              <a:rPr lang="en-US" sz="2000" b="1" dirty="0" smtClean="0">
                <a:solidFill>
                  <a:schemeClr val="accent6"/>
                </a:solidFill>
              </a:rPr>
              <a:t>Trees</a:t>
            </a:r>
          </a:p>
          <a:p>
            <a:pPr>
              <a:buFont typeface="Wingdings" pitchFamily="2" charset="2"/>
              <a:buChar char="ü"/>
            </a:pPr>
            <a:r>
              <a:rPr lang="en-US" sz="2000" b="1" dirty="0" smtClean="0">
                <a:solidFill>
                  <a:schemeClr val="accent6"/>
                </a:solidFill>
              </a:rPr>
              <a:t>Search tree</a:t>
            </a:r>
          </a:p>
          <a:p>
            <a:pPr>
              <a:buFont typeface="Wingdings" pitchFamily="2" charset="2"/>
              <a:buChar char="ü"/>
            </a:pPr>
            <a:r>
              <a:rPr lang="en-US" sz="2000" b="1" dirty="0" smtClean="0">
                <a:solidFill>
                  <a:schemeClr val="accent6"/>
                </a:solidFill>
              </a:rPr>
              <a:t>B-Tree</a:t>
            </a:r>
            <a:r>
              <a:rPr lang="en-US" sz="2000" b="1" dirty="0">
                <a:solidFill>
                  <a:schemeClr val="accent6"/>
                </a:solidFill>
              </a:rPr>
              <a:t>, </a:t>
            </a:r>
            <a:r>
              <a:rPr lang="en-US" sz="2000" b="1" dirty="0" err="1" smtClean="0">
                <a:solidFill>
                  <a:schemeClr val="accent6"/>
                </a:solidFill>
              </a:rPr>
              <a:t>B+Tree</a:t>
            </a:r>
            <a:endParaRPr lang="en-US" sz="2000" b="1" dirty="0" smtClean="0">
              <a:solidFill>
                <a:schemeClr val="accent6"/>
              </a:solidFill>
            </a:endParaRPr>
          </a:p>
          <a:p>
            <a:pPr>
              <a:buFont typeface="Wingdings" pitchFamily="2" charset="2"/>
              <a:buChar char="ü"/>
            </a:pPr>
            <a:r>
              <a:rPr lang="en-US" sz="2000" b="1" dirty="0">
                <a:solidFill>
                  <a:schemeClr val="accent6"/>
                </a:solidFill>
              </a:rPr>
              <a:t>Splay Tree</a:t>
            </a:r>
          </a:p>
          <a:p>
            <a:pPr>
              <a:buFont typeface="Wingdings" pitchFamily="2" charset="2"/>
              <a:buChar char="ü"/>
            </a:pPr>
            <a:r>
              <a:rPr lang="en-US" sz="2000" b="1" dirty="0" err="1">
                <a:solidFill>
                  <a:schemeClr val="accent6"/>
                </a:solidFill>
              </a:rPr>
              <a:t>Trie</a:t>
            </a:r>
            <a:r>
              <a:rPr lang="en-US" sz="2000" b="1" dirty="0">
                <a:solidFill>
                  <a:schemeClr val="accent6"/>
                </a:solidFill>
              </a:rPr>
              <a:t> Tree</a:t>
            </a:r>
          </a:p>
          <a:p>
            <a:pPr>
              <a:buFont typeface="Wingdings" pitchFamily="2" charset="2"/>
              <a:buChar char="ü"/>
            </a:pPr>
            <a:endParaRPr lang="en-US" sz="2000" b="1" dirty="0" smtClean="0">
              <a:solidFill>
                <a:schemeClr val="accent6"/>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72</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47431644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1066800"/>
          </a:xfrm>
        </p:spPr>
        <p:txBody>
          <a:bodyPr/>
          <a:lstStyle/>
          <a:p>
            <a:r>
              <a:rPr lang="en-US" dirty="0" smtClean="0"/>
              <a:t>What is Red Black Tree</a:t>
            </a:r>
            <a:endParaRPr lang="en-US" dirty="0"/>
          </a:p>
        </p:txBody>
      </p:sp>
      <p:sp>
        <p:nvSpPr>
          <p:cNvPr id="3" name="Content Placeholder 2"/>
          <p:cNvSpPr>
            <a:spLocks noGrp="1"/>
          </p:cNvSpPr>
          <p:nvPr>
            <p:ph idx="1"/>
          </p:nvPr>
        </p:nvSpPr>
        <p:spPr>
          <a:xfrm>
            <a:off x="228600" y="1524000"/>
            <a:ext cx="8458200" cy="5050536"/>
          </a:xfrm>
        </p:spPr>
        <p:txBody>
          <a:bodyPr>
            <a:normAutofit/>
          </a:bodyPr>
          <a:lstStyle/>
          <a:p>
            <a:pPr algn="just">
              <a:buNone/>
            </a:pPr>
            <a:r>
              <a:rPr lang="en-US" sz="2000" dirty="0" smtClean="0"/>
              <a:t>Red-Black Tree is a self-balancing Binary Search Tree (BST) where every node follows following rules:</a:t>
            </a:r>
          </a:p>
          <a:p>
            <a:pPr algn="just">
              <a:buNone/>
            </a:pPr>
            <a:r>
              <a:rPr lang="en-US" sz="2000" dirty="0" smtClean="0"/>
              <a:t>1) Every node has a color either red or black.</a:t>
            </a:r>
          </a:p>
          <a:p>
            <a:pPr algn="just">
              <a:buNone/>
            </a:pPr>
            <a:r>
              <a:rPr lang="en-US" sz="2000" dirty="0" smtClean="0"/>
              <a:t>2) Root of tree is always black.</a:t>
            </a:r>
          </a:p>
          <a:p>
            <a:pPr algn="just">
              <a:buNone/>
            </a:pPr>
            <a:r>
              <a:rPr lang="en-US" sz="2000" dirty="0" smtClean="0"/>
              <a:t>3) There are no two adjacent red nodes (A red node cannot have a red parent or red child).</a:t>
            </a:r>
          </a:p>
          <a:p>
            <a:pPr algn="just">
              <a:buNone/>
            </a:pPr>
            <a:r>
              <a:rPr lang="en-US" sz="2000" dirty="0" smtClean="0"/>
              <a:t>4) Every path from root to a NULL node has same number of black nodes.</a:t>
            </a:r>
          </a:p>
          <a:p>
            <a:pPr algn="just"/>
            <a:endParaRPr lang="en-US" sz="2000" dirty="0" smtClean="0"/>
          </a:p>
          <a:p>
            <a:pPr algn="just">
              <a:buNone/>
            </a:pPr>
            <a:endParaRPr lang="en-US" sz="2000" dirty="0"/>
          </a:p>
        </p:txBody>
      </p:sp>
      <p:pic>
        <p:nvPicPr>
          <p:cNvPr id="2051" name="Picture 3"/>
          <p:cNvPicPr>
            <a:picLocks noChangeAspect="1" noChangeArrowheads="1"/>
          </p:cNvPicPr>
          <p:nvPr/>
        </p:nvPicPr>
        <p:blipFill>
          <a:blip r:embed="rId2"/>
          <a:srcRect/>
          <a:stretch>
            <a:fillRect/>
          </a:stretch>
        </p:blipFill>
        <p:spPr bwMode="auto">
          <a:xfrm>
            <a:off x="3886200" y="4114800"/>
            <a:ext cx="4869180" cy="2514600"/>
          </a:xfrm>
          <a:prstGeom prst="rect">
            <a:avLst/>
          </a:prstGeom>
          <a:noFill/>
          <a:ln w="9525">
            <a:noFill/>
            <a:miter lim="800000"/>
            <a:headEnd/>
            <a:tailEnd/>
          </a:ln>
          <a:effectLst/>
        </p:spPr>
      </p:pic>
    </p:spTree>
    <p:extLst>
      <p:ext uri="{BB962C8B-B14F-4D97-AF65-F5344CB8AC3E}">
        <p14:creationId xmlns:p14="http://schemas.microsoft.com/office/powerpoint/2010/main" val="12612485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069848"/>
          </a:xfrm>
        </p:spPr>
        <p:txBody>
          <a:bodyPr/>
          <a:lstStyle/>
          <a:p>
            <a:r>
              <a:rPr lang="en-US" dirty="0" smtClean="0"/>
              <a:t>Examples </a:t>
            </a:r>
            <a:endParaRPr lang="en-US" dirty="0"/>
          </a:p>
        </p:txBody>
      </p:sp>
      <p:pic>
        <p:nvPicPr>
          <p:cNvPr id="37890" name="Picture 2"/>
          <p:cNvPicPr>
            <a:picLocks noChangeAspect="1" noChangeArrowheads="1"/>
          </p:cNvPicPr>
          <p:nvPr/>
        </p:nvPicPr>
        <p:blipFill>
          <a:blip r:embed="rId2"/>
          <a:srcRect/>
          <a:stretch>
            <a:fillRect/>
          </a:stretch>
        </p:blipFill>
        <p:spPr bwMode="auto">
          <a:xfrm>
            <a:off x="609600" y="1295400"/>
            <a:ext cx="8153400" cy="5324475"/>
          </a:xfrm>
          <a:prstGeom prst="rect">
            <a:avLst/>
          </a:prstGeom>
          <a:noFill/>
          <a:ln w="9525">
            <a:noFill/>
            <a:miter lim="800000"/>
            <a:headEnd/>
            <a:tailEnd/>
          </a:ln>
          <a:effectLst/>
        </p:spPr>
      </p:pic>
    </p:spTree>
    <p:extLst>
      <p:ext uri="{BB962C8B-B14F-4D97-AF65-F5344CB8AC3E}">
        <p14:creationId xmlns:p14="http://schemas.microsoft.com/office/powerpoint/2010/main" val="90124370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229600" cy="1066800"/>
          </a:xfrm>
        </p:spPr>
        <p:txBody>
          <a:bodyPr/>
          <a:lstStyle/>
          <a:p>
            <a:r>
              <a:rPr lang="en-US" dirty="0" smtClean="0"/>
              <a:t>Why Red Black Tree</a:t>
            </a:r>
            <a:endParaRPr lang="en-US" dirty="0"/>
          </a:p>
        </p:txBody>
      </p:sp>
      <p:sp>
        <p:nvSpPr>
          <p:cNvPr id="3" name="Content Placeholder 2"/>
          <p:cNvSpPr>
            <a:spLocks noGrp="1"/>
          </p:cNvSpPr>
          <p:nvPr>
            <p:ph idx="1"/>
          </p:nvPr>
        </p:nvSpPr>
        <p:spPr>
          <a:xfrm>
            <a:off x="228600" y="1447800"/>
            <a:ext cx="8686800" cy="5126736"/>
          </a:xfrm>
        </p:spPr>
        <p:txBody>
          <a:bodyPr>
            <a:normAutofit lnSpcReduction="10000"/>
          </a:bodyPr>
          <a:lstStyle/>
          <a:p>
            <a:pPr algn="just" fontAlgn="base"/>
            <a:r>
              <a:rPr lang="en-US" sz="2400" dirty="0" smtClean="0"/>
              <a:t>The AVL trees are more balanced compared to Red Black Trees, but they may cause more rotations during insertion and deletion. </a:t>
            </a:r>
          </a:p>
          <a:p>
            <a:pPr algn="just" fontAlgn="base"/>
            <a:endParaRPr lang="en-US" sz="2400" dirty="0" smtClean="0"/>
          </a:p>
          <a:p>
            <a:pPr algn="just" fontAlgn="base"/>
            <a:r>
              <a:rPr lang="en-US" sz="2400" dirty="0" smtClean="0"/>
              <a:t>So if your application involves many frequent insertions and deletions, then Red Black trees should be preferred.</a:t>
            </a:r>
          </a:p>
          <a:p>
            <a:pPr algn="just" fontAlgn="base"/>
            <a:endParaRPr lang="en-US" sz="2400" dirty="0" smtClean="0"/>
          </a:p>
          <a:p>
            <a:pPr algn="just" fontAlgn="base"/>
            <a:r>
              <a:rPr lang="en-US" sz="2400" dirty="0" smtClean="0"/>
              <a:t>And if the insertions and deletions are less frequent and search is more frequent operation, then AVL tree should be preferred over Red Black Tree.</a:t>
            </a:r>
          </a:p>
          <a:p>
            <a:pPr algn="just"/>
            <a:r>
              <a:rPr lang="en-US" sz="2400" dirty="0" smtClean="0"/>
              <a:t/>
            </a:r>
            <a:br>
              <a:rPr lang="en-US" sz="2400" dirty="0" smtClean="0"/>
            </a:br>
            <a:endParaRPr lang="en-US" sz="2400" dirty="0"/>
          </a:p>
        </p:txBody>
      </p:sp>
    </p:spTree>
    <p:extLst>
      <p:ext uri="{BB962C8B-B14F-4D97-AF65-F5344CB8AC3E}">
        <p14:creationId xmlns:p14="http://schemas.microsoft.com/office/powerpoint/2010/main" val="1511652791"/>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1066800"/>
          </a:xfrm>
        </p:spPr>
        <p:txBody>
          <a:bodyPr/>
          <a:lstStyle/>
          <a:p>
            <a:r>
              <a:rPr lang="en-US" dirty="0" smtClean="0"/>
              <a:t>Red Black Tree Insertion</a:t>
            </a:r>
            <a:endParaRPr lang="en-US" dirty="0"/>
          </a:p>
        </p:txBody>
      </p:sp>
      <p:sp>
        <p:nvSpPr>
          <p:cNvPr id="3" name="Content Placeholder 2"/>
          <p:cNvSpPr>
            <a:spLocks noGrp="1"/>
          </p:cNvSpPr>
          <p:nvPr>
            <p:ph idx="1"/>
          </p:nvPr>
        </p:nvSpPr>
        <p:spPr>
          <a:xfrm>
            <a:off x="228600" y="1371600"/>
            <a:ext cx="8686800" cy="5202936"/>
          </a:xfrm>
        </p:spPr>
        <p:txBody>
          <a:bodyPr>
            <a:normAutofit/>
          </a:bodyPr>
          <a:lstStyle/>
          <a:p>
            <a:pPr algn="just"/>
            <a:r>
              <a:rPr lang="en-US" sz="2000" dirty="0" smtClean="0"/>
              <a:t>In AVL tree insertion, we used rotation as a tool to do balancing after insertion caused imbalance. In Red-Black tree, we use two tools to do balancing.</a:t>
            </a:r>
          </a:p>
          <a:p>
            <a:pPr>
              <a:buNone/>
            </a:pPr>
            <a:r>
              <a:rPr lang="en-US" sz="2000" dirty="0" smtClean="0"/>
              <a:t>			1)</a:t>
            </a:r>
            <a:r>
              <a:rPr lang="en-US" sz="2000" dirty="0" err="1" smtClean="0"/>
              <a:t>Recoloring</a:t>
            </a:r>
            <a:r>
              <a:rPr lang="en-US" sz="2000" dirty="0" smtClean="0"/>
              <a:t>		2) Rotation</a:t>
            </a:r>
          </a:p>
          <a:p>
            <a:pPr algn="just">
              <a:buNone/>
            </a:pPr>
            <a:endParaRPr lang="en-US" sz="2000" dirty="0" smtClean="0"/>
          </a:p>
          <a:p>
            <a:pPr algn="just"/>
            <a:r>
              <a:rPr lang="en-US" sz="2000" dirty="0" smtClean="0"/>
              <a:t>We try </a:t>
            </a:r>
            <a:r>
              <a:rPr lang="en-US" sz="2000" dirty="0" err="1" smtClean="0"/>
              <a:t>recoloring</a:t>
            </a:r>
            <a:r>
              <a:rPr lang="en-US" sz="2000" dirty="0" smtClean="0"/>
              <a:t> first, if </a:t>
            </a:r>
            <a:r>
              <a:rPr lang="en-US" sz="2000" dirty="0" err="1" smtClean="0"/>
              <a:t>recoloring</a:t>
            </a:r>
            <a:r>
              <a:rPr lang="en-US" sz="2000" dirty="0" smtClean="0"/>
              <a:t> doesn’t work, then we go for rotation. </a:t>
            </a:r>
          </a:p>
          <a:p>
            <a:pPr algn="just"/>
            <a:endParaRPr lang="en-US" sz="2000" dirty="0" smtClean="0"/>
          </a:p>
          <a:p>
            <a:pPr algn="just"/>
            <a:r>
              <a:rPr lang="en-US" sz="2000" dirty="0" smtClean="0"/>
              <a:t>The algorithms has mainly two cases depending upon the color of uncle. If uncle is red, we do </a:t>
            </a:r>
            <a:r>
              <a:rPr lang="en-US" sz="2000" dirty="0" err="1" smtClean="0"/>
              <a:t>recoloring</a:t>
            </a:r>
            <a:r>
              <a:rPr lang="en-US" sz="2000" dirty="0" smtClean="0"/>
              <a:t>. If uncle is black, we do rotations and/or </a:t>
            </a:r>
            <a:r>
              <a:rPr lang="en-US" sz="2000" dirty="0" err="1" smtClean="0"/>
              <a:t>recoloring</a:t>
            </a:r>
            <a:r>
              <a:rPr lang="en-US" sz="2000" dirty="0" smtClean="0"/>
              <a:t>.</a:t>
            </a:r>
          </a:p>
          <a:p>
            <a:pPr algn="just"/>
            <a:endParaRPr lang="en-US" sz="2000" dirty="0" smtClean="0"/>
          </a:p>
          <a:p>
            <a:pPr algn="just"/>
            <a:r>
              <a:rPr lang="en-US" sz="2000" dirty="0" smtClean="0"/>
              <a:t>Color of a NULL node is considered as BLACK.</a:t>
            </a:r>
          </a:p>
          <a:p>
            <a:pPr algn="just"/>
            <a:endParaRPr lang="en-US" sz="2000" dirty="0"/>
          </a:p>
        </p:txBody>
      </p:sp>
    </p:spTree>
    <p:extLst>
      <p:ext uri="{BB962C8B-B14F-4D97-AF65-F5344CB8AC3E}">
        <p14:creationId xmlns:p14="http://schemas.microsoft.com/office/powerpoint/2010/main" val="29832680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1066800"/>
          </a:xfrm>
        </p:spPr>
        <p:txBody>
          <a:bodyPr/>
          <a:lstStyle/>
          <a:p>
            <a:r>
              <a:rPr lang="en-US" dirty="0" smtClean="0"/>
              <a:t>Insertion (contd..)</a:t>
            </a:r>
            <a:endParaRPr lang="en-US" dirty="0"/>
          </a:p>
        </p:txBody>
      </p:sp>
      <p:sp>
        <p:nvSpPr>
          <p:cNvPr id="3" name="Content Placeholder 2"/>
          <p:cNvSpPr>
            <a:spLocks noGrp="1"/>
          </p:cNvSpPr>
          <p:nvPr>
            <p:ph idx="1"/>
          </p:nvPr>
        </p:nvSpPr>
        <p:spPr>
          <a:xfrm>
            <a:off x="228600" y="1371600"/>
            <a:ext cx="8686800" cy="3124200"/>
          </a:xfrm>
        </p:spPr>
        <p:txBody>
          <a:bodyPr>
            <a:normAutofit lnSpcReduction="10000"/>
          </a:bodyPr>
          <a:lstStyle/>
          <a:p>
            <a:pPr fontAlgn="base">
              <a:buNone/>
            </a:pPr>
            <a:r>
              <a:rPr lang="en-US" sz="2000" dirty="0" smtClean="0"/>
              <a:t>Let x be the newly inserted node.</a:t>
            </a:r>
          </a:p>
          <a:p>
            <a:pPr fontAlgn="base">
              <a:buNone/>
            </a:pPr>
            <a:r>
              <a:rPr lang="en-US" sz="2000" b="1" dirty="0" smtClean="0"/>
              <a:t>1)</a:t>
            </a:r>
            <a:r>
              <a:rPr lang="en-US" sz="2000" dirty="0" smtClean="0"/>
              <a:t> Perform standard BST insertion and make the color of newly inserted nodes as RED.</a:t>
            </a:r>
          </a:p>
          <a:p>
            <a:pPr fontAlgn="base">
              <a:buNone/>
            </a:pPr>
            <a:r>
              <a:rPr lang="en-US" sz="2000" b="1" dirty="0" smtClean="0"/>
              <a:t>2)</a:t>
            </a:r>
            <a:r>
              <a:rPr lang="en-US" sz="2000" dirty="0" smtClean="0"/>
              <a:t> If x is root, change color of x as BLACK</a:t>
            </a:r>
          </a:p>
          <a:p>
            <a:pPr fontAlgn="base">
              <a:buNone/>
            </a:pPr>
            <a:r>
              <a:rPr lang="en-US" sz="2000" b="1" dirty="0" smtClean="0"/>
              <a:t>3) </a:t>
            </a:r>
            <a:r>
              <a:rPr lang="en-US" sz="2000" dirty="0" smtClean="0"/>
              <a:t>Do following if color of </a:t>
            </a:r>
            <a:r>
              <a:rPr lang="en-US" sz="2000" dirty="0" err="1" smtClean="0"/>
              <a:t>x’s</a:t>
            </a:r>
            <a:r>
              <a:rPr lang="en-US" sz="2000" dirty="0" smtClean="0"/>
              <a:t> parent is not BLACK or x is not root.</a:t>
            </a:r>
            <a:br>
              <a:rPr lang="en-US" sz="2000" dirty="0" smtClean="0"/>
            </a:br>
            <a:r>
              <a:rPr lang="en-US" sz="2000" b="1" dirty="0" smtClean="0"/>
              <a:t>a) If </a:t>
            </a:r>
            <a:r>
              <a:rPr lang="en-US" sz="2000" b="1" dirty="0" err="1" smtClean="0"/>
              <a:t>x’s</a:t>
            </a:r>
            <a:r>
              <a:rPr lang="en-US" sz="2000" b="1" dirty="0" smtClean="0"/>
              <a:t> uncle is</a:t>
            </a:r>
            <a:r>
              <a:rPr lang="en-US" sz="2000" dirty="0" smtClean="0"/>
              <a:t> </a:t>
            </a:r>
            <a:r>
              <a:rPr lang="en-US" sz="2000" b="1" dirty="0" smtClean="0"/>
              <a:t>RED</a:t>
            </a:r>
            <a:r>
              <a:rPr lang="en-US" sz="2000" dirty="0" smtClean="0"/>
              <a:t> (Grand parent must have been black )</a:t>
            </a:r>
            <a:br>
              <a:rPr lang="en-US" sz="2000" dirty="0" smtClean="0"/>
            </a:br>
            <a:r>
              <a:rPr lang="en-US" sz="2000" dirty="0" smtClean="0"/>
              <a:t>……..</a:t>
            </a:r>
            <a:r>
              <a:rPr lang="en-US" sz="2000" b="1" dirty="0" smtClean="0"/>
              <a:t>(</a:t>
            </a:r>
            <a:r>
              <a:rPr lang="en-US" sz="2000" b="1" dirty="0" err="1" smtClean="0"/>
              <a:t>i</a:t>
            </a:r>
            <a:r>
              <a:rPr lang="en-US" sz="2000" b="1" dirty="0" smtClean="0"/>
              <a:t>)</a:t>
            </a:r>
            <a:r>
              <a:rPr lang="en-US" sz="2000" dirty="0" smtClean="0"/>
              <a:t> Change color of parent and uncle as BLACK.</a:t>
            </a:r>
            <a:br>
              <a:rPr lang="en-US" sz="2000" dirty="0" smtClean="0"/>
            </a:br>
            <a:r>
              <a:rPr lang="en-US" sz="2000" dirty="0" smtClean="0"/>
              <a:t>……..</a:t>
            </a:r>
            <a:r>
              <a:rPr lang="en-US" sz="2000" b="1" dirty="0" smtClean="0"/>
              <a:t>(ii)</a:t>
            </a:r>
            <a:r>
              <a:rPr lang="en-US" sz="2000" dirty="0" smtClean="0"/>
              <a:t> color of grand parent as RED.</a:t>
            </a:r>
            <a:br>
              <a:rPr lang="en-US" sz="2000" dirty="0" smtClean="0"/>
            </a:br>
            <a:r>
              <a:rPr lang="en-US" sz="2000" dirty="0" smtClean="0"/>
              <a:t>……..</a:t>
            </a:r>
            <a:r>
              <a:rPr lang="en-US" sz="2000" b="1" dirty="0" smtClean="0"/>
              <a:t>(iii)</a:t>
            </a:r>
            <a:r>
              <a:rPr lang="en-US" sz="2000" dirty="0" smtClean="0"/>
              <a:t> Change x = </a:t>
            </a:r>
            <a:r>
              <a:rPr lang="en-US" sz="2000" dirty="0" err="1" smtClean="0"/>
              <a:t>x’s</a:t>
            </a:r>
            <a:r>
              <a:rPr lang="en-US" sz="2000" dirty="0" smtClean="0"/>
              <a:t> grandparent, repeat steps 2 and 3 for new x.</a:t>
            </a:r>
          </a:p>
          <a:p>
            <a:pPr algn="just"/>
            <a:endParaRPr lang="en-US" sz="2000" dirty="0"/>
          </a:p>
        </p:txBody>
      </p:sp>
      <p:pic>
        <p:nvPicPr>
          <p:cNvPr id="38914" name="Picture 2"/>
          <p:cNvPicPr>
            <a:picLocks noChangeAspect="1" noChangeArrowheads="1"/>
          </p:cNvPicPr>
          <p:nvPr/>
        </p:nvPicPr>
        <p:blipFill>
          <a:blip r:embed="rId2"/>
          <a:srcRect/>
          <a:stretch>
            <a:fillRect/>
          </a:stretch>
        </p:blipFill>
        <p:spPr bwMode="auto">
          <a:xfrm>
            <a:off x="685800" y="3352800"/>
            <a:ext cx="7696200" cy="3429000"/>
          </a:xfrm>
          <a:prstGeom prst="rect">
            <a:avLst/>
          </a:prstGeom>
          <a:noFill/>
          <a:ln w="9525">
            <a:noFill/>
            <a:miter lim="800000"/>
            <a:headEnd/>
            <a:tailEnd/>
          </a:ln>
          <a:effectLst/>
        </p:spPr>
      </p:pic>
    </p:spTree>
    <p:extLst>
      <p:ext uri="{BB962C8B-B14F-4D97-AF65-F5344CB8AC3E}">
        <p14:creationId xmlns:p14="http://schemas.microsoft.com/office/powerpoint/2010/main" val="17515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1066800"/>
          </a:xfrm>
        </p:spPr>
        <p:txBody>
          <a:bodyPr/>
          <a:lstStyle/>
          <a:p>
            <a:r>
              <a:rPr lang="en-US" dirty="0" smtClean="0"/>
              <a:t>Insertion (contd..)</a:t>
            </a:r>
            <a:endParaRPr lang="en-US" dirty="0"/>
          </a:p>
        </p:txBody>
      </p:sp>
      <p:sp>
        <p:nvSpPr>
          <p:cNvPr id="3" name="Content Placeholder 2"/>
          <p:cNvSpPr>
            <a:spLocks noGrp="1"/>
          </p:cNvSpPr>
          <p:nvPr>
            <p:ph idx="1"/>
          </p:nvPr>
        </p:nvSpPr>
        <p:spPr>
          <a:xfrm>
            <a:off x="228600" y="1371600"/>
            <a:ext cx="8686800" cy="2362200"/>
          </a:xfrm>
        </p:spPr>
        <p:txBody>
          <a:bodyPr>
            <a:normAutofit/>
          </a:bodyPr>
          <a:lstStyle/>
          <a:p>
            <a:pPr fontAlgn="base">
              <a:buNone/>
            </a:pPr>
            <a:r>
              <a:rPr lang="en-US" sz="2000" dirty="0" smtClean="0"/>
              <a:t>Let x be the newly inserted node.</a:t>
            </a:r>
          </a:p>
          <a:p>
            <a:pPr fontAlgn="base">
              <a:buNone/>
            </a:pPr>
            <a:r>
              <a:rPr lang="en-US" sz="2000" b="1" dirty="0" smtClean="0"/>
              <a:t>b) If </a:t>
            </a:r>
            <a:r>
              <a:rPr lang="en-US" sz="2000" b="1" dirty="0" err="1" smtClean="0"/>
              <a:t>x’s</a:t>
            </a:r>
            <a:r>
              <a:rPr lang="en-US" sz="2000" b="1" dirty="0" smtClean="0"/>
              <a:t> uncle is BLACK</a:t>
            </a:r>
            <a:r>
              <a:rPr lang="en-US" sz="2000" dirty="0" smtClean="0"/>
              <a:t>, then there can be four configurations for x, </a:t>
            </a:r>
            <a:r>
              <a:rPr lang="en-US" sz="2000" dirty="0" err="1" smtClean="0"/>
              <a:t>x’s</a:t>
            </a:r>
            <a:r>
              <a:rPr lang="en-US" sz="2000" dirty="0" smtClean="0"/>
              <a:t> parent (</a:t>
            </a:r>
            <a:r>
              <a:rPr lang="en-US" sz="2000" b="1" dirty="0" smtClean="0"/>
              <a:t>p</a:t>
            </a:r>
            <a:r>
              <a:rPr lang="en-US" sz="2000" dirty="0" smtClean="0"/>
              <a:t>) and </a:t>
            </a:r>
            <a:r>
              <a:rPr lang="en-US" sz="2000" dirty="0" err="1" smtClean="0"/>
              <a:t>x’s</a:t>
            </a:r>
            <a:r>
              <a:rPr lang="en-US" sz="2000" dirty="0" smtClean="0"/>
              <a:t> grandparent (</a:t>
            </a:r>
            <a:r>
              <a:rPr lang="en-US" sz="2000" b="1" dirty="0" smtClean="0"/>
              <a:t>g</a:t>
            </a:r>
            <a:r>
              <a:rPr lang="en-US" sz="2000" dirty="0" smtClean="0"/>
              <a:t>) (This is similar to AVL Tree)</a:t>
            </a:r>
            <a:br>
              <a:rPr lang="en-US" sz="2000" dirty="0" smtClean="0"/>
            </a:br>
            <a:r>
              <a:rPr lang="en-US" sz="2000" dirty="0" smtClean="0"/>
              <a:t>……..</a:t>
            </a:r>
            <a:r>
              <a:rPr lang="en-US" sz="2000" b="1" dirty="0" err="1" smtClean="0"/>
              <a:t>i</a:t>
            </a:r>
            <a:r>
              <a:rPr lang="en-US" sz="2000" b="1" dirty="0" smtClean="0"/>
              <a:t>)</a:t>
            </a:r>
            <a:r>
              <a:rPr lang="en-US" sz="2000" dirty="0" smtClean="0"/>
              <a:t> Left </a:t>
            </a:r>
            <a:r>
              <a:rPr lang="en-US" sz="2000" dirty="0" err="1" smtClean="0"/>
              <a:t>Left</a:t>
            </a:r>
            <a:r>
              <a:rPr lang="en-US" sz="2000" dirty="0" smtClean="0"/>
              <a:t> Case (p is left child of g and x is left child of p)</a:t>
            </a:r>
            <a:br>
              <a:rPr lang="en-US" sz="2000" dirty="0" smtClean="0"/>
            </a:br>
            <a:r>
              <a:rPr lang="en-US" sz="2000" dirty="0" smtClean="0"/>
              <a:t>……..</a:t>
            </a:r>
            <a:r>
              <a:rPr lang="en-US" sz="2000" b="1" dirty="0" smtClean="0"/>
              <a:t>ii)</a:t>
            </a:r>
            <a:r>
              <a:rPr lang="en-US" sz="2000" dirty="0" smtClean="0"/>
              <a:t> Left Right Case (p is left child of g and x is right child of p)</a:t>
            </a:r>
            <a:br>
              <a:rPr lang="en-US" sz="2000" dirty="0" smtClean="0"/>
            </a:br>
            <a:r>
              <a:rPr lang="en-US" sz="2000" dirty="0" smtClean="0"/>
              <a:t>……..</a:t>
            </a:r>
            <a:r>
              <a:rPr lang="en-US" sz="2000" b="1" dirty="0" smtClean="0"/>
              <a:t>iii)</a:t>
            </a:r>
            <a:r>
              <a:rPr lang="en-US" sz="2000" dirty="0" smtClean="0"/>
              <a:t> Right </a:t>
            </a:r>
            <a:r>
              <a:rPr lang="en-US" sz="2000" dirty="0" err="1" smtClean="0"/>
              <a:t>Right</a:t>
            </a:r>
            <a:r>
              <a:rPr lang="en-US" sz="2000" dirty="0" smtClean="0"/>
              <a:t> Case (Mirror of case a)</a:t>
            </a:r>
            <a:br>
              <a:rPr lang="en-US" sz="2000" dirty="0" smtClean="0"/>
            </a:br>
            <a:r>
              <a:rPr lang="en-US" sz="2000" dirty="0" smtClean="0"/>
              <a:t>……..</a:t>
            </a:r>
            <a:r>
              <a:rPr lang="en-US" sz="2000" b="1" dirty="0" smtClean="0"/>
              <a:t>iv)</a:t>
            </a:r>
            <a:r>
              <a:rPr lang="en-US" sz="2000" dirty="0" smtClean="0"/>
              <a:t> Right Left Case (Mirror of case c)</a:t>
            </a:r>
            <a:endParaRPr lang="en-US" sz="2000" dirty="0"/>
          </a:p>
        </p:txBody>
      </p:sp>
    </p:spTree>
    <p:extLst>
      <p:ext uri="{BB962C8B-B14F-4D97-AF65-F5344CB8AC3E}">
        <p14:creationId xmlns:p14="http://schemas.microsoft.com/office/powerpoint/2010/main" val="88220171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1066800"/>
          </a:xfrm>
        </p:spPr>
        <p:txBody>
          <a:bodyPr/>
          <a:lstStyle/>
          <a:p>
            <a:r>
              <a:rPr lang="en-US" dirty="0" smtClean="0"/>
              <a:t>Insertion (contd..)</a:t>
            </a:r>
            <a:endParaRPr lang="en-US" dirty="0"/>
          </a:p>
        </p:txBody>
      </p:sp>
      <p:sp>
        <p:nvSpPr>
          <p:cNvPr id="3" name="Content Placeholder 2"/>
          <p:cNvSpPr>
            <a:spLocks noGrp="1"/>
          </p:cNvSpPr>
          <p:nvPr>
            <p:ph idx="1"/>
          </p:nvPr>
        </p:nvSpPr>
        <p:spPr>
          <a:xfrm>
            <a:off x="0" y="1600200"/>
            <a:ext cx="8686800" cy="762000"/>
          </a:xfrm>
        </p:spPr>
        <p:txBody>
          <a:bodyPr>
            <a:normAutofit/>
          </a:bodyPr>
          <a:lstStyle/>
          <a:p>
            <a:pPr fontAlgn="base">
              <a:buNone/>
            </a:pPr>
            <a:r>
              <a:rPr lang="en-US" sz="2000" b="1" dirty="0" smtClean="0"/>
              <a:t>Left </a:t>
            </a:r>
            <a:r>
              <a:rPr lang="en-US" sz="2000" b="1" dirty="0" err="1" smtClean="0"/>
              <a:t>Left</a:t>
            </a:r>
            <a:r>
              <a:rPr lang="en-US" sz="2000" b="1" dirty="0" smtClean="0"/>
              <a:t> Case (See g, p and x)</a:t>
            </a:r>
            <a:endParaRPr lang="en-US" sz="2000" dirty="0"/>
          </a:p>
        </p:txBody>
      </p:sp>
      <p:pic>
        <p:nvPicPr>
          <p:cNvPr id="39938" name="Picture 2"/>
          <p:cNvPicPr>
            <a:picLocks noChangeAspect="1" noChangeArrowheads="1"/>
          </p:cNvPicPr>
          <p:nvPr/>
        </p:nvPicPr>
        <p:blipFill>
          <a:blip r:embed="rId2"/>
          <a:srcRect/>
          <a:stretch>
            <a:fillRect/>
          </a:stretch>
        </p:blipFill>
        <p:spPr bwMode="auto">
          <a:xfrm>
            <a:off x="865354" y="2328863"/>
            <a:ext cx="7669046" cy="2852737"/>
          </a:xfrm>
          <a:prstGeom prst="rect">
            <a:avLst/>
          </a:prstGeom>
          <a:noFill/>
          <a:ln w="9525">
            <a:noFill/>
            <a:miter lim="800000"/>
            <a:headEnd/>
            <a:tailEnd/>
          </a:ln>
          <a:effectLst/>
        </p:spPr>
      </p:pic>
    </p:spTree>
    <p:extLst>
      <p:ext uri="{BB962C8B-B14F-4D97-AF65-F5344CB8AC3E}">
        <p14:creationId xmlns:p14="http://schemas.microsoft.com/office/powerpoint/2010/main" val="4021974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t>TBT NODE</a:t>
            </a:r>
          </a:p>
        </p:txBody>
      </p:sp>
      <p:sp>
        <p:nvSpPr>
          <p:cNvPr id="4099" name="Rectangle 3"/>
          <p:cNvSpPr>
            <a:spLocks noGrp="1" noChangeArrowheads="1"/>
          </p:cNvSpPr>
          <p:nvPr>
            <p:ph type="body" idx="1"/>
          </p:nvPr>
        </p:nvSpPr>
        <p:spPr/>
        <p:txBody>
          <a:bodyPr/>
          <a:lstStyle/>
          <a:p>
            <a:pPr eaLnBrk="1" hangingPunct="1"/>
            <a:r>
              <a:rPr lang="en-US" dirty="0" smtClean="0"/>
              <a:t>Example code:</a:t>
            </a:r>
          </a:p>
        </p:txBody>
      </p:sp>
      <p:sp>
        <p:nvSpPr>
          <p:cNvPr id="4100" name="Text Box 5"/>
          <p:cNvSpPr txBox="1">
            <a:spLocks noChangeArrowheads="1"/>
          </p:cNvSpPr>
          <p:nvPr/>
        </p:nvSpPr>
        <p:spPr bwMode="auto">
          <a:xfrm>
            <a:off x="838200" y="2362200"/>
            <a:ext cx="6096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400" dirty="0"/>
              <a:t>class Node </a:t>
            </a:r>
            <a:r>
              <a:rPr lang="en-US" sz="2400" dirty="0" smtClean="0"/>
              <a:t>{</a:t>
            </a:r>
          </a:p>
          <a:p>
            <a:pPr algn="l" eaLnBrk="1" hangingPunct="1"/>
            <a:r>
              <a:rPr lang="en-US" sz="2400" dirty="0"/>
              <a:t> </a:t>
            </a:r>
            <a:r>
              <a:rPr lang="en-US" sz="2400" dirty="0" smtClean="0"/>
              <a:t>   </a:t>
            </a:r>
            <a:r>
              <a:rPr lang="en-US" sz="2400" i="1" dirty="0" smtClean="0"/>
              <a:t>type</a:t>
            </a:r>
            <a:r>
              <a:rPr lang="en-US" sz="2400" dirty="0" smtClean="0"/>
              <a:t> data</a:t>
            </a:r>
            <a:endParaRPr lang="en-US" sz="2400" dirty="0"/>
          </a:p>
          <a:p>
            <a:pPr algn="l" eaLnBrk="1" hangingPunct="1"/>
            <a:r>
              <a:rPr lang="en-US" sz="2400" dirty="0"/>
              <a:t>    Node left, right;</a:t>
            </a:r>
          </a:p>
          <a:p>
            <a:pPr algn="l" eaLnBrk="1" hangingPunct="1"/>
            <a:r>
              <a:rPr lang="en-US" sz="2400" dirty="0"/>
              <a:t>    </a:t>
            </a:r>
            <a:r>
              <a:rPr lang="en-US" sz="2400" dirty="0" err="1"/>
              <a:t>boolean</a:t>
            </a:r>
            <a:r>
              <a:rPr lang="en-US" sz="2400" dirty="0"/>
              <a:t> </a:t>
            </a:r>
            <a:r>
              <a:rPr lang="en-US" sz="2400" dirty="0" err="1" smtClean="0"/>
              <a:t>lbit</a:t>
            </a:r>
            <a:r>
              <a:rPr lang="en-US" sz="2400" dirty="0" smtClean="0"/>
              <a:t>, </a:t>
            </a:r>
            <a:r>
              <a:rPr lang="en-US" sz="2400" dirty="0" err="1" smtClean="0"/>
              <a:t>rbit</a:t>
            </a:r>
            <a:r>
              <a:rPr lang="en-US" sz="2400" dirty="0" smtClean="0"/>
              <a:t>;</a:t>
            </a:r>
            <a:endParaRPr lang="en-US" sz="2400" dirty="0"/>
          </a:p>
          <a:p>
            <a:pPr algn="l" eaLnBrk="1" hangingPunct="1"/>
            <a:r>
              <a:rPr lang="en-US" sz="2400" dirty="0"/>
              <a:t>}</a:t>
            </a:r>
          </a:p>
        </p:txBody>
      </p:sp>
    </p:spTree>
    <p:extLst>
      <p:ext uri="{BB962C8B-B14F-4D97-AF65-F5344CB8AC3E}">
        <p14:creationId xmlns:p14="http://schemas.microsoft.com/office/powerpoint/2010/main" val="28167427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1066800"/>
          </a:xfrm>
        </p:spPr>
        <p:txBody>
          <a:bodyPr/>
          <a:lstStyle/>
          <a:p>
            <a:r>
              <a:rPr lang="en-US" dirty="0" smtClean="0"/>
              <a:t>Insertion (contd..)</a:t>
            </a:r>
            <a:endParaRPr lang="en-US" dirty="0"/>
          </a:p>
        </p:txBody>
      </p:sp>
      <p:sp>
        <p:nvSpPr>
          <p:cNvPr id="3" name="Content Placeholder 2"/>
          <p:cNvSpPr>
            <a:spLocks noGrp="1"/>
          </p:cNvSpPr>
          <p:nvPr>
            <p:ph idx="1"/>
          </p:nvPr>
        </p:nvSpPr>
        <p:spPr>
          <a:xfrm>
            <a:off x="76200" y="1600200"/>
            <a:ext cx="8686800" cy="762000"/>
          </a:xfrm>
        </p:spPr>
        <p:txBody>
          <a:bodyPr>
            <a:normAutofit/>
          </a:bodyPr>
          <a:lstStyle/>
          <a:p>
            <a:pPr fontAlgn="base">
              <a:buNone/>
            </a:pPr>
            <a:r>
              <a:rPr lang="en-US" sz="2000" b="1" dirty="0" smtClean="0"/>
              <a:t>Right </a:t>
            </a:r>
            <a:r>
              <a:rPr lang="en-US" sz="2000" b="1" dirty="0" err="1" smtClean="0"/>
              <a:t>Right</a:t>
            </a:r>
            <a:r>
              <a:rPr lang="en-US" sz="2000" b="1" dirty="0" smtClean="0"/>
              <a:t> Case (See g, p and x)</a:t>
            </a:r>
            <a:endParaRPr lang="en-US" sz="2000" dirty="0"/>
          </a:p>
        </p:txBody>
      </p:sp>
      <p:pic>
        <p:nvPicPr>
          <p:cNvPr id="40962" name="Picture 2"/>
          <p:cNvPicPr>
            <a:picLocks noChangeAspect="1" noChangeArrowheads="1"/>
          </p:cNvPicPr>
          <p:nvPr/>
        </p:nvPicPr>
        <p:blipFill>
          <a:blip r:embed="rId2"/>
          <a:srcRect/>
          <a:stretch>
            <a:fillRect/>
          </a:stretch>
        </p:blipFill>
        <p:spPr bwMode="auto">
          <a:xfrm>
            <a:off x="695130" y="2362200"/>
            <a:ext cx="7534470" cy="3429000"/>
          </a:xfrm>
          <a:prstGeom prst="rect">
            <a:avLst/>
          </a:prstGeom>
          <a:noFill/>
          <a:ln w="9525">
            <a:noFill/>
            <a:miter lim="800000"/>
            <a:headEnd/>
            <a:tailEnd/>
          </a:ln>
          <a:effectLst/>
        </p:spPr>
      </p:pic>
    </p:spTree>
    <p:extLst>
      <p:ext uri="{BB962C8B-B14F-4D97-AF65-F5344CB8AC3E}">
        <p14:creationId xmlns:p14="http://schemas.microsoft.com/office/powerpoint/2010/main" val="210481391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1066800"/>
          </a:xfrm>
        </p:spPr>
        <p:txBody>
          <a:bodyPr/>
          <a:lstStyle/>
          <a:p>
            <a:r>
              <a:rPr lang="en-US" dirty="0" smtClean="0"/>
              <a:t>Insertion (contd..)</a:t>
            </a:r>
            <a:endParaRPr lang="en-US" dirty="0"/>
          </a:p>
        </p:txBody>
      </p:sp>
      <p:sp>
        <p:nvSpPr>
          <p:cNvPr id="3" name="Content Placeholder 2"/>
          <p:cNvSpPr>
            <a:spLocks noGrp="1"/>
          </p:cNvSpPr>
          <p:nvPr>
            <p:ph idx="1"/>
          </p:nvPr>
        </p:nvSpPr>
        <p:spPr>
          <a:xfrm>
            <a:off x="76200" y="1600200"/>
            <a:ext cx="8686800" cy="762000"/>
          </a:xfrm>
        </p:spPr>
        <p:txBody>
          <a:bodyPr>
            <a:normAutofit/>
          </a:bodyPr>
          <a:lstStyle/>
          <a:p>
            <a:pPr fontAlgn="base">
              <a:buNone/>
            </a:pPr>
            <a:r>
              <a:rPr lang="en-US" sz="2000" b="1" dirty="0" smtClean="0"/>
              <a:t>Left Right Case (See g, p and x)</a:t>
            </a:r>
            <a:endParaRPr lang="en-US" sz="2000" dirty="0"/>
          </a:p>
        </p:txBody>
      </p:sp>
      <p:pic>
        <p:nvPicPr>
          <p:cNvPr id="41987" name="Picture 3"/>
          <p:cNvPicPr>
            <a:picLocks noChangeAspect="1" noChangeArrowheads="1"/>
          </p:cNvPicPr>
          <p:nvPr/>
        </p:nvPicPr>
        <p:blipFill>
          <a:blip r:embed="rId2"/>
          <a:srcRect/>
          <a:stretch>
            <a:fillRect/>
          </a:stretch>
        </p:blipFill>
        <p:spPr bwMode="auto">
          <a:xfrm>
            <a:off x="320341" y="2286000"/>
            <a:ext cx="8595059" cy="3429000"/>
          </a:xfrm>
          <a:prstGeom prst="rect">
            <a:avLst/>
          </a:prstGeom>
          <a:noFill/>
          <a:ln w="9525">
            <a:noFill/>
            <a:miter lim="800000"/>
            <a:headEnd/>
            <a:tailEnd/>
          </a:ln>
          <a:effectLst/>
        </p:spPr>
      </p:pic>
    </p:spTree>
    <p:extLst>
      <p:ext uri="{BB962C8B-B14F-4D97-AF65-F5344CB8AC3E}">
        <p14:creationId xmlns:p14="http://schemas.microsoft.com/office/powerpoint/2010/main" val="196261773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1066800"/>
          </a:xfrm>
        </p:spPr>
        <p:txBody>
          <a:bodyPr/>
          <a:lstStyle/>
          <a:p>
            <a:r>
              <a:rPr lang="en-US" dirty="0" smtClean="0"/>
              <a:t>Insertion (contd..)</a:t>
            </a:r>
            <a:endParaRPr lang="en-US" dirty="0"/>
          </a:p>
        </p:txBody>
      </p:sp>
      <p:sp>
        <p:nvSpPr>
          <p:cNvPr id="3" name="Content Placeholder 2"/>
          <p:cNvSpPr>
            <a:spLocks noGrp="1"/>
          </p:cNvSpPr>
          <p:nvPr>
            <p:ph idx="1"/>
          </p:nvPr>
        </p:nvSpPr>
        <p:spPr>
          <a:xfrm>
            <a:off x="76200" y="1600200"/>
            <a:ext cx="8686800" cy="762000"/>
          </a:xfrm>
        </p:spPr>
        <p:txBody>
          <a:bodyPr>
            <a:normAutofit/>
          </a:bodyPr>
          <a:lstStyle/>
          <a:p>
            <a:pPr fontAlgn="base">
              <a:buNone/>
            </a:pPr>
            <a:r>
              <a:rPr lang="en-US" sz="2000" b="1" dirty="0" smtClean="0"/>
              <a:t>Right Left Case (See g, p and x)</a:t>
            </a:r>
            <a:endParaRPr lang="en-US" sz="2000" dirty="0"/>
          </a:p>
        </p:txBody>
      </p:sp>
      <p:pic>
        <p:nvPicPr>
          <p:cNvPr id="45058" name="Picture 2"/>
          <p:cNvPicPr>
            <a:picLocks noChangeAspect="1" noChangeArrowheads="1"/>
          </p:cNvPicPr>
          <p:nvPr/>
        </p:nvPicPr>
        <p:blipFill>
          <a:blip r:embed="rId2"/>
          <a:srcRect/>
          <a:stretch>
            <a:fillRect/>
          </a:stretch>
        </p:blipFill>
        <p:spPr bwMode="auto">
          <a:xfrm>
            <a:off x="506657" y="2362200"/>
            <a:ext cx="8256343" cy="3543300"/>
          </a:xfrm>
          <a:prstGeom prst="rect">
            <a:avLst/>
          </a:prstGeom>
          <a:noFill/>
          <a:ln w="9525">
            <a:noFill/>
            <a:miter lim="800000"/>
            <a:headEnd/>
            <a:tailEnd/>
          </a:ln>
          <a:effectLst/>
        </p:spPr>
      </p:pic>
    </p:spTree>
    <p:extLst>
      <p:ext uri="{BB962C8B-B14F-4D97-AF65-F5344CB8AC3E}">
        <p14:creationId xmlns:p14="http://schemas.microsoft.com/office/powerpoint/2010/main" val="329565194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7620000" cy="914400"/>
          </a:xfrm>
        </p:spPr>
        <p:txBody>
          <a:bodyPr/>
          <a:lstStyle/>
          <a:p>
            <a:r>
              <a:rPr lang="en-US" dirty="0" smtClean="0"/>
              <a:t>Example of Insertion</a:t>
            </a:r>
            <a:endParaRPr lang="en-US" dirty="0"/>
          </a:p>
        </p:txBody>
      </p:sp>
      <p:pic>
        <p:nvPicPr>
          <p:cNvPr id="46082" name="Picture 2"/>
          <p:cNvPicPr>
            <a:picLocks noChangeAspect="1" noChangeArrowheads="1"/>
          </p:cNvPicPr>
          <p:nvPr/>
        </p:nvPicPr>
        <p:blipFill>
          <a:blip r:embed="rId2"/>
          <a:srcRect/>
          <a:stretch>
            <a:fillRect/>
          </a:stretch>
        </p:blipFill>
        <p:spPr bwMode="auto">
          <a:xfrm>
            <a:off x="228600" y="1295400"/>
            <a:ext cx="8610600" cy="5562600"/>
          </a:xfrm>
          <a:prstGeom prst="rect">
            <a:avLst/>
          </a:prstGeom>
          <a:noFill/>
          <a:ln w="9525">
            <a:noFill/>
            <a:miter lim="800000"/>
            <a:headEnd/>
            <a:tailEnd/>
          </a:ln>
          <a:effectLst/>
        </p:spPr>
      </p:pic>
    </p:spTree>
    <p:extLst>
      <p:ext uri="{BB962C8B-B14F-4D97-AF65-F5344CB8AC3E}">
        <p14:creationId xmlns:p14="http://schemas.microsoft.com/office/powerpoint/2010/main" val="326982149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229600" cy="1066800"/>
          </a:xfrm>
        </p:spPr>
        <p:txBody>
          <a:bodyPr/>
          <a:lstStyle/>
          <a:p>
            <a:r>
              <a:rPr lang="en-US" dirty="0" smtClean="0"/>
              <a:t>Example	</a:t>
            </a:r>
            <a:endParaRPr lang="en-US" dirty="0"/>
          </a:p>
        </p:txBody>
      </p:sp>
      <p:sp>
        <p:nvSpPr>
          <p:cNvPr id="3" name="Content Placeholder 2"/>
          <p:cNvSpPr>
            <a:spLocks noGrp="1"/>
          </p:cNvSpPr>
          <p:nvPr>
            <p:ph idx="1"/>
          </p:nvPr>
        </p:nvSpPr>
        <p:spPr>
          <a:xfrm>
            <a:off x="228600" y="1447800"/>
            <a:ext cx="8229600" cy="4325112"/>
          </a:xfrm>
        </p:spPr>
        <p:txBody>
          <a:bodyPr/>
          <a:lstStyle/>
          <a:p>
            <a:pPr>
              <a:buNone/>
            </a:pPr>
            <a:r>
              <a:rPr lang="en-US" dirty="0" smtClean="0"/>
              <a:t>Create red black tree for following data</a:t>
            </a:r>
          </a:p>
          <a:p>
            <a:pPr marL="82296" indent="0">
              <a:buNone/>
            </a:pPr>
            <a:r>
              <a:rPr lang="en-US" dirty="0" smtClean="0"/>
              <a:t>8,18,5,15,17,25,40 ,80</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743200"/>
            <a:ext cx="762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745202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24000"/>
            <a:ext cx="6858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477892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067799" cy="64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287954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1"/>
            <a:ext cx="8534400" cy="662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940415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457200"/>
            <a:ext cx="7639050" cy="457200"/>
          </a:xfrm>
        </p:spPr>
        <p:txBody>
          <a:bodyPr>
            <a:normAutofit fontScale="90000"/>
          </a:bodyPr>
          <a:lstStyle/>
          <a:p>
            <a:r>
              <a:rPr lang="en-US" dirty="0" smtClean="0"/>
              <a:t>Insert 25</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56236"/>
            <a:ext cx="7620000" cy="5901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15462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2088"/>
            <a:ext cx="7499350" cy="722312"/>
          </a:xfrm>
        </p:spPr>
        <p:txBody>
          <a:bodyPr>
            <a:normAutofit/>
          </a:bodyPr>
          <a:lstStyle/>
          <a:p>
            <a:r>
              <a:rPr lang="en-US" dirty="0" smtClean="0"/>
              <a:t>Insert 40</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762000"/>
            <a:ext cx="7924801"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443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noFill/>
        </p:spPr>
        <p:txBody>
          <a:bodyPr/>
          <a:lstStyle/>
          <a:p>
            <a:pPr eaLnBrk="1" hangingPunct="1"/>
            <a:r>
              <a:rPr lang="en-US" smtClean="0"/>
              <a:t>Threaded Tree Example</a:t>
            </a:r>
          </a:p>
        </p:txBody>
      </p:sp>
      <p:sp>
        <p:nvSpPr>
          <p:cNvPr id="5123" name="Oval 6"/>
          <p:cNvSpPr>
            <a:spLocks noChangeArrowheads="1"/>
          </p:cNvSpPr>
          <p:nvPr/>
        </p:nvSpPr>
        <p:spPr bwMode="auto">
          <a:xfrm>
            <a:off x="4876800" y="2514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8</a:t>
            </a:r>
          </a:p>
        </p:txBody>
      </p:sp>
      <p:sp>
        <p:nvSpPr>
          <p:cNvPr id="5124" name="Oval 7"/>
          <p:cNvSpPr>
            <a:spLocks noChangeArrowheads="1"/>
          </p:cNvSpPr>
          <p:nvPr/>
        </p:nvSpPr>
        <p:spPr bwMode="auto">
          <a:xfrm>
            <a:off x="43434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dirty="0">
                <a:solidFill>
                  <a:schemeClr val="bg1"/>
                </a:solidFill>
                <a:latin typeface="Times New Roman" charset="0"/>
              </a:rPr>
              <a:t>7</a:t>
            </a:r>
          </a:p>
        </p:txBody>
      </p:sp>
      <p:cxnSp>
        <p:nvCxnSpPr>
          <p:cNvPr id="5125" name="AutoShape 8"/>
          <p:cNvCxnSpPr>
            <a:cxnSpLocks noChangeShapeType="1"/>
            <a:stCxn id="5123" idx="3"/>
            <a:endCxn id="5124" idx="0"/>
          </p:cNvCxnSpPr>
          <p:nvPr/>
        </p:nvCxnSpPr>
        <p:spPr bwMode="auto">
          <a:xfrm flipH="1">
            <a:off x="4648200" y="2970213"/>
            <a:ext cx="3175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126" name="Oval 9"/>
          <p:cNvSpPr>
            <a:spLocks noChangeArrowheads="1"/>
          </p:cNvSpPr>
          <p:nvPr/>
        </p:nvSpPr>
        <p:spPr bwMode="auto">
          <a:xfrm>
            <a:off x="33528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5</a:t>
            </a:r>
          </a:p>
        </p:txBody>
      </p:sp>
      <p:cxnSp>
        <p:nvCxnSpPr>
          <p:cNvPr id="5127" name="AutoShape 10"/>
          <p:cNvCxnSpPr>
            <a:cxnSpLocks noChangeShapeType="1"/>
            <a:stCxn id="5128" idx="5"/>
            <a:endCxn id="5126" idx="0"/>
          </p:cNvCxnSpPr>
          <p:nvPr/>
        </p:nvCxnSpPr>
        <p:spPr bwMode="auto">
          <a:xfrm>
            <a:off x="3263900" y="3122613"/>
            <a:ext cx="3937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128" name="Oval 11"/>
          <p:cNvSpPr>
            <a:spLocks noChangeArrowheads="1"/>
          </p:cNvSpPr>
          <p:nvPr/>
        </p:nvSpPr>
        <p:spPr bwMode="auto">
          <a:xfrm>
            <a:off x="2743200" y="26670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3</a:t>
            </a:r>
          </a:p>
        </p:txBody>
      </p:sp>
      <p:cxnSp>
        <p:nvCxnSpPr>
          <p:cNvPr id="5129" name="AutoShape 12"/>
          <p:cNvCxnSpPr>
            <a:cxnSpLocks noChangeShapeType="1"/>
            <a:stCxn id="5136" idx="3"/>
            <a:endCxn id="5128" idx="0"/>
          </p:cNvCxnSpPr>
          <p:nvPr/>
        </p:nvCxnSpPr>
        <p:spPr bwMode="auto">
          <a:xfrm flipH="1">
            <a:off x="3048000" y="2132013"/>
            <a:ext cx="8509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130" name="Oval 13"/>
          <p:cNvSpPr>
            <a:spLocks noChangeArrowheads="1"/>
          </p:cNvSpPr>
          <p:nvPr/>
        </p:nvSpPr>
        <p:spPr bwMode="auto">
          <a:xfrm>
            <a:off x="55626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11</a:t>
            </a:r>
          </a:p>
        </p:txBody>
      </p:sp>
      <p:cxnSp>
        <p:nvCxnSpPr>
          <p:cNvPr id="5131" name="AutoShape 14"/>
          <p:cNvCxnSpPr>
            <a:cxnSpLocks noChangeShapeType="1"/>
            <a:stCxn id="5123" idx="5"/>
            <a:endCxn id="5130" idx="0"/>
          </p:cNvCxnSpPr>
          <p:nvPr/>
        </p:nvCxnSpPr>
        <p:spPr bwMode="auto">
          <a:xfrm>
            <a:off x="5397500" y="2970213"/>
            <a:ext cx="469900" cy="5349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132" name="Oval 15"/>
          <p:cNvSpPr>
            <a:spLocks noChangeArrowheads="1"/>
          </p:cNvSpPr>
          <p:nvPr/>
        </p:nvSpPr>
        <p:spPr bwMode="auto">
          <a:xfrm>
            <a:off x="6096000" y="4419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13</a:t>
            </a:r>
          </a:p>
        </p:txBody>
      </p:sp>
      <p:cxnSp>
        <p:nvCxnSpPr>
          <p:cNvPr id="5133" name="AutoShape 16"/>
          <p:cNvCxnSpPr>
            <a:cxnSpLocks noChangeShapeType="1"/>
            <a:stCxn id="5130" idx="5"/>
            <a:endCxn id="5132" idx="0"/>
          </p:cNvCxnSpPr>
          <p:nvPr/>
        </p:nvCxnSpPr>
        <p:spPr bwMode="auto">
          <a:xfrm>
            <a:off x="6083300" y="3960813"/>
            <a:ext cx="317500" cy="4587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134" name="Oval 17"/>
          <p:cNvSpPr>
            <a:spLocks noChangeArrowheads="1"/>
          </p:cNvSpPr>
          <p:nvPr/>
        </p:nvSpPr>
        <p:spPr bwMode="auto">
          <a:xfrm>
            <a:off x="2133600" y="35052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1</a:t>
            </a:r>
          </a:p>
        </p:txBody>
      </p:sp>
      <p:cxnSp>
        <p:nvCxnSpPr>
          <p:cNvPr id="5135" name="AutoShape 18"/>
          <p:cNvCxnSpPr>
            <a:cxnSpLocks noChangeShapeType="1"/>
            <a:stCxn id="5128" idx="3"/>
            <a:endCxn id="5134" idx="0"/>
          </p:cNvCxnSpPr>
          <p:nvPr/>
        </p:nvCxnSpPr>
        <p:spPr bwMode="auto">
          <a:xfrm flipH="1">
            <a:off x="2438400" y="3122613"/>
            <a:ext cx="3937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136" name="Oval 19"/>
          <p:cNvSpPr>
            <a:spLocks noChangeArrowheads="1"/>
          </p:cNvSpPr>
          <p:nvPr/>
        </p:nvSpPr>
        <p:spPr bwMode="auto">
          <a:xfrm>
            <a:off x="3810000" y="16764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6</a:t>
            </a:r>
          </a:p>
        </p:txBody>
      </p:sp>
      <p:sp>
        <p:nvSpPr>
          <p:cNvPr id="5137" name="Oval 20"/>
          <p:cNvSpPr>
            <a:spLocks noChangeArrowheads="1"/>
          </p:cNvSpPr>
          <p:nvPr/>
        </p:nvSpPr>
        <p:spPr bwMode="auto">
          <a:xfrm>
            <a:off x="5029200" y="4419600"/>
            <a:ext cx="609600" cy="5334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p>
            <a:pPr eaLnBrk="0" hangingPunct="0"/>
            <a:r>
              <a:rPr kumimoji="1" lang="en-US" sz="4400">
                <a:solidFill>
                  <a:schemeClr val="bg1"/>
                </a:solidFill>
                <a:latin typeface="Times New Roman" charset="0"/>
              </a:rPr>
              <a:t>9</a:t>
            </a:r>
          </a:p>
        </p:txBody>
      </p:sp>
      <p:cxnSp>
        <p:nvCxnSpPr>
          <p:cNvPr id="5138" name="AutoShape 21"/>
          <p:cNvCxnSpPr>
            <a:cxnSpLocks noChangeShapeType="1"/>
            <a:stCxn id="5130" idx="3"/>
            <a:endCxn id="5137" idx="0"/>
          </p:cNvCxnSpPr>
          <p:nvPr/>
        </p:nvCxnSpPr>
        <p:spPr bwMode="auto">
          <a:xfrm flipH="1">
            <a:off x="5334000" y="3960813"/>
            <a:ext cx="317500" cy="4587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9" name="AutoShape 22"/>
          <p:cNvCxnSpPr>
            <a:cxnSpLocks noChangeShapeType="1"/>
            <a:stCxn id="5136" idx="5"/>
            <a:endCxn id="5123" idx="0"/>
          </p:cNvCxnSpPr>
          <p:nvPr/>
        </p:nvCxnSpPr>
        <p:spPr bwMode="auto">
          <a:xfrm>
            <a:off x="4330700" y="2132013"/>
            <a:ext cx="850900" cy="382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40" name="AutoShape 23"/>
          <p:cNvCxnSpPr>
            <a:cxnSpLocks noChangeShapeType="1"/>
            <a:stCxn id="5134" idx="4"/>
            <a:endCxn id="5128" idx="4"/>
          </p:cNvCxnSpPr>
          <p:nvPr/>
        </p:nvCxnSpPr>
        <p:spPr bwMode="auto">
          <a:xfrm rot="5400000" flipH="1" flipV="1">
            <a:off x="2324100" y="3314700"/>
            <a:ext cx="838200" cy="609600"/>
          </a:xfrm>
          <a:prstGeom prst="curvedConnector3">
            <a:avLst>
              <a:gd name="adj1" fmla="val -27273"/>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5141" name="AutoShape 24"/>
          <p:cNvCxnSpPr>
            <a:cxnSpLocks noChangeShapeType="1"/>
            <a:stCxn id="5126" idx="4"/>
            <a:endCxn id="5136" idx="4"/>
          </p:cNvCxnSpPr>
          <p:nvPr/>
        </p:nvCxnSpPr>
        <p:spPr bwMode="auto">
          <a:xfrm rot="5400000" flipH="1" flipV="1">
            <a:off x="2971800" y="2895600"/>
            <a:ext cx="1828800" cy="457200"/>
          </a:xfrm>
          <a:prstGeom prst="curvedConnector3">
            <a:avLst>
              <a:gd name="adj1" fmla="val -12500"/>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5142" name="AutoShape 25"/>
          <p:cNvCxnSpPr>
            <a:cxnSpLocks noChangeShapeType="1"/>
            <a:stCxn id="5124" idx="4"/>
            <a:endCxn id="5123" idx="4"/>
          </p:cNvCxnSpPr>
          <p:nvPr/>
        </p:nvCxnSpPr>
        <p:spPr bwMode="auto">
          <a:xfrm rot="5400000" flipH="1" flipV="1">
            <a:off x="4419600" y="3276600"/>
            <a:ext cx="990600" cy="533400"/>
          </a:xfrm>
          <a:prstGeom prst="curvedConnector3">
            <a:avLst>
              <a:gd name="adj1" fmla="val -23079"/>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5143" name="AutoShape 26"/>
          <p:cNvCxnSpPr>
            <a:cxnSpLocks noChangeShapeType="1"/>
            <a:stCxn id="5137" idx="4"/>
            <a:endCxn id="5130" idx="4"/>
          </p:cNvCxnSpPr>
          <p:nvPr/>
        </p:nvCxnSpPr>
        <p:spPr bwMode="auto">
          <a:xfrm rot="5400000" flipH="1" flipV="1">
            <a:off x="5143500" y="4229100"/>
            <a:ext cx="914400" cy="533400"/>
          </a:xfrm>
          <a:prstGeom prst="curvedConnector3">
            <a:avLst>
              <a:gd name="adj1" fmla="val -25000"/>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878561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6868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219248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534400" cy="6364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1371600" y="4800600"/>
            <a:ext cx="4572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8</a:t>
            </a:r>
          </a:p>
        </p:txBody>
      </p:sp>
    </p:spTree>
    <p:extLst>
      <p:ext uri="{BB962C8B-B14F-4D97-AF65-F5344CB8AC3E}">
        <p14:creationId xmlns:p14="http://schemas.microsoft.com/office/powerpoint/2010/main" val="386295688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229600" cy="1066800"/>
          </a:xfrm>
        </p:spPr>
        <p:txBody>
          <a:bodyPr/>
          <a:lstStyle/>
          <a:p>
            <a:r>
              <a:rPr lang="en-US" dirty="0" smtClean="0"/>
              <a:t>Exercise</a:t>
            </a:r>
            <a:endParaRPr lang="en-US" dirty="0"/>
          </a:p>
        </p:txBody>
      </p:sp>
      <p:sp>
        <p:nvSpPr>
          <p:cNvPr id="3" name="Content Placeholder 2"/>
          <p:cNvSpPr>
            <a:spLocks noGrp="1"/>
          </p:cNvSpPr>
          <p:nvPr>
            <p:ph idx="1"/>
          </p:nvPr>
        </p:nvSpPr>
        <p:spPr>
          <a:xfrm>
            <a:off x="228600" y="1371600"/>
            <a:ext cx="8229600" cy="1600200"/>
          </a:xfrm>
        </p:spPr>
        <p:txBody>
          <a:bodyPr/>
          <a:lstStyle/>
          <a:p>
            <a:pPr>
              <a:buNone/>
            </a:pPr>
            <a:r>
              <a:rPr lang="en-US" b="1" dirty="0" smtClean="0"/>
              <a:t>Insert 2, 1, 4, 5, 9, 3, 6, 7 into a Red Black Tree</a:t>
            </a:r>
          </a:p>
          <a:p>
            <a:endParaRPr lang="en-US" dirty="0"/>
          </a:p>
        </p:txBody>
      </p:sp>
      <p:pic>
        <p:nvPicPr>
          <p:cNvPr id="47106" name="Picture 2"/>
          <p:cNvPicPr>
            <a:picLocks noChangeAspect="1" noChangeArrowheads="1"/>
          </p:cNvPicPr>
          <p:nvPr/>
        </p:nvPicPr>
        <p:blipFill>
          <a:blip r:embed="rId2"/>
          <a:srcRect/>
          <a:stretch>
            <a:fillRect/>
          </a:stretch>
        </p:blipFill>
        <p:spPr bwMode="auto">
          <a:xfrm>
            <a:off x="3124200" y="2362200"/>
            <a:ext cx="3443288" cy="3471628"/>
          </a:xfrm>
          <a:prstGeom prst="rect">
            <a:avLst/>
          </a:prstGeom>
          <a:noFill/>
          <a:ln w="9525">
            <a:noFill/>
            <a:miter lim="800000"/>
            <a:headEnd/>
            <a:tailEnd/>
          </a:ln>
          <a:effectLst/>
        </p:spPr>
      </p:pic>
    </p:spTree>
    <p:extLst>
      <p:ext uri="{BB962C8B-B14F-4D97-AF65-F5344CB8AC3E}">
        <p14:creationId xmlns:p14="http://schemas.microsoft.com/office/powerpoint/2010/main" val="344132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srcRect/>
          <a:stretch>
            <a:fillRect/>
          </a:stretch>
        </p:blipFill>
        <p:spPr bwMode="auto">
          <a:xfrm>
            <a:off x="762000" y="1600200"/>
            <a:ext cx="7412305" cy="2443162"/>
          </a:xfrm>
          <a:prstGeom prst="rect">
            <a:avLst/>
          </a:prstGeom>
          <a:noFill/>
          <a:ln w="9525">
            <a:noFill/>
            <a:miter lim="800000"/>
            <a:headEnd/>
            <a:tailEnd/>
          </a:ln>
          <a:effectLst/>
        </p:spPr>
      </p:pic>
      <p:sp>
        <p:nvSpPr>
          <p:cNvPr id="3" name="Title 2"/>
          <p:cNvSpPr>
            <a:spLocks noGrp="1"/>
          </p:cNvSpPr>
          <p:nvPr>
            <p:ph type="title"/>
          </p:nvPr>
        </p:nvSpPr>
        <p:spPr>
          <a:xfrm>
            <a:off x="0" y="304800"/>
            <a:ext cx="8229600" cy="1069848"/>
          </a:xfrm>
        </p:spPr>
        <p:txBody>
          <a:bodyPr/>
          <a:lstStyle/>
          <a:p>
            <a:r>
              <a:rPr lang="en-US" dirty="0" smtClean="0"/>
              <a:t>Solution to Exercise</a:t>
            </a:r>
            <a:endParaRPr lang="en-US" dirty="0"/>
          </a:p>
        </p:txBody>
      </p:sp>
    </p:spTree>
    <p:extLst>
      <p:ext uri="{BB962C8B-B14F-4D97-AF65-F5344CB8AC3E}">
        <p14:creationId xmlns:p14="http://schemas.microsoft.com/office/powerpoint/2010/main" val="182718992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srcRect/>
          <a:stretch>
            <a:fillRect/>
          </a:stretch>
        </p:blipFill>
        <p:spPr bwMode="auto">
          <a:xfrm>
            <a:off x="390728" y="1752600"/>
            <a:ext cx="8524672" cy="2386012"/>
          </a:xfrm>
          <a:prstGeom prst="rect">
            <a:avLst/>
          </a:prstGeom>
          <a:noFill/>
          <a:ln w="9525">
            <a:noFill/>
            <a:miter lim="800000"/>
            <a:headEnd/>
            <a:tailEnd/>
          </a:ln>
          <a:effectLst/>
        </p:spPr>
      </p:pic>
    </p:spTree>
    <p:extLst>
      <p:ext uri="{BB962C8B-B14F-4D97-AF65-F5344CB8AC3E}">
        <p14:creationId xmlns:p14="http://schemas.microsoft.com/office/powerpoint/2010/main" val="44804068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srcRect/>
          <a:stretch>
            <a:fillRect/>
          </a:stretch>
        </p:blipFill>
        <p:spPr bwMode="auto">
          <a:xfrm>
            <a:off x="76200" y="1676401"/>
            <a:ext cx="8991600" cy="2785976"/>
          </a:xfrm>
          <a:prstGeom prst="rect">
            <a:avLst/>
          </a:prstGeom>
          <a:noFill/>
          <a:ln w="9525">
            <a:noFill/>
            <a:miter lim="800000"/>
            <a:headEnd/>
            <a:tailEnd/>
          </a:ln>
          <a:effectLst/>
        </p:spPr>
      </p:pic>
    </p:spTree>
    <p:extLst>
      <p:ext uri="{BB962C8B-B14F-4D97-AF65-F5344CB8AC3E}">
        <p14:creationId xmlns:p14="http://schemas.microsoft.com/office/powerpoint/2010/main" val="287962879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Picture 3"/>
          <p:cNvPicPr>
            <a:picLocks noChangeAspect="1" noChangeArrowheads="1"/>
          </p:cNvPicPr>
          <p:nvPr/>
        </p:nvPicPr>
        <p:blipFill>
          <a:blip r:embed="rId2"/>
          <a:srcRect/>
          <a:stretch>
            <a:fillRect/>
          </a:stretch>
        </p:blipFill>
        <p:spPr bwMode="auto">
          <a:xfrm>
            <a:off x="272244" y="1600200"/>
            <a:ext cx="8566956" cy="3028950"/>
          </a:xfrm>
          <a:prstGeom prst="rect">
            <a:avLst/>
          </a:prstGeom>
          <a:noFill/>
          <a:ln w="9525">
            <a:noFill/>
            <a:miter lim="800000"/>
            <a:headEnd/>
            <a:tailEnd/>
          </a:ln>
          <a:effectLst/>
        </p:spPr>
      </p:pic>
    </p:spTree>
    <p:extLst>
      <p:ext uri="{BB962C8B-B14F-4D97-AF65-F5344CB8AC3E}">
        <p14:creationId xmlns:p14="http://schemas.microsoft.com/office/powerpoint/2010/main" val="290987708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srcRect/>
          <a:stretch>
            <a:fillRect/>
          </a:stretch>
        </p:blipFill>
        <p:spPr bwMode="auto">
          <a:xfrm>
            <a:off x="1" y="1852613"/>
            <a:ext cx="9063497" cy="2643187"/>
          </a:xfrm>
          <a:prstGeom prst="rect">
            <a:avLst/>
          </a:prstGeom>
          <a:noFill/>
          <a:ln w="9525">
            <a:noFill/>
            <a:miter lim="800000"/>
            <a:headEnd/>
            <a:tailEnd/>
          </a:ln>
          <a:effectLst/>
        </p:spPr>
      </p:pic>
    </p:spTree>
    <p:extLst>
      <p:ext uri="{BB962C8B-B14F-4D97-AF65-F5344CB8AC3E}">
        <p14:creationId xmlns:p14="http://schemas.microsoft.com/office/powerpoint/2010/main" val="330250733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pPr algn="ctr"/>
            <a:r>
              <a:rPr lang="en-IN" sz="2700" b="1" dirty="0" smtClean="0"/>
              <a:t>To Be  DISCUSSED</a:t>
            </a:r>
            <a:endParaRPr lang="en-IN" sz="2700" dirty="0">
              <a:solidFill>
                <a:schemeClr val="bg2">
                  <a:lumMod val="50000"/>
                </a:schemeClr>
              </a:solidFill>
            </a:endParaRPr>
          </a:p>
        </p:txBody>
      </p:sp>
      <p:sp>
        <p:nvSpPr>
          <p:cNvPr id="3" name="Content Placeholder 2">
            <a:extLst>
              <a:ext uri="{FF2B5EF4-FFF2-40B4-BE49-F238E27FC236}">
                <a16:creationId xmlns:a16="http://schemas.microsoft.com/office/drawing/2014/main" xmlns="" id="{48F90B0E-ED9E-4B65-820F-8F4890616EC9}"/>
              </a:ext>
            </a:extLst>
          </p:cNvPr>
          <p:cNvSpPr>
            <a:spLocks noGrp="1"/>
          </p:cNvSpPr>
          <p:nvPr>
            <p:ph idx="1"/>
          </p:nvPr>
        </p:nvSpPr>
        <p:spPr/>
        <p:txBody>
          <a:bodyPr>
            <a:normAutofit/>
          </a:bodyPr>
          <a:lstStyle/>
          <a:p>
            <a:pPr>
              <a:buFont typeface="Wingdings" pitchFamily="2" charset="2"/>
              <a:buChar char="ü"/>
            </a:pPr>
            <a:r>
              <a:rPr lang="en-US" sz="2000" b="1" dirty="0">
                <a:solidFill>
                  <a:schemeClr val="accent6"/>
                </a:solidFill>
              </a:rPr>
              <a:t>Threaded binary </a:t>
            </a:r>
            <a:r>
              <a:rPr lang="en-US" sz="2000" b="1" dirty="0" smtClean="0">
                <a:solidFill>
                  <a:schemeClr val="accent6"/>
                </a:solidFill>
              </a:rPr>
              <a:t>tree</a:t>
            </a:r>
          </a:p>
          <a:p>
            <a:pPr>
              <a:buFont typeface="Wingdings" pitchFamily="2" charset="2"/>
              <a:buChar char="ü"/>
            </a:pPr>
            <a:r>
              <a:rPr lang="en-US" sz="2000" b="1" dirty="0" smtClean="0">
                <a:solidFill>
                  <a:schemeClr val="accent6"/>
                </a:solidFill>
              </a:rPr>
              <a:t>In-order </a:t>
            </a:r>
            <a:r>
              <a:rPr lang="en-US" sz="2000" b="1" dirty="0">
                <a:solidFill>
                  <a:schemeClr val="accent6"/>
                </a:solidFill>
              </a:rPr>
              <a:t>traversal of in-order threaded binary tree. </a:t>
            </a:r>
            <a:endParaRPr lang="en-US" sz="2000" b="1" dirty="0" smtClean="0">
              <a:solidFill>
                <a:schemeClr val="accent6"/>
              </a:solidFill>
            </a:endParaRPr>
          </a:p>
          <a:p>
            <a:pPr>
              <a:buFont typeface="Wingdings" pitchFamily="2" charset="2"/>
              <a:buChar char="ü"/>
            </a:pPr>
            <a:r>
              <a:rPr lang="en-US" sz="2000" b="1" dirty="0">
                <a:solidFill>
                  <a:schemeClr val="accent6"/>
                </a:solidFill>
              </a:rPr>
              <a:t>AVL Trees</a:t>
            </a:r>
          </a:p>
          <a:p>
            <a:pPr>
              <a:buFont typeface="Wingdings" pitchFamily="2" charset="2"/>
              <a:buChar char="ü"/>
            </a:pPr>
            <a:r>
              <a:rPr lang="en-US" sz="2000" b="1" dirty="0">
                <a:solidFill>
                  <a:schemeClr val="accent6"/>
                </a:solidFill>
              </a:rPr>
              <a:t>Red Black Tree</a:t>
            </a:r>
          </a:p>
          <a:p>
            <a:pPr>
              <a:buFont typeface="Wingdings" pitchFamily="2" charset="2"/>
              <a:buChar char="ü"/>
            </a:pPr>
            <a:r>
              <a:rPr lang="en-US" sz="2000" b="1" dirty="0" smtClean="0">
                <a:solidFill>
                  <a:srgbClr val="002060"/>
                </a:solidFill>
              </a:rPr>
              <a:t>Indexing </a:t>
            </a:r>
            <a:r>
              <a:rPr lang="en-US" sz="2000" b="1" dirty="0">
                <a:solidFill>
                  <a:srgbClr val="002060"/>
                </a:solidFill>
              </a:rPr>
              <a:t>and </a:t>
            </a:r>
            <a:r>
              <a:rPr lang="en-US" sz="2000" b="1" dirty="0" err="1" smtClean="0">
                <a:solidFill>
                  <a:srgbClr val="002060"/>
                </a:solidFill>
              </a:rPr>
              <a:t>Multiway</a:t>
            </a:r>
            <a:r>
              <a:rPr lang="en-US" sz="2000" b="1" dirty="0" smtClean="0">
                <a:solidFill>
                  <a:srgbClr val="002060"/>
                </a:solidFill>
              </a:rPr>
              <a:t> Search Trees</a:t>
            </a:r>
          </a:p>
          <a:p>
            <a:pPr>
              <a:buFont typeface="Wingdings" pitchFamily="2" charset="2"/>
              <a:buChar char="ü"/>
            </a:pPr>
            <a:r>
              <a:rPr lang="en-US" sz="2000" b="1" dirty="0" smtClean="0">
                <a:solidFill>
                  <a:srgbClr val="002060"/>
                </a:solidFill>
              </a:rPr>
              <a:t>B-Tree</a:t>
            </a:r>
            <a:r>
              <a:rPr lang="en-US" sz="2000" b="1" dirty="0">
                <a:solidFill>
                  <a:srgbClr val="002060"/>
                </a:solidFill>
              </a:rPr>
              <a:t>, </a:t>
            </a:r>
            <a:r>
              <a:rPr lang="en-US" sz="2000" b="1" dirty="0" err="1" smtClean="0">
                <a:solidFill>
                  <a:srgbClr val="002060"/>
                </a:solidFill>
              </a:rPr>
              <a:t>B+Tree</a:t>
            </a:r>
            <a:endParaRPr lang="en-US" sz="2000" b="1" dirty="0" smtClean="0">
              <a:solidFill>
                <a:srgbClr val="002060"/>
              </a:solidFill>
            </a:endParaRPr>
          </a:p>
          <a:p>
            <a:pPr>
              <a:buFont typeface="Wingdings" pitchFamily="2" charset="2"/>
              <a:buChar char="ü"/>
            </a:pPr>
            <a:r>
              <a:rPr lang="en-US" sz="2000" b="1" dirty="0">
                <a:solidFill>
                  <a:schemeClr val="accent6"/>
                </a:solidFill>
              </a:rPr>
              <a:t>Splay Tree</a:t>
            </a:r>
          </a:p>
          <a:p>
            <a:pPr>
              <a:buFont typeface="Wingdings" pitchFamily="2" charset="2"/>
              <a:buChar char="ü"/>
            </a:pPr>
            <a:r>
              <a:rPr lang="en-US" sz="2000" b="1" dirty="0" err="1">
                <a:solidFill>
                  <a:schemeClr val="accent6"/>
                </a:solidFill>
              </a:rPr>
              <a:t>Trie</a:t>
            </a:r>
            <a:r>
              <a:rPr lang="en-US" sz="2000" b="1" dirty="0">
                <a:solidFill>
                  <a:schemeClr val="accent6"/>
                </a:solidFill>
              </a:rPr>
              <a:t> Tree</a:t>
            </a:r>
          </a:p>
          <a:p>
            <a:pPr>
              <a:buFont typeface="Wingdings" pitchFamily="2" charset="2"/>
              <a:buChar char="ü"/>
            </a:pPr>
            <a:endParaRPr lang="en-US" sz="2000" b="1" dirty="0" smtClean="0">
              <a:solidFill>
                <a:schemeClr val="accent6"/>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98</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90681320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25C49-0FED-4D6B-B28B-CEC15C30020F}"/>
              </a:ext>
            </a:extLst>
          </p:cNvPr>
          <p:cNvSpPr>
            <a:spLocks noGrp="1"/>
          </p:cNvSpPr>
          <p:nvPr>
            <p:ph type="title"/>
          </p:nvPr>
        </p:nvSpPr>
        <p:spPr/>
        <p:txBody>
          <a:bodyPr>
            <a:normAutofit/>
          </a:bodyPr>
          <a:lstStyle/>
          <a:p>
            <a:r>
              <a:rPr lang="en-US" sz="2800" b="1" dirty="0" smtClean="0">
                <a:solidFill>
                  <a:srgbClr val="002060"/>
                </a:solidFill>
              </a:rPr>
              <a:t>INDEXING</a:t>
            </a:r>
            <a:endParaRPr lang="en-US" sz="2800" b="1" dirty="0">
              <a:solidFill>
                <a:srgbClr val="002060"/>
              </a:solidFill>
            </a:endParaRPr>
          </a:p>
        </p:txBody>
      </p:sp>
      <p:sp>
        <p:nvSpPr>
          <p:cNvPr id="3" name="Content Placeholder 2"/>
          <p:cNvSpPr>
            <a:spLocks noGrp="1"/>
          </p:cNvSpPr>
          <p:nvPr>
            <p:ph idx="1"/>
          </p:nvPr>
        </p:nvSpPr>
        <p:spPr>
          <a:xfrm>
            <a:off x="457200" y="1752600"/>
            <a:ext cx="8229600" cy="4648200"/>
          </a:xfrm>
        </p:spPr>
        <p:txBody>
          <a:bodyPr>
            <a:noAutofit/>
          </a:bodyPr>
          <a:lstStyle/>
          <a:p>
            <a:pPr algn="just"/>
            <a:r>
              <a:rPr lang="en-US" sz="1800" b="1" dirty="0" smtClean="0">
                <a:solidFill>
                  <a:srgbClr val="002060"/>
                </a:solidFill>
              </a:rPr>
              <a:t>Data is read from the disk block wise. Searching a record from database  may require several block access which will be slow.  So we need appropriate data structure to reduce the number of block accesses. This can be done with help of indexing</a:t>
            </a:r>
          </a:p>
          <a:p>
            <a:pPr algn="just"/>
            <a:endParaRPr lang="en-US" sz="1800" b="1" dirty="0" smtClean="0">
              <a:solidFill>
                <a:srgbClr val="002060"/>
              </a:solidFill>
            </a:endParaRPr>
          </a:p>
          <a:p>
            <a:pPr algn="just"/>
            <a:r>
              <a:rPr lang="en-US" sz="1800" b="1" dirty="0" smtClean="0">
                <a:solidFill>
                  <a:srgbClr val="002060"/>
                </a:solidFill>
              </a:rPr>
              <a:t>Indexing </a:t>
            </a:r>
            <a:r>
              <a:rPr lang="en-US" sz="1800" b="1" dirty="0">
                <a:solidFill>
                  <a:srgbClr val="002060"/>
                </a:solidFill>
              </a:rPr>
              <a:t>is </a:t>
            </a:r>
            <a:r>
              <a:rPr lang="en-US" sz="1800" b="1" dirty="0" smtClean="0">
                <a:solidFill>
                  <a:srgbClr val="002060"/>
                </a:solidFill>
              </a:rPr>
              <a:t>a </a:t>
            </a:r>
            <a:r>
              <a:rPr lang="en-US" sz="1800" b="1" dirty="0">
                <a:solidFill>
                  <a:srgbClr val="002060"/>
                </a:solidFill>
              </a:rPr>
              <a:t>table which is consist of two </a:t>
            </a:r>
            <a:r>
              <a:rPr lang="en-US" sz="1800" b="1" dirty="0" smtClean="0">
                <a:solidFill>
                  <a:srgbClr val="002060"/>
                </a:solidFill>
              </a:rPr>
              <a:t>columns – key, block address</a:t>
            </a:r>
          </a:p>
          <a:p>
            <a:pPr algn="just"/>
            <a:endParaRPr lang="en-US" sz="1800" b="1" dirty="0" smtClean="0">
              <a:solidFill>
                <a:srgbClr val="002060"/>
              </a:solidFill>
            </a:endParaRPr>
          </a:p>
          <a:p>
            <a:pPr algn="just"/>
            <a:r>
              <a:rPr lang="en-US" sz="1800" b="1" dirty="0" smtClean="0">
                <a:solidFill>
                  <a:srgbClr val="002060"/>
                </a:solidFill>
              </a:rPr>
              <a:t>Indexing </a:t>
            </a:r>
            <a:r>
              <a:rPr lang="en-US" sz="1800" b="1" dirty="0">
                <a:solidFill>
                  <a:srgbClr val="002060"/>
                </a:solidFill>
              </a:rPr>
              <a:t>is also further divided into two types </a:t>
            </a:r>
            <a:endParaRPr lang="en-US" sz="1800" b="1" dirty="0" smtClean="0">
              <a:solidFill>
                <a:srgbClr val="002060"/>
              </a:solidFill>
            </a:endParaRPr>
          </a:p>
          <a:p>
            <a:pPr marL="114300" indent="0" algn="just">
              <a:buNone/>
            </a:pPr>
            <a:r>
              <a:rPr lang="en-US" sz="1800" b="1" dirty="0">
                <a:solidFill>
                  <a:srgbClr val="002060"/>
                </a:solidFill>
              </a:rPr>
              <a:t>	</a:t>
            </a:r>
            <a:r>
              <a:rPr lang="en-US" sz="1800" b="1" dirty="0" smtClean="0">
                <a:solidFill>
                  <a:srgbClr val="002060"/>
                </a:solidFill>
              </a:rPr>
              <a:t>1)Dense </a:t>
            </a:r>
            <a:r>
              <a:rPr lang="en-US" sz="1800" b="1" dirty="0">
                <a:solidFill>
                  <a:srgbClr val="002060"/>
                </a:solidFill>
              </a:rPr>
              <a:t>Index </a:t>
            </a:r>
            <a:endParaRPr lang="en-US" sz="1800" b="1" dirty="0" smtClean="0">
              <a:solidFill>
                <a:srgbClr val="002060"/>
              </a:solidFill>
            </a:endParaRPr>
          </a:p>
          <a:p>
            <a:pPr marL="114300" indent="0" algn="just">
              <a:buNone/>
            </a:pPr>
            <a:r>
              <a:rPr lang="en-US" sz="1800" b="1" dirty="0">
                <a:solidFill>
                  <a:srgbClr val="002060"/>
                </a:solidFill>
              </a:rPr>
              <a:t>	</a:t>
            </a:r>
            <a:r>
              <a:rPr lang="en-US" sz="1800" b="1" dirty="0" smtClean="0">
                <a:solidFill>
                  <a:srgbClr val="002060"/>
                </a:solidFill>
              </a:rPr>
              <a:t>2)Sparse </a:t>
            </a:r>
            <a:r>
              <a:rPr lang="en-US" sz="1800" b="1" dirty="0">
                <a:solidFill>
                  <a:srgbClr val="002060"/>
                </a:solidFill>
              </a:rPr>
              <a:t>Index</a:t>
            </a:r>
            <a:r>
              <a:rPr lang="en-US" sz="1800" b="1" dirty="0" smtClean="0">
                <a:solidFill>
                  <a:srgbClr val="002060"/>
                </a:solidFill>
              </a:rPr>
              <a:t>.</a:t>
            </a:r>
          </a:p>
          <a:p>
            <a:pPr marL="114300" indent="0" algn="just">
              <a:buNone/>
            </a:pPr>
            <a:endParaRPr lang="en-US" sz="1800" b="1" dirty="0">
              <a:solidFill>
                <a:srgbClr val="002060"/>
              </a:solidFill>
            </a:endParaRPr>
          </a:p>
        </p:txBody>
      </p:sp>
      <p:sp>
        <p:nvSpPr>
          <p:cNvPr id="13" name="Slide Number Placeholder 4">
            <a:extLst>
              <a:ext uri="{FF2B5EF4-FFF2-40B4-BE49-F238E27FC236}">
                <a16:creationId xmlns:a16="http://schemas.microsoft.com/office/drawing/2014/main" xmlns="" id="{7DA496CA-B28D-4CA7-951D-950D5EA764C3}"/>
              </a:ext>
            </a:extLst>
          </p:cNvPr>
          <p:cNvSpPr>
            <a:spLocks noGrp="1"/>
          </p:cNvSpPr>
          <p:nvPr>
            <p:ph type="sldNum" sz="quarter" idx="12"/>
          </p:nvPr>
        </p:nvSpPr>
        <p:spPr/>
        <p:txBody>
          <a:bodyPr/>
          <a:lstStyle/>
          <a:p>
            <a:fld id="{3FCAF691-C30B-4477-A4FB-AFF7F164B000}" type="slidenum">
              <a:rPr lang="en-IN" sz="1200" b="1" smtClean="0">
                <a:solidFill>
                  <a:schemeClr val="tx1"/>
                </a:solidFill>
              </a:rPr>
              <a:t>99</a:t>
            </a:fld>
            <a:endParaRPr lang="en-IN" sz="1200" b="1"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25" y="434177"/>
            <a:ext cx="772075" cy="818406"/>
          </a:xfrm>
          <a:prstGeom prst="rect">
            <a:avLst/>
          </a:prstGeom>
        </p:spPr>
      </p:pic>
    </p:spTree>
    <p:extLst>
      <p:ext uri="{BB962C8B-B14F-4D97-AF65-F5344CB8AC3E}">
        <p14:creationId xmlns:p14="http://schemas.microsoft.com/office/powerpoint/2010/main" val="36373737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2028</TotalTime>
  <Words>4235</Words>
  <Application>Microsoft Office PowerPoint</Application>
  <PresentationFormat>On-screen Show (4:3)</PresentationFormat>
  <Paragraphs>1026</Paragraphs>
  <Slides>118</Slides>
  <Notes>42</Notes>
  <HiddenSlides>0</HiddenSlides>
  <MMClips>0</MMClips>
  <ScaleCrop>false</ScaleCrop>
  <HeadingPairs>
    <vt:vector size="4" baseType="variant">
      <vt:variant>
        <vt:lpstr>Theme</vt:lpstr>
      </vt:variant>
      <vt:variant>
        <vt:i4>1</vt:i4>
      </vt:variant>
      <vt:variant>
        <vt:lpstr>Slide Titles</vt:lpstr>
      </vt:variant>
      <vt:variant>
        <vt:i4>118</vt:i4>
      </vt:variant>
    </vt:vector>
  </HeadingPairs>
  <TitlesOfParts>
    <vt:vector size="119" baseType="lpstr">
      <vt:lpstr>Apothecary</vt:lpstr>
      <vt:lpstr>Unit II – Advanced Trees</vt:lpstr>
      <vt:lpstr>Contents</vt:lpstr>
      <vt:lpstr>Threaded BINARY Trees</vt:lpstr>
      <vt:lpstr>Threaded BINARY Trees</vt:lpstr>
      <vt:lpstr>TBT EXAMPLE</vt:lpstr>
      <vt:lpstr>Threaded BINARY Trees</vt:lpstr>
      <vt:lpstr>Threaded BINARY Trees</vt:lpstr>
      <vt:lpstr>TBT NODE</vt:lpstr>
      <vt:lpstr>Threaded Tree Example</vt:lpstr>
      <vt:lpstr>TBT In-ORDER Traversal</vt:lpstr>
      <vt:lpstr>Threaded Tree Traversal</vt:lpstr>
      <vt:lpstr>Threaded Tree Traversal</vt:lpstr>
      <vt:lpstr>Threaded Tree Traversal</vt:lpstr>
      <vt:lpstr>Threaded Tree Traversal</vt:lpstr>
      <vt:lpstr>Threaded Tree Traversal</vt:lpstr>
      <vt:lpstr>Threaded Tree Traversal</vt:lpstr>
      <vt:lpstr>Threaded Tree Traversal</vt:lpstr>
      <vt:lpstr>Threaded Tree Traversal</vt:lpstr>
      <vt:lpstr>Threaded Tree Traversal</vt:lpstr>
      <vt:lpstr>Threaded Tree Traversal Code</vt:lpstr>
      <vt:lpstr>Threaded Tree Modification</vt:lpstr>
      <vt:lpstr>Threaded Tree Modification</vt:lpstr>
      <vt:lpstr>TYPES OF TBT</vt:lpstr>
      <vt:lpstr>TYPES OF TBT</vt:lpstr>
      <vt:lpstr>TYPES OF TBT</vt:lpstr>
      <vt:lpstr>Creation of SINGLE TBT</vt:lpstr>
      <vt:lpstr>To Be  DISCUSSED</vt:lpstr>
      <vt:lpstr>AVL TREES - introduction</vt:lpstr>
      <vt:lpstr>AVL TREES - INTRODUCTION</vt:lpstr>
      <vt:lpstr>AVL TREE EXAMPLE</vt:lpstr>
      <vt:lpstr>AVL TREES - OPERATIONS</vt:lpstr>
      <vt:lpstr>AVL TREES - ROTATIONS</vt:lpstr>
      <vt:lpstr>RR - ROTATION</vt:lpstr>
      <vt:lpstr>LL - ROTATION</vt:lpstr>
      <vt:lpstr>LR - ROTATION</vt:lpstr>
      <vt:lpstr>LR - ROTATION</vt:lpstr>
      <vt:lpstr>RL - ROTATION</vt:lpstr>
      <vt:lpstr>RL - ROTATION</vt:lpstr>
      <vt:lpstr>AVL Tree CONSTRUCTION</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Rotations</vt:lpstr>
      <vt:lpstr>AVL TREE CONSTRUCTION</vt:lpstr>
      <vt:lpstr>AVL TREE CONSTRUCTION</vt:lpstr>
      <vt:lpstr>AVL TREE CONSTRUCTION</vt:lpstr>
      <vt:lpstr>AVL TREE CONSTRUCTION</vt:lpstr>
      <vt:lpstr>AVL TREE CONSTRUCTION</vt:lpstr>
      <vt:lpstr>AVL TREE CONSTRUCTION</vt:lpstr>
      <vt:lpstr>To Be  DISCUSSED</vt:lpstr>
      <vt:lpstr>What is Red Black Tree</vt:lpstr>
      <vt:lpstr>Examples </vt:lpstr>
      <vt:lpstr>Why Red Black Tree</vt:lpstr>
      <vt:lpstr>Red Black Tree Insertion</vt:lpstr>
      <vt:lpstr>Insertion (contd..)</vt:lpstr>
      <vt:lpstr>Insertion (contd..)</vt:lpstr>
      <vt:lpstr>Insertion (contd..)</vt:lpstr>
      <vt:lpstr>Insertion (contd..)</vt:lpstr>
      <vt:lpstr>Insertion (contd..)</vt:lpstr>
      <vt:lpstr>Insertion (contd..)</vt:lpstr>
      <vt:lpstr>Example of Insertion</vt:lpstr>
      <vt:lpstr>Example </vt:lpstr>
      <vt:lpstr>PowerPoint Presentation</vt:lpstr>
      <vt:lpstr>PowerPoint Presentation</vt:lpstr>
      <vt:lpstr>PowerPoint Presentation</vt:lpstr>
      <vt:lpstr>Insert 25</vt:lpstr>
      <vt:lpstr>Insert 40</vt:lpstr>
      <vt:lpstr>PowerPoint Presentation</vt:lpstr>
      <vt:lpstr>PowerPoint Presentation</vt:lpstr>
      <vt:lpstr>Exercise</vt:lpstr>
      <vt:lpstr>Solution to Exercise</vt:lpstr>
      <vt:lpstr>PowerPoint Presentation</vt:lpstr>
      <vt:lpstr>PowerPoint Presentation</vt:lpstr>
      <vt:lpstr>PowerPoint Presentation</vt:lpstr>
      <vt:lpstr>PowerPoint Presentation</vt:lpstr>
      <vt:lpstr>To Be  DISCUSSED</vt:lpstr>
      <vt:lpstr>INDEXING</vt:lpstr>
      <vt:lpstr>Dense iNDEX</vt:lpstr>
      <vt:lpstr>SPARSE iNDEX</vt:lpstr>
      <vt:lpstr>MULTi LEVEL INDEXING</vt:lpstr>
      <vt:lpstr>B Trees- introduction</vt:lpstr>
      <vt:lpstr>B-TREES</vt:lpstr>
      <vt:lpstr>B-TREES PROPERTIES</vt:lpstr>
      <vt:lpstr>B-TREES Insert Operation</vt:lpstr>
      <vt:lpstr>B-TREES INSERTION  VISUALIZATION </vt:lpstr>
      <vt:lpstr>B-TREES TRAVERSAL(in-order)</vt:lpstr>
      <vt:lpstr>B-TREES SEARCH OPERATION</vt:lpstr>
      <vt:lpstr>B TREES</vt:lpstr>
      <vt:lpstr>B+ TREES</vt:lpstr>
      <vt:lpstr>B+ TREES (contd..)</vt:lpstr>
      <vt:lpstr>To Be  DISCUSSED</vt:lpstr>
      <vt:lpstr>SPLAY TREES</vt:lpstr>
      <vt:lpstr>SEARCH IN SPLAY TREES</vt:lpstr>
      <vt:lpstr>SEARCH IN SPLAY TREES</vt:lpstr>
      <vt:lpstr>SEARCH IN SPLAY TREES</vt:lpstr>
      <vt:lpstr>Example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 Trees</dc:title>
  <dc:creator>STUDENT</dc:creator>
  <cp:lastModifiedBy>Devika</cp:lastModifiedBy>
  <cp:revision>221</cp:revision>
  <dcterms:created xsi:type="dcterms:W3CDTF">2017-01-12T04:34:58Z</dcterms:created>
  <dcterms:modified xsi:type="dcterms:W3CDTF">2022-02-22T09:11:01Z</dcterms:modified>
</cp:coreProperties>
</file>