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57" r:id="rId3"/>
    <p:sldId id="258" r:id="rId4"/>
    <p:sldId id="320" r:id="rId5"/>
    <p:sldId id="323" r:id="rId6"/>
    <p:sldId id="348" r:id="rId7"/>
    <p:sldId id="347" r:id="rId8"/>
    <p:sldId id="324" r:id="rId9"/>
    <p:sldId id="325" r:id="rId10"/>
    <p:sldId id="259" r:id="rId11"/>
    <p:sldId id="354" r:id="rId12"/>
    <p:sldId id="355" r:id="rId13"/>
    <p:sldId id="260" r:id="rId14"/>
    <p:sldId id="312" r:id="rId15"/>
    <p:sldId id="262" r:id="rId16"/>
    <p:sldId id="269" r:id="rId17"/>
    <p:sldId id="273" r:id="rId18"/>
    <p:sldId id="275" r:id="rId19"/>
    <p:sldId id="274" r:id="rId20"/>
    <p:sldId id="315" r:id="rId21"/>
    <p:sldId id="326" r:id="rId22"/>
    <p:sldId id="316" r:id="rId23"/>
    <p:sldId id="336" r:id="rId24"/>
    <p:sldId id="338" r:id="rId25"/>
    <p:sldId id="340" r:id="rId26"/>
    <p:sldId id="341" r:id="rId27"/>
    <p:sldId id="342" r:id="rId28"/>
    <p:sldId id="343" r:id="rId29"/>
    <p:sldId id="344" r:id="rId30"/>
    <p:sldId id="299" r:id="rId31"/>
    <p:sldId id="328" r:id="rId32"/>
    <p:sldId id="300" r:id="rId33"/>
    <p:sldId id="352" r:id="rId34"/>
    <p:sldId id="349" r:id="rId35"/>
    <p:sldId id="306" r:id="rId36"/>
    <p:sldId id="307" r:id="rId37"/>
    <p:sldId id="313" r:id="rId38"/>
    <p:sldId id="310" r:id="rId39"/>
    <p:sldId id="35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29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24" autoAdjust="0"/>
  </p:normalViewPr>
  <p:slideViewPr>
    <p:cSldViewPr>
      <p:cViewPr varScale="1">
        <p:scale>
          <a:sx n="65" d="100"/>
          <a:sy n="65" d="100"/>
        </p:scale>
        <p:origin x="154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52FC3-A8AD-4747-A846-70824709A0C7}" type="datetimeFigureOut">
              <a:rPr lang="en-US" smtClean="0"/>
              <a:pPr/>
              <a:t>4/11/2024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C65009-B321-49BE-A363-A95807793BC9}" type="slidenum">
              <a:rPr lang="en-US" smtClean="0"/>
              <a:pPr/>
              <a:t>‹#›</a:t>
            </a:fld>
            <a:endParaRPr lang="en-US"/>
          </a:p>
        </p:txBody>
      </p:sp>
    </p:spTree>
    <p:extLst>
      <p:ext uri="{BB962C8B-B14F-4D97-AF65-F5344CB8AC3E}">
        <p14:creationId xmlns:p14="http://schemas.microsoft.com/office/powerpoint/2010/main" val="3047273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C65009-B321-49BE-A363-A95807793BC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C4B10A4-B41C-43B7-9607-CA220764F6E7}" type="datetimeFigureOut">
              <a:rPr lang="en-US" smtClean="0"/>
              <a:pPr/>
              <a:t>4/11/2024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0A50127-092E-40F3-8914-415000ADF5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advTm="10000">
    <p:comb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4B10A4-B41C-43B7-9607-CA220764F6E7}"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50127-092E-40F3-8914-415000ADF580}" type="slidenum">
              <a:rPr lang="en-US" smtClean="0"/>
              <a:pPr/>
              <a:t>‹#›</a:t>
            </a:fld>
            <a:endParaRPr lang="en-US"/>
          </a:p>
        </p:txBody>
      </p:sp>
    </p:spTree>
  </p:cSld>
  <p:clrMapOvr>
    <a:masterClrMapping/>
  </p:clrMapOvr>
  <p:transition spd="slow" advTm="10000">
    <p:comb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4B10A4-B41C-43B7-9607-CA220764F6E7}" type="datetimeFigureOut">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50127-092E-40F3-8914-415000ADF580}" type="slidenum">
              <a:rPr lang="en-US" smtClean="0"/>
              <a:pPr/>
              <a:t>‹#›</a:t>
            </a:fld>
            <a:endParaRPr lang="en-US"/>
          </a:p>
        </p:txBody>
      </p:sp>
    </p:spTree>
  </p:cSld>
  <p:clrMapOvr>
    <a:masterClrMapping/>
  </p:clrMapOvr>
  <p:transition spd="slow" advTm="10000">
    <p:comb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C4B10A4-B41C-43B7-9607-CA220764F6E7}" type="datetimeFigureOut">
              <a:rPr lang="en-US" smtClean="0"/>
              <a:pPr/>
              <a:t>4/11/2024</a:t>
            </a:fld>
            <a:endParaRPr lang="en-US"/>
          </a:p>
        </p:txBody>
      </p:sp>
      <p:sp>
        <p:nvSpPr>
          <p:cNvPr id="9" name="Slide Number Placeholder 8"/>
          <p:cNvSpPr>
            <a:spLocks noGrp="1"/>
          </p:cNvSpPr>
          <p:nvPr>
            <p:ph type="sldNum" sz="quarter" idx="15"/>
          </p:nvPr>
        </p:nvSpPr>
        <p:spPr/>
        <p:txBody>
          <a:bodyPr rtlCol="0"/>
          <a:lstStyle/>
          <a:p>
            <a:fld id="{90A50127-092E-40F3-8914-415000ADF58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slow" advTm="10000">
    <p:comb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C4B10A4-B41C-43B7-9607-CA220764F6E7}" type="datetimeFigureOut">
              <a:rPr lang="en-US" smtClean="0"/>
              <a:pPr/>
              <a:t>4/11/2024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0A50127-092E-40F3-8914-415000ADF5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advTm="10000">
    <p:comb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C4B10A4-B41C-43B7-9607-CA220764F6E7}" type="datetimeFigureOut">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50127-092E-40F3-8914-415000ADF58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slow" advTm="10000">
    <p:comb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C4B10A4-B41C-43B7-9607-CA220764F6E7}" type="datetimeFigureOut">
              <a:rPr lang="en-US" smtClean="0"/>
              <a:pPr/>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50127-092E-40F3-8914-415000ADF58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spd="slow" advTm="10000">
    <p:comb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C4B10A4-B41C-43B7-9607-CA220764F6E7}" type="datetimeFigureOut">
              <a:rPr lang="en-US" smtClean="0"/>
              <a:pPr/>
              <a:t>4/11/2024</a:t>
            </a:fld>
            <a:endParaRPr lang="en-US"/>
          </a:p>
        </p:txBody>
      </p:sp>
      <p:sp>
        <p:nvSpPr>
          <p:cNvPr id="7" name="Slide Number Placeholder 6"/>
          <p:cNvSpPr>
            <a:spLocks noGrp="1"/>
          </p:cNvSpPr>
          <p:nvPr>
            <p:ph type="sldNum" sz="quarter" idx="11"/>
          </p:nvPr>
        </p:nvSpPr>
        <p:spPr/>
        <p:txBody>
          <a:bodyPr rtlCol="0"/>
          <a:lstStyle/>
          <a:p>
            <a:fld id="{90A50127-092E-40F3-8914-415000ADF58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slow" advTm="10000">
    <p:comb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B10A4-B41C-43B7-9607-CA220764F6E7}" type="datetimeFigureOut">
              <a:rPr lang="en-US" smtClean="0"/>
              <a:pPr/>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50127-092E-40F3-8914-415000ADF580}" type="slidenum">
              <a:rPr lang="en-US" smtClean="0"/>
              <a:pPr/>
              <a:t>‹#›</a:t>
            </a:fld>
            <a:endParaRPr lang="en-US"/>
          </a:p>
        </p:txBody>
      </p:sp>
    </p:spTree>
  </p:cSld>
  <p:clrMapOvr>
    <a:masterClrMapping/>
  </p:clrMapOvr>
  <p:transition spd="slow" advTm="10000">
    <p:comb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C4B10A4-B41C-43B7-9607-CA220764F6E7}" type="datetimeFigureOut">
              <a:rPr lang="en-US" smtClean="0"/>
              <a:pPr/>
              <a:t>4/11/2024</a:t>
            </a:fld>
            <a:endParaRPr lang="en-US"/>
          </a:p>
        </p:txBody>
      </p:sp>
      <p:sp>
        <p:nvSpPr>
          <p:cNvPr id="22" name="Slide Number Placeholder 21"/>
          <p:cNvSpPr>
            <a:spLocks noGrp="1"/>
          </p:cNvSpPr>
          <p:nvPr>
            <p:ph type="sldNum" sz="quarter" idx="15"/>
          </p:nvPr>
        </p:nvSpPr>
        <p:spPr/>
        <p:txBody>
          <a:bodyPr rtlCol="0"/>
          <a:lstStyle/>
          <a:p>
            <a:fld id="{90A50127-092E-40F3-8914-415000ADF58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slow" advTm="10000">
    <p:comb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C4B10A4-B41C-43B7-9607-CA220764F6E7}" type="datetimeFigureOut">
              <a:rPr lang="en-US" smtClean="0"/>
              <a:pPr/>
              <a:t>4/11/2024</a:t>
            </a:fld>
            <a:endParaRPr lang="en-US"/>
          </a:p>
        </p:txBody>
      </p:sp>
      <p:sp>
        <p:nvSpPr>
          <p:cNvPr id="18" name="Slide Number Placeholder 17"/>
          <p:cNvSpPr>
            <a:spLocks noGrp="1"/>
          </p:cNvSpPr>
          <p:nvPr>
            <p:ph type="sldNum" sz="quarter" idx="11"/>
          </p:nvPr>
        </p:nvSpPr>
        <p:spPr/>
        <p:txBody>
          <a:bodyPr rtlCol="0"/>
          <a:lstStyle/>
          <a:p>
            <a:fld id="{90A50127-092E-40F3-8914-415000ADF58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slow" advTm="10000">
    <p:comb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C4B10A4-B41C-43B7-9607-CA220764F6E7}" type="datetimeFigureOut">
              <a:rPr lang="en-US" smtClean="0"/>
              <a:pPr/>
              <a:t>4/11/2024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0A50127-092E-40F3-8914-415000ADF5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advTm="10000">
    <p:comb dir="ver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aginas.fe.up.pt/~ec/files_1112/week_04_Association.pdf" TargetMode="External"/><Relationship Id="rId2" Type="http://schemas.openxmlformats.org/officeDocument/2006/relationships/hyperlink" Target="https://webfocusinfocenter.informationbuilders.com/wfappent/TLs/TL_rstat/source/marketbasket49.htm"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4648200"/>
            <a:ext cx="2895600" cy="685800"/>
          </a:xfrm>
        </p:spPr>
        <p:txBody>
          <a:bodyPr>
            <a:normAutofit/>
          </a:bodyPr>
          <a:lstStyle/>
          <a:p>
            <a:r>
              <a:rPr lang="en-US" sz="2800" b="0" dirty="0">
                <a:solidFill>
                  <a:schemeClr val="accent1">
                    <a:lumMod val="50000"/>
                  </a:schemeClr>
                </a:solidFill>
                <a:effectLst>
                  <a:outerShdw blurRad="38100" dist="38100" dir="2700000" algn="tl">
                    <a:srgbClr val="000000">
                      <a:alpha val="43137"/>
                    </a:srgbClr>
                  </a:outerShdw>
                </a:effectLst>
                <a:latin typeface="Algerian" panose="04020705040A02060702" pitchFamily="82" charset="0"/>
                <a:cs typeface="Adobe Hebrew" pitchFamily="18" charset="-79"/>
              </a:rPr>
              <a:t>PRESENTED BY</a:t>
            </a:r>
          </a:p>
        </p:txBody>
      </p:sp>
      <p:sp>
        <p:nvSpPr>
          <p:cNvPr id="3" name="Subtitle 2"/>
          <p:cNvSpPr>
            <a:spLocks noGrp="1"/>
          </p:cNvSpPr>
          <p:nvPr>
            <p:ph type="body" idx="2"/>
          </p:nvPr>
        </p:nvSpPr>
        <p:spPr>
          <a:xfrm>
            <a:off x="533400" y="228600"/>
            <a:ext cx="8153400" cy="1066800"/>
          </a:xfrm>
        </p:spPr>
        <p:txBody>
          <a:bodyPr>
            <a:normAutofit/>
          </a:bodyPr>
          <a:lstStyle/>
          <a:p>
            <a:r>
              <a:rPr lang="en-US" sz="3200" dirty="0">
                <a:solidFill>
                  <a:schemeClr val="tx1">
                    <a:lumMod val="95000"/>
                    <a:lumOff val="5000"/>
                  </a:schemeClr>
                </a:solidFill>
                <a:latin typeface="Algerian" pitchFamily="82" charset="0"/>
              </a:rPr>
              <a:t>Market basket analysis by </a:t>
            </a:r>
            <a:r>
              <a:rPr lang="en-US" sz="3200" dirty="0" err="1">
                <a:solidFill>
                  <a:schemeClr val="tx1">
                    <a:lumMod val="95000"/>
                    <a:lumOff val="5000"/>
                  </a:schemeClr>
                </a:solidFill>
                <a:latin typeface="Algerian" pitchFamily="82" charset="0"/>
              </a:rPr>
              <a:t>apriori</a:t>
            </a:r>
            <a:r>
              <a:rPr lang="en-US" sz="3200" dirty="0">
                <a:solidFill>
                  <a:schemeClr val="tx1">
                    <a:lumMod val="95000"/>
                    <a:lumOff val="5000"/>
                  </a:schemeClr>
                </a:solidFill>
                <a:latin typeface="Algerian" pitchFamily="82" charset="0"/>
              </a:rPr>
              <a:t> </a:t>
            </a:r>
            <a:r>
              <a:rPr lang="en-US" sz="3200" dirty="0" err="1">
                <a:solidFill>
                  <a:schemeClr val="tx1">
                    <a:lumMod val="95000"/>
                    <a:lumOff val="5000"/>
                  </a:schemeClr>
                </a:solidFill>
                <a:latin typeface="Algerian" pitchFamily="82" charset="0"/>
              </a:rPr>
              <a:t>algorIthm</a:t>
            </a:r>
            <a:endParaRPr lang="en-US" sz="3200" dirty="0">
              <a:solidFill>
                <a:schemeClr val="tx1">
                  <a:lumMod val="95000"/>
                  <a:lumOff val="5000"/>
                </a:schemeClr>
              </a:solidFill>
              <a:latin typeface="Algerian" pitchFamily="82" charset="0"/>
            </a:endParaRPr>
          </a:p>
        </p:txBody>
      </p:sp>
      <p:sp>
        <p:nvSpPr>
          <p:cNvPr id="8" name="Content Placeholder 7"/>
          <p:cNvSpPr>
            <a:spLocks noGrp="1"/>
          </p:cNvSpPr>
          <p:nvPr>
            <p:ph sz="quarter" idx="1"/>
          </p:nvPr>
        </p:nvSpPr>
        <p:spPr>
          <a:xfrm>
            <a:off x="304800" y="4724400"/>
            <a:ext cx="3505200" cy="1066800"/>
          </a:xfrm>
        </p:spPr>
        <p:txBody>
          <a:bodyPr/>
          <a:lstStyle/>
          <a:p>
            <a:pPr>
              <a:buNone/>
            </a:pPr>
            <a:r>
              <a:rPr lang="en-US" dirty="0">
                <a:latin typeface="Algerian" pitchFamily="82" charset="0"/>
              </a:rPr>
              <a:t> </a:t>
            </a:r>
          </a:p>
        </p:txBody>
      </p:sp>
      <p:pic>
        <p:nvPicPr>
          <p:cNvPr id="16392" name="Picture 8" descr="Market Basket Analysis | Kaggle"/>
          <p:cNvPicPr>
            <a:picLocks noChangeAspect="1" noChangeArrowheads="1"/>
          </p:cNvPicPr>
          <p:nvPr/>
        </p:nvPicPr>
        <p:blipFill>
          <a:blip r:embed="rId3"/>
          <a:srcRect/>
          <a:stretch>
            <a:fillRect/>
          </a:stretch>
        </p:blipFill>
        <p:spPr bwMode="auto">
          <a:xfrm>
            <a:off x="2324100" y="1290310"/>
            <a:ext cx="4572000" cy="3505200"/>
          </a:xfrm>
          <a:prstGeom prst="rect">
            <a:avLst/>
          </a:prstGeom>
          <a:noFill/>
        </p:spPr>
      </p:pic>
      <p:sp>
        <p:nvSpPr>
          <p:cNvPr id="6" name="Rectangle 5"/>
          <p:cNvSpPr/>
          <p:nvPr/>
        </p:nvSpPr>
        <p:spPr>
          <a:xfrm>
            <a:off x="457200" y="6324600"/>
            <a:ext cx="5715000" cy="369332"/>
          </a:xfrm>
          <a:prstGeom prst="rect">
            <a:avLst/>
          </a:prstGeom>
        </p:spPr>
        <p:txBody>
          <a:bodyPr wrap="square">
            <a:spAutoFit/>
          </a:bodyPr>
          <a:lstStyle/>
          <a:p>
            <a:r>
              <a:rPr lang="en-US" b="1" dirty="0">
                <a:solidFill>
                  <a:srgbClr val="7030A0"/>
                </a:solidFill>
                <a:latin typeface="Adobe Fan Heiti Std B" pitchFamily="34" charset="-128"/>
                <a:ea typeface="Adobe Fan Heiti Std B" pitchFamily="34" charset="-128"/>
              </a:rPr>
              <a:t>Interface Software</a:t>
            </a:r>
          </a:p>
        </p:txBody>
      </p:sp>
      <p:sp>
        <p:nvSpPr>
          <p:cNvPr id="9" name="TextBox 8">
            <a:extLst>
              <a:ext uri="{FF2B5EF4-FFF2-40B4-BE49-F238E27FC236}">
                <a16:creationId xmlns:a16="http://schemas.microsoft.com/office/drawing/2014/main" id="{34878F0E-8464-5190-4F4A-3CC1020E997E}"/>
              </a:ext>
            </a:extLst>
          </p:cNvPr>
          <p:cNvSpPr txBox="1"/>
          <p:nvPr/>
        </p:nvSpPr>
        <p:spPr>
          <a:xfrm>
            <a:off x="4876800" y="5334000"/>
            <a:ext cx="3810000" cy="523220"/>
          </a:xfrm>
          <a:prstGeom prst="rect">
            <a:avLst/>
          </a:prstGeom>
          <a:noFill/>
        </p:spPr>
        <p:txBody>
          <a:bodyPr wrap="square" rtlCol="0">
            <a:spAutoFit/>
          </a:bodyPr>
          <a:lstStyle/>
          <a:p>
            <a:r>
              <a:rPr lang="en-US" sz="2800" dirty="0">
                <a:solidFill>
                  <a:schemeClr val="accent1">
                    <a:lumMod val="50000"/>
                  </a:schemeClr>
                </a:solidFill>
                <a:latin typeface="Algerian" panose="04020705040A02060702" pitchFamily="82" charset="0"/>
              </a:rPr>
              <a:t>SUJIT KUMAR ROUT</a:t>
            </a:r>
            <a:endParaRPr lang="en-IN" sz="2800" dirty="0">
              <a:solidFill>
                <a:schemeClr val="accent1">
                  <a:lumMod val="50000"/>
                </a:schemeClr>
              </a:solidFill>
              <a:latin typeface="Algerian" panose="04020705040A02060702" pitchFamily="82" charset="0"/>
            </a:endParaRP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dirty="0">
                <a:solidFill>
                  <a:schemeClr val="accent3">
                    <a:lumMod val="50000"/>
                  </a:schemeClr>
                </a:solidFill>
                <a:latin typeface="Algerian" pitchFamily="82" charset="0"/>
              </a:rPr>
              <a:t>objective</a:t>
            </a:r>
          </a:p>
        </p:txBody>
      </p:sp>
      <p:sp>
        <p:nvSpPr>
          <p:cNvPr id="3" name="Content Placeholder 2"/>
          <p:cNvSpPr>
            <a:spLocks noGrp="1"/>
          </p:cNvSpPr>
          <p:nvPr>
            <p:ph sz="quarter" idx="1"/>
          </p:nvPr>
        </p:nvSpPr>
        <p:spPr>
          <a:xfrm>
            <a:off x="457200" y="1371600"/>
            <a:ext cx="7467600" cy="5102352"/>
          </a:xfrm>
        </p:spPr>
        <p:txBody>
          <a:bodyPr/>
          <a:lstStyle/>
          <a:p>
            <a:pPr>
              <a:buFont typeface="Wingdings" pitchFamily="2" charset="2"/>
              <a:buChar char="Ø"/>
            </a:pPr>
            <a:r>
              <a:rPr lang="en-US" dirty="0"/>
              <a:t>To find frequently purchased item sets from large transactional database.</a:t>
            </a:r>
          </a:p>
          <a:p>
            <a:pPr>
              <a:buFont typeface="Wingdings" pitchFamily="2" charset="2"/>
              <a:buChar char="Ø"/>
            </a:pP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pic>
        <p:nvPicPr>
          <p:cNvPr id="5" name="Content Placeholder 3" descr="Market.png"/>
          <p:cNvPicPr>
            <a:picLocks noChangeAspect="1"/>
          </p:cNvPicPr>
          <p:nvPr/>
        </p:nvPicPr>
        <p:blipFill>
          <a:blip r:embed="rId3"/>
          <a:stretch>
            <a:fillRect/>
          </a:stretch>
        </p:blipFill>
        <p:spPr>
          <a:xfrm>
            <a:off x="304800" y="2209800"/>
            <a:ext cx="8001000" cy="4495800"/>
          </a:xfrm>
          <a:prstGeom prst="rect">
            <a:avLst/>
          </a:prstGeom>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6.jpg"/>
          <p:cNvPicPr>
            <a:picLocks noChangeAspect="1"/>
          </p:cNvPicPr>
          <p:nvPr/>
        </p:nvPicPr>
        <p:blipFill>
          <a:blip r:embed="rId2"/>
          <a:stretch>
            <a:fillRect/>
          </a:stretch>
        </p:blipFill>
        <p:spPr>
          <a:xfrm>
            <a:off x="533400" y="304800"/>
            <a:ext cx="7772400" cy="6172200"/>
          </a:xfrm>
          <a:prstGeom prst="rect">
            <a:avLst/>
          </a:prstGeom>
        </p:spPr>
      </p:pic>
    </p:spTree>
  </p:cSld>
  <p:clrMapOvr>
    <a:masterClrMapping/>
  </p:clrMapOvr>
  <p:transition spd="slow" advTm="10000">
    <p:comb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ba.png"/>
          <p:cNvPicPr>
            <a:picLocks noChangeAspect="1"/>
          </p:cNvPicPr>
          <p:nvPr/>
        </p:nvPicPr>
        <p:blipFill>
          <a:blip r:embed="rId2"/>
          <a:stretch>
            <a:fillRect/>
          </a:stretch>
        </p:blipFill>
        <p:spPr>
          <a:xfrm>
            <a:off x="304800" y="457200"/>
            <a:ext cx="8232703" cy="5486400"/>
          </a:xfrm>
          <a:prstGeom prst="rect">
            <a:avLst/>
          </a:prstGeom>
        </p:spPr>
      </p:pic>
    </p:spTree>
  </p:cSld>
  <p:clrMapOvr>
    <a:masterClrMapping/>
  </p:clrMapOvr>
  <p:transition spd="slow" advTm="10000">
    <p:comb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solidFill>
                  <a:schemeClr val="accent3">
                    <a:lumMod val="50000"/>
                  </a:schemeClr>
                </a:solidFill>
                <a:latin typeface="Algerian" pitchFamily="82" charset="0"/>
              </a:rPr>
              <a:t>What is market basket?</a:t>
            </a:r>
          </a:p>
        </p:txBody>
      </p:sp>
      <p:sp>
        <p:nvSpPr>
          <p:cNvPr id="3" name="Content Placeholder 2"/>
          <p:cNvSpPr>
            <a:spLocks noGrp="1"/>
          </p:cNvSpPr>
          <p:nvPr>
            <p:ph sz="quarter" idx="1"/>
          </p:nvPr>
        </p:nvSpPr>
        <p:spPr>
          <a:xfrm>
            <a:off x="381000" y="1295400"/>
            <a:ext cx="7467600" cy="4873752"/>
          </a:xfrm>
        </p:spPr>
        <p:txBody>
          <a:bodyPr>
            <a:normAutofit fontScale="92500" lnSpcReduction="20000"/>
          </a:bodyPr>
          <a:lstStyle/>
          <a:p>
            <a:r>
              <a:rPr lang="en-US" dirty="0"/>
              <a:t>The process of discovering frequent item sets in large transactional database is called market basket analysis.</a:t>
            </a:r>
          </a:p>
          <a:p>
            <a:r>
              <a:rPr lang="en-US" dirty="0"/>
              <a:t>Because 5 V(velocity, variety, volume, variability, veracity ) of big data we use machine learning in this. </a:t>
            </a:r>
          </a:p>
          <a:p>
            <a:r>
              <a:rPr lang="en-US" dirty="0"/>
              <a:t>Market Basket Analysis is a technique that is used to discover the association between items.</a:t>
            </a:r>
          </a:p>
          <a:p>
            <a:r>
              <a:rPr lang="en-US" dirty="0"/>
              <a:t>In simplest terms, it allows retailers to identify a relationship between items that generally people buy together.</a:t>
            </a:r>
          </a:p>
          <a:p>
            <a:r>
              <a:rPr lang="en-US" dirty="0"/>
              <a:t>This entire process and analysis are known as </a:t>
            </a:r>
            <a:r>
              <a:rPr lang="en-US" b="1" dirty="0"/>
              <a:t>‘Market Basket Analysis’</a:t>
            </a:r>
            <a:r>
              <a:rPr lang="en-US" dirty="0"/>
              <a:t> in terms of technology and data. It works on the idea that </a:t>
            </a:r>
            <a:r>
              <a:rPr lang="en-US" b="1" dirty="0"/>
              <a:t>if a customer buys one item, they are bound to buy (or not buy) another related item or group of items.</a:t>
            </a: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ox(i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VE_20210602_111643.jpg"/>
          <p:cNvPicPr>
            <a:picLocks noChangeAspect="1"/>
          </p:cNvPicPr>
          <p:nvPr/>
        </p:nvPicPr>
        <p:blipFill>
          <a:blip r:embed="rId2"/>
          <a:stretch>
            <a:fillRect/>
          </a:stretch>
        </p:blipFill>
        <p:spPr>
          <a:xfrm>
            <a:off x="381000" y="533400"/>
            <a:ext cx="7898764" cy="6096000"/>
          </a:xfrm>
          <a:prstGeom prst="rect">
            <a:avLst/>
          </a:prstGeom>
        </p:spPr>
      </p:pic>
      <p:sp>
        <p:nvSpPr>
          <p:cNvPr id="3" name="Right Arrow 2"/>
          <p:cNvSpPr/>
          <p:nvPr/>
        </p:nvSpPr>
        <p:spPr>
          <a:xfrm>
            <a:off x="6934200" y="6096000"/>
            <a:ext cx="1295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sz="3600" dirty="0">
                <a:solidFill>
                  <a:schemeClr val="accent3">
                    <a:lumMod val="50000"/>
                  </a:schemeClr>
                </a:solidFill>
                <a:latin typeface="Algerian" pitchFamily="82" charset="0"/>
              </a:rPr>
              <a:t>Association rule</a:t>
            </a:r>
          </a:p>
        </p:txBody>
      </p:sp>
      <p:sp>
        <p:nvSpPr>
          <p:cNvPr id="3" name="Content Placeholder 2"/>
          <p:cNvSpPr>
            <a:spLocks noGrp="1"/>
          </p:cNvSpPr>
          <p:nvPr>
            <p:ph sz="quarter" idx="1"/>
          </p:nvPr>
        </p:nvSpPr>
        <p:spPr>
          <a:xfrm>
            <a:off x="228600" y="1143000"/>
            <a:ext cx="8077200" cy="5330952"/>
          </a:xfrm>
        </p:spPr>
        <p:txBody>
          <a:bodyPr>
            <a:normAutofit lnSpcReduction="10000"/>
          </a:bodyPr>
          <a:lstStyle/>
          <a:p>
            <a:r>
              <a:rPr lang="en-US" sz="2200" dirty="0"/>
              <a:t>Association Rule Mining is a rule-based machine learning method to find associations and relationships between large sets of items. This rule also shows how frequently an item occurs in the item set based on the occurrences of other items in a transaction.</a:t>
            </a:r>
          </a:p>
          <a:p>
            <a:r>
              <a:rPr lang="en-US" sz="2200" b="1" dirty="0"/>
              <a:t>The concept of association rule was </a:t>
            </a:r>
            <a:r>
              <a:rPr lang="en-US" sz="2200" b="1" dirty="0" err="1"/>
              <a:t>popularised</a:t>
            </a:r>
            <a:r>
              <a:rPr lang="en-US" sz="2200" b="1" dirty="0"/>
              <a:t> particularly due to the 1993 article of </a:t>
            </a:r>
            <a:r>
              <a:rPr lang="en-US" sz="2200" b="1" dirty="0">
                <a:solidFill>
                  <a:srgbClr val="002060"/>
                </a:solidFill>
              </a:rPr>
              <a:t>RAKESH AGRAWAL.</a:t>
            </a:r>
          </a:p>
          <a:p>
            <a:r>
              <a:rPr lang="en-US" sz="2200" dirty="0"/>
              <a:t>It is one of the most cited paper in the data mining field.</a:t>
            </a:r>
          </a:p>
          <a:p>
            <a:r>
              <a:rPr lang="en-US" sz="2200" dirty="0"/>
              <a:t>Association rules are widely used to analyze basket or transaction data to discover strong rules based on the frequency of occurrences. Association rules can be understood as the “</a:t>
            </a:r>
            <a:r>
              <a:rPr lang="en-US" sz="2200" b="1" dirty="0"/>
              <a:t>if this, then that</a:t>
            </a:r>
            <a:r>
              <a:rPr lang="en-US" sz="2200" dirty="0"/>
              <a:t>” rule.</a:t>
            </a:r>
          </a:p>
          <a:p>
            <a:r>
              <a:rPr lang="en-US" sz="2200" dirty="0"/>
              <a:t>For example, if a user buys coffee and sugar, then he/she is likely to buy milk.</a:t>
            </a: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2192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7467600" cy="274638"/>
          </a:xfrm>
        </p:spPr>
        <p:txBody>
          <a:bodyPr>
            <a:normAutofit fontScale="90000"/>
          </a:bodyPr>
          <a:lstStyle/>
          <a:p>
            <a:r>
              <a:rPr lang="en-US" dirty="0"/>
              <a:t>.</a:t>
            </a:r>
          </a:p>
        </p:txBody>
      </p:sp>
      <p:sp>
        <p:nvSpPr>
          <p:cNvPr id="3" name="Content Placeholder 2"/>
          <p:cNvSpPr>
            <a:spLocks noGrp="1"/>
          </p:cNvSpPr>
          <p:nvPr>
            <p:ph sz="quarter" idx="1"/>
          </p:nvPr>
        </p:nvSpPr>
        <p:spPr/>
        <p:txBody>
          <a:bodyPr/>
          <a:lstStyle/>
          <a:p>
            <a:r>
              <a:rPr lang="en-US" dirty="0"/>
              <a:t>This rule could be written as:</a:t>
            </a:r>
          </a:p>
          <a:p>
            <a:endParaRPr lang="en-US" dirty="0"/>
          </a:p>
          <a:p>
            <a:r>
              <a:rPr lang="en-US" sz="3600" b="1" dirty="0"/>
              <a:t>If {A} Then {B}</a:t>
            </a:r>
          </a:p>
          <a:p>
            <a:endParaRPr lang="en-US" dirty="0"/>
          </a:p>
          <a:p>
            <a:r>
              <a:rPr lang="en-US" dirty="0"/>
              <a:t>Here, </a:t>
            </a:r>
            <a:r>
              <a:rPr lang="en-US" b="1" dirty="0"/>
              <a:t>If</a:t>
            </a:r>
            <a:r>
              <a:rPr lang="en-US" dirty="0"/>
              <a:t> part of the rule is known as </a:t>
            </a:r>
            <a:r>
              <a:rPr lang="en-US" b="1" dirty="0"/>
              <a:t>antecedent</a:t>
            </a:r>
            <a:r>
              <a:rPr lang="en-US" dirty="0"/>
              <a:t> and </a:t>
            </a:r>
            <a:r>
              <a:rPr lang="en-US" b="1" dirty="0"/>
              <a:t>THEN</a:t>
            </a:r>
            <a:r>
              <a:rPr lang="en-US" dirty="0"/>
              <a:t> part of the rule is known as </a:t>
            </a:r>
            <a:r>
              <a:rPr lang="en-US" b="1" dirty="0"/>
              <a:t>consequent</a:t>
            </a:r>
            <a:r>
              <a:rPr lang="en-US" dirty="0"/>
              <a:t>. {A} part is the condition and {B} part is considered as the result.</a:t>
            </a:r>
          </a:p>
          <a:p>
            <a:endParaRPr lang="en-US" dirty="0"/>
          </a:p>
        </p:txBody>
      </p:sp>
      <p:sp>
        <p:nvSpPr>
          <p:cNvPr id="4" name="Down Arrow 3"/>
          <p:cNvSpPr/>
          <p:nvPr/>
        </p:nvSpPr>
        <p:spPr>
          <a:xfrm>
            <a:off x="3962400" y="228600"/>
            <a:ext cx="685800"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400" y="6705600"/>
            <a:ext cx="8382000" cy="152400"/>
          </a:xfrm>
        </p:spPr>
        <p:txBody>
          <a:bodyPr>
            <a:normAutofit fontScale="90000"/>
          </a:bodyPr>
          <a:lstStyle/>
          <a:p>
            <a:r>
              <a:rPr lang="en-US" dirty="0"/>
              <a:t>.</a:t>
            </a:r>
          </a:p>
        </p:txBody>
      </p:sp>
      <p:pic>
        <p:nvPicPr>
          <p:cNvPr id="1026" name="Picture 2"/>
          <p:cNvPicPr>
            <a:picLocks noGrp="1" noChangeAspect="1" noChangeArrowheads="1"/>
          </p:cNvPicPr>
          <p:nvPr>
            <p:ph sz="quarter" idx="1"/>
          </p:nvPr>
        </p:nvPicPr>
        <p:blipFill>
          <a:blip r:embed="rId2"/>
          <a:srcRect/>
          <a:stretch>
            <a:fillRect/>
          </a:stretch>
        </p:blipFill>
        <p:spPr bwMode="auto">
          <a:xfrm>
            <a:off x="0" y="0"/>
            <a:ext cx="4800600" cy="239119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514600"/>
            <a:ext cx="8686800" cy="2438400"/>
          </a:xfrm>
          <a:prstGeom prst="rect">
            <a:avLst/>
          </a:prstGeom>
          <a:noFill/>
          <a:ln w="9525">
            <a:noFill/>
            <a:miter lim="800000"/>
            <a:headEnd/>
            <a:tailEnd/>
          </a:ln>
          <a:effectLst/>
        </p:spPr>
      </p:pic>
      <p:sp>
        <p:nvSpPr>
          <p:cNvPr id="6" name="Rectangle 5"/>
          <p:cNvSpPr/>
          <p:nvPr/>
        </p:nvSpPr>
        <p:spPr>
          <a:xfrm>
            <a:off x="0" y="5257800"/>
            <a:ext cx="8686800" cy="1200329"/>
          </a:xfrm>
          <a:prstGeom prst="rect">
            <a:avLst/>
          </a:prstGeom>
        </p:spPr>
        <p:txBody>
          <a:bodyPr wrap="square">
            <a:spAutoFit/>
          </a:bodyPr>
          <a:lstStyle/>
          <a:p>
            <a:r>
              <a:rPr lang="en-US" dirty="0"/>
              <a:t>Orange juice and soda are more likely to be purchased together than any other</a:t>
            </a:r>
          </a:p>
          <a:p>
            <a:r>
              <a:rPr lang="en-US" dirty="0"/>
              <a:t>two items.</a:t>
            </a:r>
          </a:p>
          <a:p>
            <a:r>
              <a:rPr lang="en-US" dirty="0"/>
              <a:t>Detergent is never purchased with window cleaner or milk.</a:t>
            </a:r>
          </a:p>
          <a:p>
            <a:r>
              <a:rPr lang="en-US" dirty="0"/>
              <a:t>Milk is never purchased with soda or detergent.</a:t>
            </a:r>
          </a:p>
        </p:txBody>
      </p:sp>
      <p:pic>
        <p:nvPicPr>
          <p:cNvPr id="7" name="Picture 2" descr="Shopping Cart, Ecommerce, Business, Web Design, Customer, Service, Company,  Goods transparent background PNG clipart | HiClipart"/>
          <p:cNvPicPr>
            <a:picLocks noChangeAspect="1" noChangeArrowheads="1"/>
          </p:cNvPicPr>
          <p:nvPr/>
        </p:nvPicPr>
        <p:blipFill>
          <a:blip r:embed="rId4"/>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52400"/>
            <a:ext cx="7467600" cy="122238"/>
          </a:xfrm>
        </p:spPr>
        <p:txBody>
          <a:bodyPr>
            <a:normAutofit fontScale="90000"/>
          </a:bodyPr>
          <a:lstStyle/>
          <a:p>
            <a:r>
              <a:rPr lang="en-US" dirty="0"/>
              <a:t>.</a:t>
            </a:r>
          </a:p>
        </p:txBody>
      </p:sp>
      <p:sp>
        <p:nvSpPr>
          <p:cNvPr id="3" name="Content Placeholder 2"/>
          <p:cNvSpPr>
            <a:spLocks noGrp="1"/>
          </p:cNvSpPr>
          <p:nvPr>
            <p:ph sz="quarter" idx="1"/>
          </p:nvPr>
        </p:nvSpPr>
        <p:spPr>
          <a:xfrm>
            <a:off x="304800" y="457200"/>
            <a:ext cx="8153400" cy="5105400"/>
          </a:xfrm>
        </p:spPr>
        <p:txBody>
          <a:bodyPr>
            <a:normAutofit fontScale="92500" lnSpcReduction="10000"/>
          </a:bodyPr>
          <a:lstStyle/>
          <a:p>
            <a:pPr>
              <a:buNone/>
            </a:pPr>
            <a:r>
              <a:rPr lang="en-US" sz="3200" b="1" dirty="0"/>
              <a:t>            A =&gt; B [ s, c ]</a:t>
            </a:r>
          </a:p>
          <a:p>
            <a:pPr>
              <a:lnSpc>
                <a:spcPct val="120000"/>
              </a:lnSpc>
              <a:buNone/>
            </a:pPr>
            <a:endParaRPr lang="en-US" sz="3200" b="1" dirty="0"/>
          </a:p>
          <a:p>
            <a:pPr>
              <a:lnSpc>
                <a:spcPct val="120000"/>
              </a:lnSpc>
            </a:pPr>
            <a:r>
              <a:rPr lang="en-US" sz="2200" b="1" dirty="0"/>
              <a:t>Support:  denotes the frequency of the item(rule) within transactions.  </a:t>
            </a:r>
          </a:p>
          <a:p>
            <a:pPr>
              <a:lnSpc>
                <a:spcPct val="120000"/>
              </a:lnSpc>
            </a:pPr>
            <a:r>
              <a:rPr lang="en-US" sz="2200" dirty="0"/>
              <a:t>A high value means that the rule involves a great part of database</a:t>
            </a:r>
            <a:r>
              <a:rPr lang="en-US" sz="2200" b="1" dirty="0"/>
              <a:t>.</a:t>
            </a:r>
          </a:p>
          <a:p>
            <a:pPr>
              <a:lnSpc>
                <a:spcPct val="120000"/>
              </a:lnSpc>
              <a:buNone/>
            </a:pPr>
            <a:r>
              <a:rPr lang="en-US" sz="2200" dirty="0"/>
              <a:t>      support(A =&gt;B [ s, c ]) = p(A|B)</a:t>
            </a:r>
          </a:p>
          <a:p>
            <a:pPr>
              <a:lnSpc>
                <a:spcPct val="120000"/>
              </a:lnSpc>
            </a:pPr>
            <a:r>
              <a:rPr lang="en-US" sz="2200" b="1" dirty="0"/>
              <a:t>Confidence: denotes the percentage of transactions containing A</a:t>
            </a:r>
          </a:p>
          <a:p>
            <a:pPr>
              <a:lnSpc>
                <a:spcPct val="120000"/>
              </a:lnSpc>
            </a:pPr>
            <a:r>
              <a:rPr lang="en-US" sz="2200" dirty="0"/>
              <a:t>which also contain B. It is an estimation of conditioned probability .</a:t>
            </a:r>
          </a:p>
          <a:p>
            <a:pPr>
              <a:lnSpc>
                <a:spcPct val="120000"/>
              </a:lnSpc>
              <a:buNone/>
            </a:pPr>
            <a:r>
              <a:rPr lang="en-US" sz="2200" dirty="0"/>
              <a:t>     confidence(A =&gt; B [ s, c ]) = p(B|A) = sup(A,B)/sup(A)</a:t>
            </a:r>
          </a:p>
          <a:p>
            <a:pPr>
              <a:lnSpc>
                <a:spcPct val="120000"/>
              </a:lnSpc>
              <a:buNone/>
            </a:pPr>
            <a:endParaRPr lang="en-US" sz="2200"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
        <p:nvSpPr>
          <p:cNvPr id="5" name="Rectangle 4"/>
          <p:cNvSpPr/>
          <p:nvPr/>
        </p:nvSpPr>
        <p:spPr>
          <a:xfrm>
            <a:off x="228600" y="5486400"/>
            <a:ext cx="8077200" cy="969496"/>
          </a:xfrm>
          <a:prstGeom prst="rect">
            <a:avLst/>
          </a:prstGeom>
        </p:spPr>
        <p:txBody>
          <a:bodyPr wrap="square">
            <a:spAutoFit/>
          </a:bodyPr>
          <a:lstStyle/>
          <a:p>
            <a:pPr>
              <a:lnSpc>
                <a:spcPct val="150000"/>
              </a:lnSpc>
              <a:buFont typeface="Arial" pitchFamily="34" charset="0"/>
              <a:buChar char="•"/>
            </a:pPr>
            <a:r>
              <a:rPr lang="en-US" dirty="0"/>
              <a:t>  </a:t>
            </a:r>
            <a:r>
              <a:rPr lang="en-US" sz="2000" b="1" dirty="0"/>
              <a:t>lift</a:t>
            </a:r>
            <a:r>
              <a:rPr lang="en-US" dirty="0"/>
              <a:t>:  </a:t>
            </a:r>
            <a:r>
              <a:rPr lang="en-US" sz="2000" dirty="0"/>
              <a:t>This says how likely item 2 is purchased when item 1 is purchased, while controlling for how popular item 2 is.</a:t>
            </a: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Left)">
                                      <p:cBhvr>
                                        <p:cTn id="7" dur="500"/>
                                        <p:tgtEl>
                                          <p:spTgt spid="3">
                                            <p:txEl>
                                              <p:pRg st="2" end="2"/>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Left)">
                                      <p:cBhvr>
                                        <p:cTn id="10" dur="500"/>
                                        <p:tgtEl>
                                          <p:spTgt spid="3">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strips(down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strips(downLeft)">
                                      <p:cBhvr>
                                        <p:cTn id="18" dur="500"/>
                                        <p:tgtEl>
                                          <p:spTgt spid="3">
                                            <p:txEl>
                                              <p:pRg st="5" end="5"/>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strips(downLeft)">
                                      <p:cBhvr>
                                        <p:cTn id="21" dur="500"/>
                                        <p:tgtEl>
                                          <p:spTgt spid="3">
                                            <p:txEl>
                                              <p:pRg st="6" end="6"/>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strips(downLeft)">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down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a:solidFill>
                  <a:schemeClr val="accent3">
                    <a:lumMod val="50000"/>
                  </a:schemeClr>
                </a:solidFill>
                <a:latin typeface="Algerian" pitchFamily="82" charset="0"/>
              </a:rPr>
              <a:t>Association rule type</a:t>
            </a:r>
          </a:p>
        </p:txBody>
      </p:sp>
      <p:sp>
        <p:nvSpPr>
          <p:cNvPr id="3" name="Content Placeholder 2"/>
          <p:cNvSpPr>
            <a:spLocks noGrp="1"/>
          </p:cNvSpPr>
          <p:nvPr>
            <p:ph sz="quarter" idx="1"/>
          </p:nvPr>
        </p:nvSpPr>
        <p:spPr>
          <a:xfrm>
            <a:off x="457200" y="1371600"/>
            <a:ext cx="8686800" cy="4873752"/>
          </a:xfrm>
        </p:spPr>
        <p:txBody>
          <a:bodyPr/>
          <a:lstStyle/>
          <a:p>
            <a:r>
              <a:rPr lang="en-US" dirty="0"/>
              <a:t>Actionable Rules</a:t>
            </a:r>
          </a:p>
          <a:p>
            <a:pPr>
              <a:buNone/>
            </a:pPr>
            <a:r>
              <a:rPr lang="en-US" dirty="0"/>
              <a:t>    contain high‐quality, actionable information</a:t>
            </a:r>
          </a:p>
          <a:p>
            <a:pPr>
              <a:buNone/>
            </a:pPr>
            <a:endParaRPr lang="en-US" dirty="0"/>
          </a:p>
          <a:p>
            <a:pPr>
              <a:buNone/>
            </a:pPr>
            <a:endParaRPr lang="en-US" dirty="0"/>
          </a:p>
          <a:p>
            <a:pPr>
              <a:buNone/>
            </a:pPr>
            <a:endParaRPr lang="en-US" dirty="0"/>
          </a:p>
          <a:p>
            <a:r>
              <a:rPr lang="en-US" dirty="0"/>
              <a:t> Trivial Rules</a:t>
            </a:r>
          </a:p>
          <a:p>
            <a:pPr>
              <a:buNone/>
            </a:pPr>
            <a:r>
              <a:rPr lang="en-US" dirty="0"/>
              <a:t>    information already well‐known by those familiar with the business.</a:t>
            </a:r>
          </a:p>
          <a:p>
            <a:pPr>
              <a:buNone/>
            </a:pP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ox(in)">
                                      <p:cBhvr>
                                        <p:cTn id="15" dur="500"/>
                                        <p:tgtEl>
                                          <p:spTgt spid="3">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ox(in)">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48000" y="228600"/>
            <a:ext cx="4495800" cy="685800"/>
          </a:xfrm>
        </p:spPr>
        <p:txBody>
          <a:bodyPr>
            <a:normAutofit/>
          </a:bodyPr>
          <a:lstStyle/>
          <a:p>
            <a:r>
              <a:rPr lang="en-US" sz="3600" dirty="0">
                <a:solidFill>
                  <a:schemeClr val="accent3">
                    <a:lumMod val="50000"/>
                  </a:schemeClr>
                </a:solidFill>
                <a:latin typeface="Algerian" pitchFamily="82" charset="0"/>
              </a:rPr>
              <a:t>contents</a:t>
            </a:r>
          </a:p>
        </p:txBody>
      </p:sp>
      <p:sp>
        <p:nvSpPr>
          <p:cNvPr id="7" name="Subtitle 6"/>
          <p:cNvSpPr>
            <a:spLocks noGrp="1"/>
          </p:cNvSpPr>
          <p:nvPr>
            <p:ph type="subTitle" idx="1"/>
          </p:nvPr>
        </p:nvSpPr>
        <p:spPr>
          <a:xfrm>
            <a:off x="2286000" y="1828800"/>
            <a:ext cx="5105400" cy="3733800"/>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342900" indent="-342900">
              <a:buAutoNum type="arabicPeriod"/>
            </a:pPr>
            <a:r>
              <a:rPr lang="en-US" sz="2000" dirty="0">
                <a:solidFill>
                  <a:schemeClr val="tx1"/>
                </a:solidFill>
              </a:rPr>
              <a:t>Introduction</a:t>
            </a:r>
          </a:p>
          <a:p>
            <a:pPr marL="342900" indent="-342900">
              <a:buAutoNum type="arabicPeriod"/>
            </a:pPr>
            <a:r>
              <a:rPr lang="en-US" sz="2000" dirty="0">
                <a:solidFill>
                  <a:schemeClr val="tx1"/>
                </a:solidFill>
              </a:rPr>
              <a:t>Machine Learning</a:t>
            </a:r>
          </a:p>
          <a:p>
            <a:pPr marL="342900" indent="-342900">
              <a:buAutoNum type="arabicPeriod"/>
            </a:pPr>
            <a:r>
              <a:rPr lang="en-US" sz="2000" dirty="0">
                <a:solidFill>
                  <a:schemeClr val="tx1"/>
                </a:solidFill>
              </a:rPr>
              <a:t>Objective</a:t>
            </a:r>
          </a:p>
          <a:p>
            <a:pPr marL="342900" indent="-342900">
              <a:buAutoNum type="arabicPeriod"/>
            </a:pPr>
            <a:r>
              <a:rPr lang="en-US" sz="2000" dirty="0">
                <a:solidFill>
                  <a:schemeClr val="tx1"/>
                </a:solidFill>
              </a:rPr>
              <a:t>Market Basket Analysis</a:t>
            </a:r>
          </a:p>
          <a:p>
            <a:pPr marL="342900" indent="-342900">
              <a:buAutoNum type="arabicPeriod"/>
            </a:pPr>
            <a:r>
              <a:rPr lang="en-US" sz="2000" dirty="0">
                <a:solidFill>
                  <a:schemeClr val="tx1"/>
                </a:solidFill>
              </a:rPr>
              <a:t>Association Rule</a:t>
            </a:r>
          </a:p>
          <a:p>
            <a:pPr marL="342900" indent="-342900">
              <a:buAutoNum type="arabicPeriod"/>
            </a:pPr>
            <a:r>
              <a:rPr lang="en-US" sz="2000" dirty="0">
                <a:solidFill>
                  <a:schemeClr val="tx1"/>
                </a:solidFill>
              </a:rPr>
              <a:t>Procedure(</a:t>
            </a:r>
            <a:r>
              <a:rPr lang="en-US" sz="2000" dirty="0" err="1">
                <a:solidFill>
                  <a:schemeClr val="tx1"/>
                </a:solidFill>
              </a:rPr>
              <a:t>Apriori</a:t>
            </a:r>
            <a:r>
              <a:rPr lang="en-US" sz="2000">
                <a:solidFill>
                  <a:schemeClr val="tx1"/>
                </a:solidFill>
              </a:rPr>
              <a:t> Algorithm</a:t>
            </a:r>
            <a:r>
              <a:rPr lang="en-US" sz="2000" dirty="0">
                <a:solidFill>
                  <a:schemeClr val="tx1"/>
                </a:solidFill>
              </a:rPr>
              <a:t>)</a:t>
            </a:r>
          </a:p>
          <a:p>
            <a:pPr marL="342900" indent="-342900">
              <a:buAutoNum type="arabicPeriod"/>
            </a:pPr>
            <a:r>
              <a:rPr lang="en-US" sz="2000" dirty="0">
                <a:solidFill>
                  <a:schemeClr val="tx1"/>
                </a:solidFill>
              </a:rPr>
              <a:t>Application</a:t>
            </a:r>
          </a:p>
          <a:p>
            <a:pPr marL="342900" indent="-342900">
              <a:buAutoNum type="arabicPeriod"/>
            </a:pPr>
            <a:r>
              <a:rPr lang="en-US" sz="2000" dirty="0">
                <a:solidFill>
                  <a:schemeClr val="tx1"/>
                </a:solidFill>
              </a:rPr>
              <a:t>Summarization</a:t>
            </a:r>
          </a:p>
          <a:p>
            <a:pPr marL="342900" indent="-342900">
              <a:buAutoNum type="arabicPeriod"/>
            </a:pPr>
            <a:r>
              <a:rPr lang="en-US" sz="2000" dirty="0">
                <a:solidFill>
                  <a:schemeClr val="tx1"/>
                </a:solidFill>
              </a:rPr>
              <a:t>References</a:t>
            </a:r>
          </a:p>
          <a:p>
            <a:pPr marL="342900" indent="-342900">
              <a:buAutoNum type="arabicPeriod"/>
            </a:pPr>
            <a:endParaRPr lang="en-US" dirty="0"/>
          </a:p>
        </p:txBody>
      </p:sp>
      <p:pic>
        <p:nvPicPr>
          <p:cNvPr id="29698"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477000" y="304800"/>
            <a:ext cx="2438400" cy="1875374"/>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 calcmode="lin" valueType="num">
                                      <p:cBhvr additive="base">
                                        <p:cTn id="12"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 calcmode="lin" valueType="num">
                                      <p:cBhvr additive="base">
                                        <p:cTn id="2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 calcmode="lin" valueType="num">
                                      <p:cBhvr additive="base">
                                        <p:cTn id="4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7">
                                            <p:txEl>
                                              <p:pRg st="5" end="5"/>
                                            </p:txEl>
                                          </p:spTgt>
                                        </p:tgtEl>
                                        <p:attrNameLst>
                                          <p:attrName>style.visibility</p:attrName>
                                        </p:attrNameLst>
                                      </p:cBhvr>
                                      <p:to>
                                        <p:strVal val="visible"/>
                                      </p:to>
                                    </p:set>
                                    <p:anim calcmode="lin" valueType="num">
                                      <p:cBhvr additive="base">
                                        <p:cTn id="48"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 calcmode="lin" valueType="num">
                                      <p:cBhvr additive="base">
                                        <p:cTn id="54"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7">
                                            <p:txEl>
                                              <p:pRg st="7" end="7"/>
                                            </p:txEl>
                                          </p:spTgt>
                                        </p:tgtEl>
                                        <p:attrNameLst>
                                          <p:attrName>style.visibility</p:attrName>
                                        </p:attrNameLst>
                                      </p:cBhvr>
                                      <p:to>
                                        <p:strVal val="visible"/>
                                      </p:to>
                                    </p:set>
                                    <p:anim calcmode="lin" valueType="num">
                                      <p:cBhvr additive="base">
                                        <p:cTn id="60"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7">
                                            <p:txEl>
                                              <p:pRg st="8" end="8"/>
                                            </p:txEl>
                                          </p:spTgt>
                                        </p:tgtEl>
                                        <p:attrNameLst>
                                          <p:attrName>style.visibility</p:attrName>
                                        </p:attrNameLst>
                                      </p:cBhvr>
                                      <p:to>
                                        <p:strVal val="visible"/>
                                      </p:to>
                                    </p:set>
                                    <p:anim calcmode="lin" valueType="num">
                                      <p:cBhvr additive="base">
                                        <p:cTn id="66"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7467600" cy="274638"/>
          </a:xfrm>
        </p:spPr>
        <p:txBody>
          <a:bodyPr>
            <a:normAutofit fontScale="90000"/>
          </a:bodyPr>
          <a:lstStyle/>
          <a:p>
            <a:r>
              <a:rPr lang="en-US" dirty="0"/>
              <a:t>.</a:t>
            </a:r>
          </a:p>
        </p:txBody>
      </p:sp>
      <p:pic>
        <p:nvPicPr>
          <p:cNvPr id="4" name="Content Placeholder 3" descr="qpt"/>
          <p:cNvPicPr>
            <a:picLocks noGrp="1" noChangeAspect="1"/>
          </p:cNvPicPr>
          <p:nvPr>
            <p:ph sz="quarter" idx="1"/>
          </p:nvPr>
        </p:nvPicPr>
        <p:blipFill>
          <a:blip r:embed="rId2"/>
          <a:stretch>
            <a:fillRect/>
          </a:stretch>
        </p:blipFill>
        <p:spPr>
          <a:xfrm>
            <a:off x="0" y="152400"/>
            <a:ext cx="8844780" cy="6400800"/>
          </a:xfrm>
        </p:spPr>
      </p:pic>
      <p:sp>
        <p:nvSpPr>
          <p:cNvPr id="6" name="Rounded Rectangle 5"/>
          <p:cNvSpPr/>
          <p:nvPr/>
        </p:nvSpPr>
        <p:spPr>
          <a:xfrm>
            <a:off x="0" y="3048000"/>
            <a:ext cx="1524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048000"/>
            <a:ext cx="1524000" cy="369332"/>
          </a:xfrm>
          <a:prstGeom prst="rect">
            <a:avLst/>
          </a:prstGeom>
        </p:spPr>
        <p:txBody>
          <a:bodyPr wrap="square">
            <a:spAutoFit/>
          </a:bodyPr>
          <a:lstStyle/>
          <a:p>
            <a:r>
              <a:rPr lang="en-US" dirty="0"/>
              <a:t>Example:1</a:t>
            </a: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ssociation-rule-support-table.png"/>
          <p:cNvPicPr>
            <a:picLocks noChangeAspect="1"/>
          </p:cNvPicPr>
          <p:nvPr/>
        </p:nvPicPr>
        <p:blipFill>
          <a:blip r:embed="rId2"/>
          <a:stretch>
            <a:fillRect/>
          </a:stretch>
        </p:blipFill>
        <p:spPr>
          <a:xfrm>
            <a:off x="228600" y="838200"/>
            <a:ext cx="3733800" cy="2832246"/>
          </a:xfrm>
          <a:prstGeom prst="rect">
            <a:avLst/>
          </a:prstGeom>
        </p:spPr>
      </p:pic>
      <p:pic>
        <p:nvPicPr>
          <p:cNvPr id="3" name="Picture 2" descr="association-rule-support-eqn.png"/>
          <p:cNvPicPr>
            <a:picLocks noChangeAspect="1"/>
          </p:cNvPicPr>
          <p:nvPr/>
        </p:nvPicPr>
        <p:blipFill>
          <a:blip r:embed="rId3"/>
          <a:stretch>
            <a:fillRect/>
          </a:stretch>
        </p:blipFill>
        <p:spPr>
          <a:xfrm>
            <a:off x="4343400" y="1981200"/>
            <a:ext cx="3090080" cy="838200"/>
          </a:xfrm>
          <a:prstGeom prst="rect">
            <a:avLst/>
          </a:prstGeom>
        </p:spPr>
      </p:pic>
      <p:pic>
        <p:nvPicPr>
          <p:cNvPr id="4" name="Picture 3" descr="association-rule-confidence-eqn.png"/>
          <p:cNvPicPr>
            <a:picLocks noChangeAspect="1"/>
          </p:cNvPicPr>
          <p:nvPr/>
        </p:nvPicPr>
        <p:blipFill>
          <a:blip r:embed="rId4"/>
          <a:stretch>
            <a:fillRect/>
          </a:stretch>
        </p:blipFill>
        <p:spPr>
          <a:xfrm>
            <a:off x="533400" y="3657600"/>
            <a:ext cx="4876800" cy="1143000"/>
          </a:xfrm>
          <a:prstGeom prst="rect">
            <a:avLst/>
          </a:prstGeom>
        </p:spPr>
      </p:pic>
      <p:pic>
        <p:nvPicPr>
          <p:cNvPr id="5" name="Picture 4" descr="association-rule-lift-eqn.png"/>
          <p:cNvPicPr>
            <a:picLocks noChangeAspect="1"/>
          </p:cNvPicPr>
          <p:nvPr/>
        </p:nvPicPr>
        <p:blipFill>
          <a:blip r:embed="rId5"/>
          <a:stretch>
            <a:fillRect/>
          </a:stretch>
        </p:blipFill>
        <p:spPr>
          <a:xfrm>
            <a:off x="2743200" y="4953000"/>
            <a:ext cx="4953000" cy="1066800"/>
          </a:xfrm>
          <a:prstGeom prst="rect">
            <a:avLst/>
          </a:prstGeom>
        </p:spPr>
      </p:pic>
      <p:sp>
        <p:nvSpPr>
          <p:cNvPr id="6" name="Rectangle 5"/>
          <p:cNvSpPr/>
          <p:nvPr/>
        </p:nvSpPr>
        <p:spPr>
          <a:xfrm>
            <a:off x="304800" y="0"/>
            <a:ext cx="1981200" cy="400110"/>
          </a:xfrm>
          <a:prstGeom prst="rect">
            <a:avLst/>
          </a:prstGeom>
        </p:spPr>
        <p:txBody>
          <a:bodyPr wrap="square">
            <a:spAutoFit/>
          </a:bodyPr>
          <a:lstStyle/>
          <a:p>
            <a:r>
              <a:rPr lang="en-US" sz="2000" b="1" dirty="0"/>
              <a:t>Example:2</a:t>
            </a: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62000"/>
          </a:xfrm>
        </p:spPr>
        <p:txBody>
          <a:bodyPr>
            <a:normAutofit fontScale="90000"/>
          </a:bodyPr>
          <a:lstStyle/>
          <a:p>
            <a:r>
              <a:rPr lang="en-US" sz="3100" dirty="0">
                <a:solidFill>
                  <a:schemeClr val="accent3">
                    <a:lumMod val="50000"/>
                  </a:schemeClr>
                </a:solidFill>
              </a:rPr>
              <a:t>An example of Association Rules</a:t>
            </a:r>
            <a:br>
              <a:rPr lang="en-US" sz="2400" dirty="0"/>
            </a:br>
            <a:endParaRPr lang="en-US" sz="2800" b="1" dirty="0">
              <a:solidFill>
                <a:schemeClr val="accent3">
                  <a:lumMod val="50000"/>
                </a:schemeClr>
              </a:solidFill>
              <a:latin typeface="+mn-lt"/>
            </a:endParaRPr>
          </a:p>
        </p:txBody>
      </p:sp>
      <p:sp>
        <p:nvSpPr>
          <p:cNvPr id="3" name="Content Placeholder 2"/>
          <p:cNvSpPr>
            <a:spLocks noGrp="1"/>
          </p:cNvSpPr>
          <p:nvPr>
            <p:ph sz="quarter" idx="1"/>
          </p:nvPr>
        </p:nvSpPr>
        <p:spPr>
          <a:xfrm>
            <a:off x="228600" y="838200"/>
            <a:ext cx="8305800" cy="5635752"/>
          </a:xfrm>
        </p:spPr>
        <p:txBody>
          <a:bodyPr>
            <a:normAutofit/>
          </a:bodyPr>
          <a:lstStyle/>
          <a:p>
            <a:r>
              <a:rPr lang="en-US" sz="2800" dirty="0"/>
              <a:t>Assume there are 100 customers 10 of them bought milk, 8 bought butter and 6 bought both of them.</a:t>
            </a:r>
          </a:p>
          <a:p>
            <a:pPr>
              <a:buNone/>
            </a:pPr>
            <a:r>
              <a:rPr lang="en-US" sz="2800" b="1" dirty="0">
                <a:solidFill>
                  <a:schemeClr val="tx1">
                    <a:lumMod val="95000"/>
                    <a:lumOff val="5000"/>
                  </a:schemeClr>
                </a:solidFill>
              </a:rPr>
              <a:t>Answer</a:t>
            </a:r>
          </a:p>
          <a:p>
            <a:r>
              <a:rPr lang="en-US" dirty="0"/>
              <a:t>bought milk =&gt; bought butter</a:t>
            </a:r>
          </a:p>
          <a:p>
            <a:endParaRPr lang="en-US" dirty="0"/>
          </a:p>
          <a:p>
            <a:r>
              <a:rPr lang="en-US" dirty="0"/>
              <a:t>support = P(Milk &amp; Butter) = 6/100 = 0.06</a:t>
            </a:r>
          </a:p>
          <a:p>
            <a:endParaRPr lang="en-US" dirty="0"/>
          </a:p>
          <a:p>
            <a:r>
              <a:rPr lang="en-US" dirty="0"/>
              <a:t>confidence = support/P(Butter)</a:t>
            </a:r>
          </a:p>
          <a:p>
            <a:pPr>
              <a:buNone/>
            </a:pPr>
            <a:r>
              <a:rPr lang="en-US" dirty="0"/>
              <a:t>                  = 0.06/0.08 = 0.75</a:t>
            </a:r>
          </a:p>
          <a:p>
            <a:pPr>
              <a:buNone/>
            </a:pPr>
            <a:endParaRPr lang="en-US" dirty="0"/>
          </a:p>
          <a:p>
            <a:r>
              <a:rPr lang="en-US" dirty="0"/>
              <a:t>lift = confidence/P(Milk) = 0.75/0.10 = 7.5</a:t>
            </a:r>
          </a:p>
          <a:p>
            <a:endParaRPr lang="en-US" dirty="0"/>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heckerboard(across)">
                                      <p:cBhvr>
                                        <p:cTn id="19" dur="500"/>
                                        <p:tgtEl>
                                          <p:spTgt spid="3">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checkerboard(across)">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563562"/>
          </a:xfrm>
        </p:spPr>
        <p:txBody>
          <a:bodyPr>
            <a:normAutofit/>
          </a:bodyPr>
          <a:lstStyle/>
          <a:p>
            <a:r>
              <a:rPr lang="en-US" sz="2800" b="1" dirty="0">
                <a:solidFill>
                  <a:schemeClr val="accent2">
                    <a:lumMod val="50000"/>
                  </a:schemeClr>
                </a:solidFill>
              </a:rPr>
              <a:t>What is </a:t>
            </a:r>
            <a:r>
              <a:rPr lang="en-US" sz="2800" b="1" dirty="0" err="1">
                <a:solidFill>
                  <a:schemeClr val="accent2">
                    <a:lumMod val="50000"/>
                  </a:schemeClr>
                </a:solidFill>
              </a:rPr>
              <a:t>apriori</a:t>
            </a:r>
            <a:r>
              <a:rPr lang="en-US" sz="2800" b="1" dirty="0">
                <a:solidFill>
                  <a:schemeClr val="accent2">
                    <a:lumMod val="50000"/>
                  </a:schemeClr>
                </a:solidFill>
              </a:rPr>
              <a:t> algorithm</a:t>
            </a:r>
          </a:p>
        </p:txBody>
      </p:sp>
      <p:sp>
        <p:nvSpPr>
          <p:cNvPr id="3" name="Content Placeholder 2"/>
          <p:cNvSpPr>
            <a:spLocks noGrp="1"/>
          </p:cNvSpPr>
          <p:nvPr>
            <p:ph sz="quarter" idx="1"/>
          </p:nvPr>
        </p:nvSpPr>
        <p:spPr>
          <a:xfrm>
            <a:off x="457200" y="1295400"/>
            <a:ext cx="7467600" cy="4873752"/>
          </a:xfrm>
        </p:spPr>
        <p:txBody>
          <a:bodyPr/>
          <a:lstStyle/>
          <a:p>
            <a:r>
              <a:rPr lang="en-US" dirty="0" err="1"/>
              <a:t>Apriori</a:t>
            </a:r>
            <a:r>
              <a:rPr lang="en-US" dirty="0"/>
              <a:t> algorithm is the most established algorithm for finding frequent item set mining.</a:t>
            </a:r>
          </a:p>
          <a:p>
            <a:endParaRPr lang="en-US" dirty="0"/>
          </a:p>
          <a:p>
            <a:r>
              <a:rPr lang="en-US" dirty="0"/>
              <a:t>The basic principle of </a:t>
            </a:r>
            <a:r>
              <a:rPr lang="en-US" dirty="0" err="1"/>
              <a:t>Apriori</a:t>
            </a:r>
            <a:r>
              <a:rPr lang="en-US" dirty="0"/>
              <a:t> is “any subset of a frequent </a:t>
            </a:r>
            <a:r>
              <a:rPr lang="en-US" dirty="0" err="1"/>
              <a:t>itemset</a:t>
            </a:r>
            <a:r>
              <a:rPr lang="en-US" dirty="0"/>
              <a:t> must be frequent”.</a:t>
            </a:r>
          </a:p>
          <a:p>
            <a:endParaRPr lang="en-US" dirty="0"/>
          </a:p>
          <a:p>
            <a:r>
              <a:rPr lang="en-US" dirty="0"/>
              <a:t>We use these frequent </a:t>
            </a:r>
            <a:r>
              <a:rPr lang="en-US" dirty="0" err="1"/>
              <a:t>itemsets</a:t>
            </a:r>
            <a:r>
              <a:rPr lang="en-US" dirty="0"/>
              <a:t> to generate association rule. </a:t>
            </a: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781800" y="0"/>
            <a:ext cx="1828800" cy="1266092"/>
          </a:xfrm>
          <a:prstGeom prst="rect">
            <a:avLst/>
          </a:prstGeom>
          <a:noFill/>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err="1">
                <a:solidFill>
                  <a:schemeClr val="accent3">
                    <a:lumMod val="50000"/>
                  </a:schemeClr>
                </a:solidFill>
              </a:rPr>
              <a:t>Apriori</a:t>
            </a:r>
            <a:r>
              <a:rPr lang="en-US" b="1" dirty="0">
                <a:solidFill>
                  <a:schemeClr val="accent3">
                    <a:lumMod val="50000"/>
                  </a:schemeClr>
                </a:solidFill>
              </a:rPr>
              <a:t> algorithm</a:t>
            </a:r>
          </a:p>
        </p:txBody>
      </p:sp>
      <p:sp>
        <p:nvSpPr>
          <p:cNvPr id="3" name="Content Placeholder 2"/>
          <p:cNvSpPr>
            <a:spLocks noGrp="1"/>
          </p:cNvSpPr>
          <p:nvPr>
            <p:ph sz="quarter" idx="1"/>
          </p:nvPr>
        </p:nvSpPr>
        <p:spPr>
          <a:xfrm>
            <a:off x="457200" y="1295400"/>
            <a:ext cx="7467600" cy="5178552"/>
          </a:xfrm>
        </p:spPr>
        <p:txBody>
          <a:bodyPr/>
          <a:lstStyle/>
          <a:p>
            <a:r>
              <a:rPr lang="en-US" b="1" dirty="0">
                <a:solidFill>
                  <a:schemeClr val="accent3">
                    <a:lumMod val="50000"/>
                  </a:schemeClr>
                </a:solidFill>
              </a:rPr>
              <a:t>Ck</a:t>
            </a:r>
            <a:r>
              <a:rPr lang="en-US" dirty="0"/>
              <a:t>: </a:t>
            </a:r>
            <a:r>
              <a:rPr lang="en-US" dirty="0">
                <a:solidFill>
                  <a:srgbClr val="002060"/>
                </a:solidFill>
              </a:rPr>
              <a:t>candidates </a:t>
            </a:r>
            <a:r>
              <a:rPr lang="en-US" dirty="0" err="1">
                <a:solidFill>
                  <a:srgbClr val="002060"/>
                </a:solidFill>
              </a:rPr>
              <a:t>itemset</a:t>
            </a:r>
            <a:r>
              <a:rPr lang="en-US" dirty="0">
                <a:solidFill>
                  <a:srgbClr val="002060"/>
                </a:solidFill>
              </a:rPr>
              <a:t> of size </a:t>
            </a:r>
            <a:r>
              <a:rPr lang="en-US" b="1" dirty="0">
                <a:solidFill>
                  <a:schemeClr val="accent3">
                    <a:lumMod val="50000"/>
                  </a:schemeClr>
                </a:solidFill>
              </a:rPr>
              <a:t>k</a:t>
            </a:r>
          </a:p>
          <a:p>
            <a:r>
              <a:rPr lang="en-US" b="1" dirty="0" err="1">
                <a:solidFill>
                  <a:schemeClr val="accent3">
                    <a:lumMod val="50000"/>
                  </a:schemeClr>
                </a:solidFill>
              </a:rPr>
              <a:t>Lk</a:t>
            </a:r>
            <a:r>
              <a:rPr lang="en-US" b="1" dirty="0">
                <a:solidFill>
                  <a:schemeClr val="tx1">
                    <a:lumMod val="95000"/>
                    <a:lumOff val="5000"/>
                  </a:schemeClr>
                </a:solidFill>
              </a:rPr>
              <a:t>:  </a:t>
            </a:r>
            <a:r>
              <a:rPr lang="en-US" dirty="0">
                <a:solidFill>
                  <a:srgbClr val="002060"/>
                </a:solidFill>
              </a:rPr>
              <a:t>frequent </a:t>
            </a:r>
            <a:r>
              <a:rPr lang="en-US" dirty="0" err="1">
                <a:solidFill>
                  <a:srgbClr val="002060"/>
                </a:solidFill>
              </a:rPr>
              <a:t>itemsets</a:t>
            </a:r>
            <a:r>
              <a:rPr lang="en-US" dirty="0">
                <a:solidFill>
                  <a:srgbClr val="002060"/>
                </a:solidFill>
              </a:rPr>
              <a:t> of size </a:t>
            </a:r>
            <a:r>
              <a:rPr lang="en-US" b="1" dirty="0">
                <a:solidFill>
                  <a:schemeClr val="accent3">
                    <a:lumMod val="50000"/>
                  </a:schemeClr>
                </a:solidFill>
              </a:rPr>
              <a:t>k</a:t>
            </a:r>
          </a:p>
          <a:p>
            <a:r>
              <a:rPr lang="en-US" b="1" dirty="0">
                <a:solidFill>
                  <a:schemeClr val="accent3">
                    <a:lumMod val="50000"/>
                  </a:schemeClr>
                </a:solidFill>
              </a:rPr>
              <a:t>L1</a:t>
            </a:r>
            <a:r>
              <a:rPr lang="en-US" dirty="0">
                <a:solidFill>
                  <a:srgbClr val="002060"/>
                </a:solidFill>
              </a:rPr>
              <a:t>={frequent items};</a:t>
            </a:r>
          </a:p>
          <a:p>
            <a:r>
              <a:rPr lang="en-US" dirty="0">
                <a:solidFill>
                  <a:srgbClr val="002060"/>
                </a:solidFill>
              </a:rPr>
              <a:t>For(</a:t>
            </a:r>
            <a:r>
              <a:rPr lang="en-US" dirty="0">
                <a:solidFill>
                  <a:schemeClr val="accent3">
                    <a:lumMod val="50000"/>
                  </a:schemeClr>
                </a:solidFill>
              </a:rPr>
              <a:t>k=1; </a:t>
            </a:r>
            <a:r>
              <a:rPr lang="en-US" dirty="0" err="1">
                <a:solidFill>
                  <a:schemeClr val="accent3">
                    <a:lumMod val="50000"/>
                  </a:schemeClr>
                </a:solidFill>
              </a:rPr>
              <a:t>Lk</a:t>
            </a:r>
            <a:r>
              <a:rPr lang="en-US" dirty="0">
                <a:solidFill>
                  <a:schemeClr val="accent3">
                    <a:lumMod val="50000"/>
                  </a:schemeClr>
                </a:solidFill>
              </a:rPr>
              <a:t>!=0; k++</a:t>
            </a:r>
            <a:r>
              <a:rPr lang="en-US" dirty="0">
                <a:solidFill>
                  <a:srgbClr val="002060"/>
                </a:solidFill>
              </a:rPr>
              <a:t>)</a:t>
            </a:r>
          </a:p>
          <a:p>
            <a:r>
              <a:rPr lang="en-US" b="1" dirty="0">
                <a:solidFill>
                  <a:schemeClr val="accent3">
                    <a:lumMod val="50000"/>
                  </a:schemeClr>
                </a:solidFill>
              </a:rPr>
              <a:t>Ck+1</a:t>
            </a:r>
            <a:r>
              <a:rPr lang="en-US" dirty="0">
                <a:solidFill>
                  <a:srgbClr val="002060"/>
                </a:solidFill>
              </a:rPr>
              <a:t>= candidates generated from </a:t>
            </a:r>
            <a:r>
              <a:rPr lang="en-US" b="1" dirty="0" err="1">
                <a:solidFill>
                  <a:schemeClr val="accent3">
                    <a:lumMod val="50000"/>
                  </a:schemeClr>
                </a:solidFill>
              </a:rPr>
              <a:t>Lk</a:t>
            </a:r>
            <a:r>
              <a:rPr lang="en-US" dirty="0">
                <a:solidFill>
                  <a:srgbClr val="002060"/>
                </a:solidFill>
              </a:rPr>
              <a:t>;</a:t>
            </a:r>
          </a:p>
          <a:p>
            <a:r>
              <a:rPr lang="en-US" dirty="0">
                <a:solidFill>
                  <a:srgbClr val="002060"/>
                </a:solidFill>
              </a:rPr>
              <a:t>For each transaction</a:t>
            </a:r>
            <a:r>
              <a:rPr lang="en-US" b="1" dirty="0">
                <a:solidFill>
                  <a:srgbClr val="C00000"/>
                </a:solidFill>
              </a:rPr>
              <a:t> t </a:t>
            </a:r>
            <a:r>
              <a:rPr lang="en-US" dirty="0">
                <a:solidFill>
                  <a:srgbClr val="002060"/>
                </a:solidFill>
              </a:rPr>
              <a:t>in the database do increment to count of all candidates in </a:t>
            </a:r>
            <a:r>
              <a:rPr lang="en-US" b="1" dirty="0">
                <a:solidFill>
                  <a:schemeClr val="accent3">
                    <a:lumMod val="50000"/>
                  </a:schemeClr>
                </a:solidFill>
              </a:rPr>
              <a:t>Ck+1</a:t>
            </a:r>
            <a:r>
              <a:rPr lang="en-US" dirty="0">
                <a:solidFill>
                  <a:srgbClr val="002060"/>
                </a:solidFill>
              </a:rPr>
              <a:t> that are contained in</a:t>
            </a:r>
            <a:r>
              <a:rPr lang="en-US" b="1" dirty="0">
                <a:solidFill>
                  <a:srgbClr val="C00000"/>
                </a:solidFill>
              </a:rPr>
              <a:t> t</a:t>
            </a:r>
          </a:p>
          <a:p>
            <a:r>
              <a:rPr lang="en-US" b="1" dirty="0">
                <a:solidFill>
                  <a:schemeClr val="accent3">
                    <a:lumMod val="50000"/>
                  </a:schemeClr>
                </a:solidFill>
              </a:rPr>
              <a:t>Lk+1</a:t>
            </a:r>
            <a:r>
              <a:rPr lang="en-US" dirty="0">
                <a:solidFill>
                  <a:srgbClr val="002060"/>
                </a:solidFill>
              </a:rPr>
              <a:t>= candidates in </a:t>
            </a:r>
            <a:r>
              <a:rPr lang="en-US" b="1" dirty="0">
                <a:solidFill>
                  <a:schemeClr val="accent3">
                    <a:lumMod val="50000"/>
                  </a:schemeClr>
                </a:solidFill>
              </a:rPr>
              <a:t>Ck+1</a:t>
            </a:r>
            <a:r>
              <a:rPr lang="en-US" dirty="0">
                <a:solidFill>
                  <a:srgbClr val="002060"/>
                </a:solidFill>
              </a:rPr>
              <a:t> with </a:t>
            </a:r>
            <a:r>
              <a:rPr lang="en-US" dirty="0" err="1">
                <a:solidFill>
                  <a:srgbClr val="002060"/>
                </a:solidFill>
              </a:rPr>
              <a:t>min_support</a:t>
            </a:r>
            <a:endParaRPr lang="en-US" dirty="0">
              <a:solidFill>
                <a:srgbClr val="002060"/>
              </a:solidFill>
            </a:endParaRPr>
          </a:p>
          <a:p>
            <a:r>
              <a:rPr lang="en-US" dirty="0">
                <a:solidFill>
                  <a:srgbClr val="002060"/>
                </a:solidFill>
              </a:rPr>
              <a:t>End</a:t>
            </a:r>
          </a:p>
          <a:p>
            <a:r>
              <a:rPr lang="en-US" dirty="0">
                <a:solidFill>
                  <a:srgbClr val="002060"/>
                </a:solidFill>
              </a:rPr>
              <a:t>Return to </a:t>
            </a:r>
            <a:r>
              <a:rPr lang="en-US" b="1" dirty="0" err="1">
                <a:solidFill>
                  <a:schemeClr val="accent3">
                    <a:lumMod val="50000"/>
                  </a:schemeClr>
                </a:solidFill>
              </a:rPr>
              <a:t>UkLk</a:t>
            </a:r>
            <a:endParaRPr lang="en-US" b="1" dirty="0">
              <a:solidFill>
                <a:schemeClr val="accent3">
                  <a:lumMod val="50000"/>
                </a:schemeClr>
              </a:solidFill>
            </a:endParaRP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781800" y="0"/>
            <a:ext cx="1828800" cy="1266092"/>
          </a:xfrm>
          <a:prstGeom prst="rect">
            <a:avLst/>
          </a:prstGeom>
          <a:noFill/>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Horizontal)">
                                      <p:cBhvr>
                                        <p:cTn id="10" dur="500"/>
                                        <p:tgtEl>
                                          <p:spTgt spid="3">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Horizontal)">
                                      <p:cBhvr>
                                        <p:cTn id="13" dur="500"/>
                                        <p:tgtEl>
                                          <p:spTgt spid="3">
                                            <p:txEl>
                                              <p:pRg st="2" end="2"/>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Horizontal)">
                                      <p:cBhvr>
                                        <p:cTn id="16" dur="500"/>
                                        <p:tgtEl>
                                          <p:spTgt spid="3">
                                            <p:txEl>
                                              <p:pRg st="3" end="3"/>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Horizontal)">
                                      <p:cBhvr>
                                        <p:cTn id="19" dur="500"/>
                                        <p:tgtEl>
                                          <p:spTgt spid="3">
                                            <p:txEl>
                                              <p:pRg st="4" end="4"/>
                                            </p:txEl>
                                          </p:spTgt>
                                        </p:tgtEl>
                                      </p:cBhvr>
                                    </p:animEffect>
                                  </p:childTnLst>
                                </p:cTn>
                              </p:par>
                              <p:par>
                                <p:cTn id="20" presetID="16" presetClass="entr" presetSubtype="2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Horizontal)">
                                      <p:cBhvr>
                                        <p:cTn id="22" dur="500"/>
                                        <p:tgtEl>
                                          <p:spTgt spid="3">
                                            <p:txEl>
                                              <p:pRg st="5" end="5"/>
                                            </p:txEl>
                                          </p:spTgt>
                                        </p:tgtEl>
                                      </p:cBhvr>
                                    </p:animEffect>
                                  </p:childTnLst>
                                </p:cTn>
                              </p:par>
                              <p:par>
                                <p:cTn id="23" presetID="16" presetClass="entr" presetSubtype="2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Horizontal)">
                                      <p:cBhvr>
                                        <p:cTn id="25" dur="500"/>
                                        <p:tgtEl>
                                          <p:spTgt spid="3">
                                            <p:txEl>
                                              <p:pRg st="6" end="6"/>
                                            </p:txEl>
                                          </p:spTgt>
                                        </p:tgtEl>
                                      </p:cBhvr>
                                    </p:animEffect>
                                  </p:childTnLst>
                                </p:cTn>
                              </p:par>
                              <p:par>
                                <p:cTn id="26" presetID="16" presetClass="entr" presetSubtype="2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Horizontal)">
                                      <p:cBhvr>
                                        <p:cTn id="28" dur="500"/>
                                        <p:tgtEl>
                                          <p:spTgt spid="3">
                                            <p:txEl>
                                              <p:pRg st="7" end="7"/>
                                            </p:txEl>
                                          </p:spTgt>
                                        </p:tgtEl>
                                      </p:cBhvr>
                                    </p:animEffect>
                                  </p:childTnLst>
                                </p:cTn>
                              </p:par>
                              <p:par>
                                <p:cTn id="29" presetID="16" presetClass="entr" presetSubtype="2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152400"/>
            <a:ext cx="8610600" cy="16619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73239"/>
                </a:solidFill>
                <a:effectLst/>
                <a:latin typeface="urw-din"/>
                <a:cs typeface="Arial" pitchFamily="34" charset="0"/>
              </a:rPr>
              <a:t>Before we start understanding the algorithm, go through some definitions which are explained in my previous </a:t>
            </a:r>
            <a:r>
              <a:rPr kumimoji="0" lang="en-US" sz="1600" b="0" i="0" u="none" strike="noStrike" cap="none" normalizeH="0" dirty="0">
                <a:ln>
                  <a:noFill/>
                </a:ln>
                <a:solidFill>
                  <a:srgbClr val="273239"/>
                </a:solidFill>
                <a:effectLst/>
                <a:latin typeface="urw-din"/>
                <a:cs typeface="Arial" pitchFamily="34" charset="0"/>
              </a:rPr>
              <a:t> algorithm </a:t>
            </a:r>
            <a:r>
              <a:rPr kumimoji="0" lang="en-US" sz="1600" b="0" i="0" u="none" strike="noStrike" cap="none" normalizeH="0" baseline="0" dirty="0">
                <a:ln>
                  <a:noFill/>
                </a:ln>
                <a:solidFill>
                  <a:srgbClr val="273239"/>
                </a:solidFill>
                <a:effectLst/>
                <a:latin typeface="urw-din"/>
                <a:cs typeface="Arial" pitchFamily="34" charset="0"/>
              </a:rPr>
              <a:t>Consider the following dataset and we will find frequent </a:t>
            </a:r>
            <a:r>
              <a:rPr kumimoji="0" lang="en-US" sz="1600" b="0" i="0" u="none" strike="noStrike" cap="none" normalizeH="0" baseline="0" dirty="0" err="1">
                <a:ln>
                  <a:noFill/>
                </a:ln>
                <a:solidFill>
                  <a:srgbClr val="273239"/>
                </a:solidFill>
                <a:effectLst/>
                <a:latin typeface="urw-din"/>
                <a:cs typeface="Arial" pitchFamily="34" charset="0"/>
              </a:rPr>
              <a:t>itemsets</a:t>
            </a:r>
            <a:r>
              <a:rPr kumimoji="0" lang="en-US" sz="1600" b="0" i="0" u="none" strike="noStrike" cap="none" normalizeH="0" baseline="0" dirty="0">
                <a:ln>
                  <a:noFill/>
                </a:ln>
                <a:solidFill>
                  <a:srgbClr val="273239"/>
                </a:solidFill>
                <a:effectLst/>
                <a:latin typeface="urw-din"/>
                <a:cs typeface="Arial" pitchFamily="34" charset="0"/>
              </a:rPr>
              <a:t> and generate association rules for them.</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3276600" y="1905000"/>
            <a:ext cx="4572000" cy="646331"/>
          </a:xfrm>
          <a:prstGeom prst="rect">
            <a:avLst/>
          </a:prstGeom>
        </p:spPr>
        <p:txBody>
          <a:bodyPr wrap="square">
            <a:spAutoFit/>
          </a:bodyPr>
          <a:lstStyle/>
          <a:p>
            <a:r>
              <a:rPr lang="en-US" dirty="0"/>
              <a:t>minimum support count is 2</a:t>
            </a:r>
            <a:br>
              <a:rPr lang="en-US" dirty="0"/>
            </a:br>
            <a:r>
              <a:rPr lang="en-US" dirty="0"/>
              <a:t>minimum confidence is 60%</a:t>
            </a:r>
          </a:p>
        </p:txBody>
      </p:sp>
      <p:pic>
        <p:nvPicPr>
          <p:cNvPr id="4" name="Picture 3" descr="Capture-128.png"/>
          <p:cNvPicPr>
            <a:picLocks noChangeAspect="1"/>
          </p:cNvPicPr>
          <p:nvPr/>
        </p:nvPicPr>
        <p:blipFill>
          <a:blip r:embed="rId2"/>
          <a:stretch>
            <a:fillRect/>
          </a:stretch>
        </p:blipFill>
        <p:spPr>
          <a:xfrm>
            <a:off x="533400" y="1066800"/>
            <a:ext cx="2286000" cy="2514600"/>
          </a:xfrm>
          <a:prstGeom prst="rect">
            <a:avLst/>
          </a:prstGeom>
        </p:spPr>
      </p:pic>
      <p:sp>
        <p:nvSpPr>
          <p:cNvPr id="5" name="Rectangle 4"/>
          <p:cNvSpPr/>
          <p:nvPr/>
        </p:nvSpPr>
        <p:spPr>
          <a:xfrm>
            <a:off x="304800" y="3733800"/>
            <a:ext cx="8305800" cy="1477328"/>
          </a:xfrm>
          <a:prstGeom prst="rect">
            <a:avLst/>
          </a:prstGeom>
        </p:spPr>
        <p:txBody>
          <a:bodyPr wrap="square">
            <a:spAutoFit/>
          </a:bodyPr>
          <a:lstStyle/>
          <a:p>
            <a:pPr fontAlgn="base"/>
            <a:r>
              <a:rPr lang="en-US" b="1" dirty="0"/>
              <a:t>Step-1: </a:t>
            </a:r>
            <a:r>
              <a:rPr lang="en-US" b="1" dirty="0">
                <a:solidFill>
                  <a:schemeClr val="accent3">
                    <a:lumMod val="50000"/>
                  </a:schemeClr>
                </a:solidFill>
              </a:rPr>
              <a:t>K=1</a:t>
            </a:r>
            <a:br>
              <a:rPr lang="en-US" dirty="0"/>
            </a:br>
            <a:r>
              <a:rPr lang="en-US" dirty="0"/>
              <a:t>(I) Create a table containing support count of each item present in dataset  Called </a:t>
            </a:r>
            <a:r>
              <a:rPr lang="en-US" b="1" dirty="0"/>
              <a:t>C1(candidate set)</a:t>
            </a:r>
            <a:endParaRPr lang="en-US" dirty="0"/>
          </a:p>
          <a:p>
            <a:br>
              <a:rPr lang="en-US" dirty="0"/>
            </a:br>
            <a:endParaRPr lang="en-US" dirty="0"/>
          </a:p>
        </p:txBody>
      </p:sp>
      <p:pic>
        <p:nvPicPr>
          <p:cNvPr id="6" name="Picture 5" descr="Capture-129.png"/>
          <p:cNvPicPr>
            <a:picLocks noChangeAspect="1"/>
          </p:cNvPicPr>
          <p:nvPr/>
        </p:nvPicPr>
        <p:blipFill>
          <a:blip r:embed="rId3"/>
          <a:stretch>
            <a:fillRect/>
          </a:stretch>
        </p:blipFill>
        <p:spPr>
          <a:xfrm>
            <a:off x="3429000" y="4495800"/>
            <a:ext cx="2057400" cy="2133600"/>
          </a:xfrm>
          <a:prstGeom prst="rect">
            <a:avLst/>
          </a:prstGeom>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686800" cy="1477328"/>
          </a:xfrm>
          <a:prstGeom prst="rect">
            <a:avLst/>
          </a:prstGeom>
        </p:spPr>
        <p:txBody>
          <a:bodyPr wrap="square">
            <a:spAutoFit/>
          </a:bodyPr>
          <a:lstStyle/>
          <a:p>
            <a:r>
              <a:rPr lang="en-US" dirty="0"/>
              <a:t>(II) compare candidate set item’s support count with minimum support count (here </a:t>
            </a:r>
            <a:r>
              <a:rPr lang="en-US" dirty="0" err="1"/>
              <a:t>min_support</a:t>
            </a:r>
            <a:r>
              <a:rPr lang="en-US" dirty="0"/>
              <a:t>=2 if support count of candidate set items is less than </a:t>
            </a:r>
            <a:r>
              <a:rPr lang="en-US" dirty="0" err="1"/>
              <a:t>min_support</a:t>
            </a:r>
            <a:r>
              <a:rPr lang="en-US" dirty="0"/>
              <a:t> then remove those items). </a:t>
            </a:r>
          </a:p>
          <a:p>
            <a:endParaRPr lang="en-US" dirty="0"/>
          </a:p>
          <a:p>
            <a:r>
              <a:rPr lang="en-US" dirty="0"/>
              <a:t>This gives us </a:t>
            </a:r>
            <a:r>
              <a:rPr lang="en-US" dirty="0" err="1"/>
              <a:t>itemset</a:t>
            </a:r>
            <a:r>
              <a:rPr lang="en-US" dirty="0"/>
              <a:t> L1.</a:t>
            </a:r>
          </a:p>
        </p:txBody>
      </p:sp>
      <p:pic>
        <p:nvPicPr>
          <p:cNvPr id="3" name="Picture 2" descr="Capture-129 (1).png"/>
          <p:cNvPicPr>
            <a:picLocks noChangeAspect="1"/>
          </p:cNvPicPr>
          <p:nvPr/>
        </p:nvPicPr>
        <p:blipFill>
          <a:blip r:embed="rId2"/>
          <a:stretch>
            <a:fillRect/>
          </a:stretch>
        </p:blipFill>
        <p:spPr>
          <a:xfrm>
            <a:off x="3048000" y="1447800"/>
            <a:ext cx="1918386" cy="1752600"/>
          </a:xfrm>
          <a:prstGeom prst="rect">
            <a:avLst/>
          </a:prstGeom>
        </p:spPr>
      </p:pic>
      <p:sp>
        <p:nvSpPr>
          <p:cNvPr id="4" name="Rectangle 3"/>
          <p:cNvSpPr/>
          <p:nvPr/>
        </p:nvSpPr>
        <p:spPr>
          <a:xfrm>
            <a:off x="0" y="3276600"/>
            <a:ext cx="8686800" cy="3170099"/>
          </a:xfrm>
          <a:prstGeom prst="rect">
            <a:avLst/>
          </a:prstGeom>
        </p:spPr>
        <p:txBody>
          <a:bodyPr wrap="square">
            <a:spAutoFit/>
          </a:bodyPr>
          <a:lstStyle/>
          <a:p>
            <a:pPr fontAlgn="base"/>
            <a:r>
              <a:rPr lang="en-US" sz="2000" b="1" dirty="0">
                <a:solidFill>
                  <a:schemeClr val="accent3">
                    <a:lumMod val="50000"/>
                  </a:schemeClr>
                </a:solidFill>
              </a:rPr>
              <a:t>Step-2:</a:t>
            </a:r>
            <a:r>
              <a:rPr lang="en-US" sz="2000" dirty="0"/>
              <a:t> K=2</a:t>
            </a:r>
          </a:p>
          <a:p>
            <a:pPr fontAlgn="base"/>
            <a:endParaRPr lang="en-US" dirty="0"/>
          </a:p>
          <a:p>
            <a:pPr fontAlgn="base"/>
            <a:r>
              <a:rPr lang="en-US" dirty="0"/>
              <a:t>Generate candidate set C2 using L1 (this is called join step). Condition of joining L</a:t>
            </a:r>
            <a:r>
              <a:rPr lang="en-US" baseline="-25000" dirty="0"/>
              <a:t>k-1</a:t>
            </a:r>
            <a:r>
              <a:rPr lang="en-US" dirty="0"/>
              <a:t> and L</a:t>
            </a:r>
            <a:r>
              <a:rPr lang="en-US" baseline="-25000" dirty="0"/>
              <a:t>k-1</a:t>
            </a:r>
            <a:r>
              <a:rPr lang="en-US" dirty="0"/>
              <a:t> is that it should have (K-2) elements in common.</a:t>
            </a:r>
          </a:p>
          <a:p>
            <a:pPr fontAlgn="base"/>
            <a:endParaRPr lang="en-US" dirty="0"/>
          </a:p>
          <a:p>
            <a:pPr fontAlgn="base"/>
            <a:r>
              <a:rPr lang="en-US" dirty="0"/>
              <a:t>Check all subsets of an </a:t>
            </a:r>
            <a:r>
              <a:rPr lang="en-US" dirty="0" err="1"/>
              <a:t>itemset</a:t>
            </a:r>
            <a:r>
              <a:rPr lang="en-US" dirty="0"/>
              <a:t> are frequent or not and if not frequent remove that </a:t>
            </a:r>
            <a:r>
              <a:rPr lang="en-US" dirty="0" err="1"/>
              <a:t>itemset</a:t>
            </a:r>
            <a:r>
              <a:rPr lang="en-US" dirty="0"/>
              <a:t>.(Example subset of{I1, I2} are {I1}, {I2} they are frequent. Check for each </a:t>
            </a:r>
            <a:r>
              <a:rPr lang="en-US" dirty="0" err="1"/>
              <a:t>itemset</a:t>
            </a:r>
            <a:r>
              <a:rPr lang="en-US" dirty="0"/>
              <a:t>)</a:t>
            </a:r>
          </a:p>
          <a:p>
            <a:pPr fontAlgn="base"/>
            <a:endParaRPr lang="en-US" dirty="0"/>
          </a:p>
          <a:p>
            <a:r>
              <a:rPr lang="en-US" dirty="0"/>
              <a:t>Now find support count of these </a:t>
            </a:r>
            <a:r>
              <a:rPr lang="en-US" dirty="0" err="1"/>
              <a:t>itemsets</a:t>
            </a:r>
            <a:r>
              <a:rPr lang="en-US" dirty="0"/>
              <a:t> by searching in dataset.</a:t>
            </a:r>
            <a:br>
              <a:rPr lang="en-US" dirty="0"/>
            </a:br>
            <a:endParaRPr lang="en-US" dirty="0"/>
          </a:p>
        </p:txBody>
      </p:sp>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Horizontal)">
                                      <p:cBhvr>
                                        <p:cTn id="7" dur="500"/>
                                        <p:tgtEl>
                                          <p:spTgt spid="2">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barn(inHorizontal)">
                                      <p:cBhvr>
                                        <p:cTn id="20" dur="500"/>
                                        <p:tgtEl>
                                          <p:spTgt spid="4">
                                            <p:txEl>
                                              <p:pRg st="0" end="0"/>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barn(inHorizontal)">
                                      <p:cBhvr>
                                        <p:cTn id="23" dur="500"/>
                                        <p:tgtEl>
                                          <p:spTgt spid="4">
                                            <p:txEl>
                                              <p:pRg st="2" end="2"/>
                                            </p:txEl>
                                          </p:spTgt>
                                        </p:tgtEl>
                                      </p:cBhvr>
                                    </p:animEffect>
                                  </p:childTnLst>
                                </p:cTn>
                              </p:par>
                              <p:par>
                                <p:cTn id="24" presetID="16" presetClass="entr" presetSubtype="26"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Horizontal)">
                                      <p:cBhvr>
                                        <p:cTn id="26" dur="500"/>
                                        <p:tgtEl>
                                          <p:spTgt spid="4">
                                            <p:txEl>
                                              <p:pRg st="4" end="4"/>
                                            </p:txEl>
                                          </p:spTgt>
                                        </p:tgtEl>
                                      </p:cBhvr>
                                    </p:animEffect>
                                  </p:childTnLst>
                                </p:cTn>
                              </p:par>
                              <p:par>
                                <p:cTn id="27" presetID="16" presetClass="entr" presetSubtype="26"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Horizontal)">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130.png"/>
          <p:cNvPicPr>
            <a:picLocks noChangeAspect="1"/>
          </p:cNvPicPr>
          <p:nvPr/>
        </p:nvPicPr>
        <p:blipFill>
          <a:blip r:embed="rId2"/>
          <a:stretch>
            <a:fillRect/>
          </a:stretch>
        </p:blipFill>
        <p:spPr>
          <a:xfrm>
            <a:off x="228600" y="152400"/>
            <a:ext cx="2133600" cy="2438400"/>
          </a:xfrm>
          <a:prstGeom prst="rect">
            <a:avLst/>
          </a:prstGeom>
        </p:spPr>
      </p:pic>
      <p:sp>
        <p:nvSpPr>
          <p:cNvPr id="3" name="Rectangle 2"/>
          <p:cNvSpPr/>
          <p:nvPr/>
        </p:nvSpPr>
        <p:spPr>
          <a:xfrm>
            <a:off x="0" y="2819400"/>
            <a:ext cx="8610600" cy="1477328"/>
          </a:xfrm>
          <a:prstGeom prst="rect">
            <a:avLst/>
          </a:prstGeom>
        </p:spPr>
        <p:txBody>
          <a:bodyPr wrap="square">
            <a:spAutoFit/>
          </a:bodyPr>
          <a:lstStyle/>
          <a:p>
            <a:pPr fontAlgn="base"/>
            <a:r>
              <a:rPr lang="en-US" dirty="0"/>
              <a:t>(II) compare candidate (C2) support count with minimum support count(here </a:t>
            </a:r>
            <a:r>
              <a:rPr lang="en-US" dirty="0" err="1"/>
              <a:t>min_support</a:t>
            </a:r>
            <a:r>
              <a:rPr lang="en-US" dirty="0"/>
              <a:t>=2 if support count of candidate set item is less than </a:t>
            </a:r>
            <a:r>
              <a:rPr lang="en-US" dirty="0" err="1"/>
              <a:t>min_support</a:t>
            </a:r>
            <a:r>
              <a:rPr lang="en-US" dirty="0"/>
              <a:t> then remove those items) this gives us </a:t>
            </a:r>
            <a:r>
              <a:rPr lang="en-US" dirty="0" err="1"/>
              <a:t>itemset</a:t>
            </a:r>
            <a:r>
              <a:rPr lang="en-US" dirty="0"/>
              <a:t> L2.</a:t>
            </a:r>
          </a:p>
          <a:p>
            <a:br>
              <a:rPr lang="en-US" dirty="0"/>
            </a:br>
            <a:endParaRPr lang="en-US" dirty="0"/>
          </a:p>
        </p:txBody>
      </p:sp>
      <p:pic>
        <p:nvPicPr>
          <p:cNvPr id="5" name="Picture 4" descr="Capture-131.png"/>
          <p:cNvPicPr>
            <a:picLocks noChangeAspect="1"/>
          </p:cNvPicPr>
          <p:nvPr/>
        </p:nvPicPr>
        <p:blipFill>
          <a:blip r:embed="rId3"/>
          <a:stretch>
            <a:fillRect/>
          </a:stretch>
        </p:blipFill>
        <p:spPr>
          <a:xfrm>
            <a:off x="304800" y="4038600"/>
            <a:ext cx="2173240" cy="2514600"/>
          </a:xfrm>
          <a:prstGeom prst="rect">
            <a:avLst/>
          </a:prstGeom>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4153495"/>
          </a:xfrm>
          <a:prstGeom prst="rect">
            <a:avLst/>
          </a:prstGeom>
        </p:spPr>
        <p:txBody>
          <a:bodyPr wrap="square">
            <a:spAutoFit/>
          </a:bodyPr>
          <a:lstStyle/>
          <a:p>
            <a:pPr fontAlgn="base"/>
            <a:r>
              <a:rPr lang="en-US" sz="2000" b="1" dirty="0">
                <a:solidFill>
                  <a:schemeClr val="accent3">
                    <a:lumMod val="50000"/>
                  </a:schemeClr>
                </a:solidFill>
              </a:rPr>
              <a:t>Step-3:</a:t>
            </a:r>
            <a:endParaRPr lang="en-US" sz="2000" dirty="0">
              <a:solidFill>
                <a:schemeClr val="accent3">
                  <a:lumMod val="50000"/>
                </a:schemeClr>
              </a:solidFill>
            </a:endParaRPr>
          </a:p>
          <a:p>
            <a:pPr fontAlgn="base">
              <a:buFont typeface="Wingdings" pitchFamily="2" charset="2"/>
              <a:buChar char="§"/>
            </a:pPr>
            <a:r>
              <a:rPr lang="en-US" dirty="0"/>
              <a:t>Generate candidate set C3 using L2 (join step). Condition of joining L</a:t>
            </a:r>
            <a:r>
              <a:rPr lang="en-US" baseline="-25000" dirty="0"/>
              <a:t>k-1</a:t>
            </a:r>
            <a:r>
              <a:rPr lang="en-US" dirty="0"/>
              <a:t> and           L</a:t>
            </a:r>
            <a:r>
              <a:rPr lang="en-US" baseline="-25000" dirty="0"/>
              <a:t>k-1</a:t>
            </a:r>
            <a:r>
              <a:rPr lang="en-US" dirty="0"/>
              <a:t> is that it should have (K-2) elements in common. So here, for L2, first   element should match.</a:t>
            </a:r>
          </a:p>
          <a:p>
            <a:pPr fontAlgn="base">
              <a:buFont typeface="Wingdings" pitchFamily="2" charset="2"/>
              <a:buChar char="§"/>
            </a:pPr>
            <a:r>
              <a:rPr lang="en-US" dirty="0"/>
              <a:t>So </a:t>
            </a:r>
            <a:r>
              <a:rPr lang="en-US" dirty="0" err="1"/>
              <a:t>itemset</a:t>
            </a:r>
            <a:r>
              <a:rPr lang="en-US" dirty="0"/>
              <a:t> generated by joining L2 is {I1, I2, I3}{I1, I2, I5}{I1, I3, i5}{I2, I3, I4}{I2, I4, I5}{I2, I3, I5}</a:t>
            </a:r>
            <a:endParaRPr lang="en-US" sz="1000" dirty="0"/>
          </a:p>
          <a:p>
            <a:pPr fontAlgn="base">
              <a:buFont typeface="Wingdings" pitchFamily="2" charset="2"/>
              <a:buChar char="§"/>
            </a:pPr>
            <a:r>
              <a:rPr lang="en-US" dirty="0"/>
              <a:t>Check if all subsets of these </a:t>
            </a:r>
            <a:r>
              <a:rPr lang="en-US" dirty="0" err="1"/>
              <a:t>itemsets</a:t>
            </a:r>
            <a:r>
              <a:rPr lang="en-US" dirty="0"/>
              <a:t> are frequent or not and if not, then remove that </a:t>
            </a:r>
            <a:r>
              <a:rPr lang="en-US" dirty="0" err="1"/>
              <a:t>itemset</a:t>
            </a:r>
            <a:r>
              <a:rPr lang="en-US" dirty="0"/>
              <a:t>.(Here subset of {I1, I2, I3} are {I1, I2},{I2, I3},{I1, I3} which are frequent. For {I2, I3, I4}, subset {I3, I4} is not frequent so remove it. Similarly check for every </a:t>
            </a:r>
            <a:r>
              <a:rPr lang="en-US" dirty="0" err="1"/>
              <a:t>itemset</a:t>
            </a:r>
            <a:r>
              <a:rPr lang="en-US" dirty="0"/>
              <a:t>)</a:t>
            </a:r>
          </a:p>
          <a:p>
            <a:pPr fontAlgn="base"/>
            <a:endParaRPr lang="en-US" dirty="0"/>
          </a:p>
          <a:p>
            <a:pPr fontAlgn="base"/>
            <a:r>
              <a:rPr lang="en-US" dirty="0"/>
              <a:t>find support count of these remaining </a:t>
            </a:r>
            <a:r>
              <a:rPr lang="en-US" dirty="0" err="1"/>
              <a:t>itemset</a:t>
            </a:r>
            <a:r>
              <a:rPr lang="en-US" dirty="0"/>
              <a:t> by searching in dataset.</a:t>
            </a:r>
          </a:p>
          <a:p>
            <a:br>
              <a:rPr lang="en-US" dirty="0"/>
            </a:br>
            <a:endParaRPr lang="en-US" dirty="0"/>
          </a:p>
        </p:txBody>
      </p:sp>
      <p:pic>
        <p:nvPicPr>
          <p:cNvPr id="4" name="Picture 3" descr="Capture-132.png"/>
          <p:cNvPicPr>
            <a:picLocks noChangeAspect="1"/>
          </p:cNvPicPr>
          <p:nvPr/>
        </p:nvPicPr>
        <p:blipFill>
          <a:blip r:embed="rId2"/>
          <a:stretch>
            <a:fillRect/>
          </a:stretch>
        </p:blipFill>
        <p:spPr>
          <a:xfrm>
            <a:off x="2362200" y="3352800"/>
            <a:ext cx="1905000" cy="1066800"/>
          </a:xfrm>
          <a:prstGeom prst="rect">
            <a:avLst/>
          </a:prstGeom>
        </p:spPr>
      </p:pic>
      <p:sp>
        <p:nvSpPr>
          <p:cNvPr id="5" name="Rectangle 4"/>
          <p:cNvSpPr/>
          <p:nvPr/>
        </p:nvSpPr>
        <p:spPr>
          <a:xfrm>
            <a:off x="228600" y="4495800"/>
            <a:ext cx="8610600" cy="923330"/>
          </a:xfrm>
          <a:prstGeom prst="rect">
            <a:avLst/>
          </a:prstGeom>
        </p:spPr>
        <p:txBody>
          <a:bodyPr wrap="square">
            <a:spAutoFit/>
          </a:bodyPr>
          <a:lstStyle/>
          <a:p>
            <a:r>
              <a:rPr lang="en-US" dirty="0"/>
              <a:t>II) Compare candidate (C3) support count with minimum support count(here </a:t>
            </a:r>
            <a:r>
              <a:rPr lang="en-US" dirty="0" err="1"/>
              <a:t>min_support</a:t>
            </a:r>
            <a:r>
              <a:rPr lang="en-US" dirty="0"/>
              <a:t>=2 if </a:t>
            </a:r>
            <a:r>
              <a:rPr lang="en-US" dirty="0" err="1"/>
              <a:t>support_count</a:t>
            </a:r>
            <a:r>
              <a:rPr lang="en-US" dirty="0"/>
              <a:t> of candidate set item is less than </a:t>
            </a:r>
            <a:r>
              <a:rPr lang="en-US" dirty="0" err="1"/>
              <a:t>min_support</a:t>
            </a:r>
            <a:r>
              <a:rPr lang="en-US" dirty="0"/>
              <a:t> then remove those items) this gives us </a:t>
            </a:r>
            <a:r>
              <a:rPr lang="en-US" dirty="0" err="1"/>
              <a:t>itemset</a:t>
            </a:r>
            <a:r>
              <a:rPr lang="en-US" dirty="0"/>
              <a:t> L3.</a:t>
            </a:r>
          </a:p>
        </p:txBody>
      </p:sp>
      <p:pic>
        <p:nvPicPr>
          <p:cNvPr id="6" name="Picture 5" descr="Capture-132 (1).png"/>
          <p:cNvPicPr>
            <a:picLocks noChangeAspect="1"/>
          </p:cNvPicPr>
          <p:nvPr/>
        </p:nvPicPr>
        <p:blipFill>
          <a:blip r:embed="rId2"/>
          <a:stretch>
            <a:fillRect/>
          </a:stretch>
        </p:blipFill>
        <p:spPr>
          <a:xfrm>
            <a:off x="2590800" y="5562600"/>
            <a:ext cx="2362200" cy="990600"/>
          </a:xfrm>
          <a:prstGeom prst="rect">
            <a:avLst/>
          </a:prstGeom>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Horizontal)">
                                      <p:cBhvr>
                                        <p:cTn id="7" dur="500"/>
                                        <p:tgtEl>
                                          <p:spTgt spid="2">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Horizontal)">
                                      <p:cBhvr>
                                        <p:cTn id="10" dur="500"/>
                                        <p:tgtEl>
                                          <p:spTgt spid="2">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Horizontal)">
                                      <p:cBhvr>
                                        <p:cTn id="13" dur="500"/>
                                        <p:tgtEl>
                                          <p:spTgt spid="2">
                                            <p:txEl>
                                              <p:pRg st="2" end="2"/>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barn(inHorizontal)">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686800" cy="3139321"/>
          </a:xfrm>
          <a:prstGeom prst="rect">
            <a:avLst/>
          </a:prstGeom>
        </p:spPr>
        <p:txBody>
          <a:bodyPr wrap="square">
            <a:spAutoFit/>
          </a:bodyPr>
          <a:lstStyle/>
          <a:p>
            <a:pPr fontAlgn="base"/>
            <a:r>
              <a:rPr lang="en-US" b="1" dirty="0"/>
              <a:t>Step-4:</a:t>
            </a:r>
            <a:endParaRPr lang="en-US" dirty="0"/>
          </a:p>
          <a:p>
            <a:pPr fontAlgn="base"/>
            <a:r>
              <a:rPr lang="en-US" dirty="0"/>
              <a:t>Generate candidate set C4 using L3 (join step). Condition of joining L</a:t>
            </a:r>
            <a:r>
              <a:rPr lang="en-US" baseline="-25000" dirty="0"/>
              <a:t>k-1</a:t>
            </a:r>
            <a:r>
              <a:rPr lang="en-US" dirty="0"/>
              <a:t> and    L</a:t>
            </a:r>
            <a:r>
              <a:rPr lang="en-US" baseline="-25000" dirty="0"/>
              <a:t>k-1 </a:t>
            </a:r>
            <a:r>
              <a:rPr lang="en-US" dirty="0"/>
              <a:t> (K=4) is that, they should have (K-2) elements in common. So here, for L3, first 2 elements (items) should match.</a:t>
            </a:r>
          </a:p>
          <a:p>
            <a:pPr fontAlgn="base"/>
            <a:r>
              <a:rPr lang="en-US" dirty="0"/>
              <a:t>Check all subsets of these </a:t>
            </a:r>
            <a:r>
              <a:rPr lang="en-US" dirty="0" err="1"/>
              <a:t>itemsets</a:t>
            </a:r>
            <a:r>
              <a:rPr lang="en-US" dirty="0"/>
              <a:t> are frequent or not (Here </a:t>
            </a:r>
            <a:r>
              <a:rPr lang="en-US" dirty="0" err="1"/>
              <a:t>itemset</a:t>
            </a:r>
            <a:r>
              <a:rPr lang="en-US" dirty="0"/>
              <a:t> formed by joining L3 is {I1, I2, I3, I5} so its subset contains {I1, I3, I5}, which is not frequent). So no </a:t>
            </a:r>
            <a:r>
              <a:rPr lang="en-US" dirty="0" err="1"/>
              <a:t>itemset</a:t>
            </a:r>
            <a:r>
              <a:rPr lang="en-US" dirty="0"/>
              <a:t> in C4</a:t>
            </a:r>
          </a:p>
          <a:p>
            <a:pPr fontAlgn="base"/>
            <a:endParaRPr lang="en-US" dirty="0"/>
          </a:p>
          <a:p>
            <a:pPr fontAlgn="base"/>
            <a:r>
              <a:rPr lang="en-US" b="1" dirty="0"/>
              <a:t>We stop here because no frequent </a:t>
            </a:r>
            <a:r>
              <a:rPr lang="en-US" b="1" dirty="0" err="1"/>
              <a:t>itemsets</a:t>
            </a:r>
            <a:r>
              <a:rPr lang="en-US" b="1" dirty="0"/>
              <a:t> are found further</a:t>
            </a:r>
          </a:p>
          <a:p>
            <a:br>
              <a:rPr lang="en-US" dirty="0"/>
            </a:br>
            <a:endParaRPr lang="en-US" dirty="0"/>
          </a:p>
        </p:txBody>
      </p:sp>
      <p:sp>
        <p:nvSpPr>
          <p:cNvPr id="3" name="Rectangle 2"/>
          <p:cNvSpPr/>
          <p:nvPr/>
        </p:nvSpPr>
        <p:spPr>
          <a:xfrm>
            <a:off x="0" y="3276600"/>
            <a:ext cx="8534400" cy="2862322"/>
          </a:xfrm>
          <a:prstGeom prst="rect">
            <a:avLst/>
          </a:prstGeom>
        </p:spPr>
        <p:txBody>
          <a:bodyPr wrap="square">
            <a:spAutoFit/>
          </a:bodyPr>
          <a:lstStyle/>
          <a:p>
            <a:r>
              <a:rPr lang="en-US" sz="2000" dirty="0"/>
              <a:t>we will show the association rule generation . </a:t>
            </a:r>
            <a:r>
              <a:rPr lang="en-US" sz="2000" dirty="0" err="1"/>
              <a:t>Itemset</a:t>
            </a:r>
            <a:r>
              <a:rPr lang="en-US" sz="2000" dirty="0"/>
              <a:t> {I1, I2, I3} from L3</a:t>
            </a:r>
            <a:br>
              <a:rPr lang="en-US" sz="2000" dirty="0"/>
            </a:br>
            <a:r>
              <a:rPr lang="en-US" sz="2000" dirty="0"/>
              <a:t>SO rules can be</a:t>
            </a:r>
          </a:p>
          <a:p>
            <a:r>
              <a:rPr lang="en-US" sz="2000" dirty="0"/>
              <a:t>[I1,I2]=&gt;[I3] //confidence = sup(I1,I2,I3)/sup(I1,I2) = 2/4*100=50%</a:t>
            </a:r>
            <a:br>
              <a:rPr lang="en-US" sz="2000" dirty="0"/>
            </a:br>
            <a:r>
              <a:rPr lang="en-US" sz="2000" dirty="0"/>
              <a:t>[I1,I3]=&gt;[I2] //confidence = sup(I1,I2,I3)/sup(I1,I3) = 2/4*100=50%</a:t>
            </a:r>
            <a:br>
              <a:rPr lang="en-US" sz="2000" dirty="0"/>
            </a:br>
            <a:r>
              <a:rPr lang="en-US" sz="2000" dirty="0"/>
              <a:t>[I2,I3]=&gt;[I1] //confidence = sup(I1,I2,I3)/sup(I2,I3) = 2/4*100=50%</a:t>
            </a:r>
            <a:br>
              <a:rPr lang="en-US" sz="2000" dirty="0"/>
            </a:br>
            <a:r>
              <a:rPr lang="en-US" sz="2000" dirty="0"/>
              <a:t>[I1]=&gt;[I2,I3] //confidence = sup(I1,I2,I3)/sup(I1) = 2/6*100=33%</a:t>
            </a:r>
            <a:br>
              <a:rPr lang="en-US" sz="2000" dirty="0"/>
            </a:br>
            <a:r>
              <a:rPr lang="en-US" sz="2000" dirty="0"/>
              <a:t>[I2]=&gt;[I1,I3] //confidence = sup(I1,I2,I3)/sup(I2) = 2/7*100=28%</a:t>
            </a:r>
            <a:br>
              <a:rPr lang="en-US" sz="2000" dirty="0"/>
            </a:br>
            <a:r>
              <a:rPr lang="en-US" sz="2000" dirty="0"/>
              <a:t>[I3]=&gt;[I1,I2] //confidence = sup(I1,I2,I3)/sup(I3) = 2/6*100=33%</a:t>
            </a:r>
          </a:p>
        </p:txBody>
      </p:sp>
      <p:sp>
        <p:nvSpPr>
          <p:cNvPr id="4" name="Rectangle 3"/>
          <p:cNvSpPr/>
          <p:nvPr/>
        </p:nvSpPr>
        <p:spPr>
          <a:xfrm>
            <a:off x="0" y="2819400"/>
            <a:ext cx="8610600" cy="400110"/>
          </a:xfrm>
          <a:prstGeom prst="rect">
            <a:avLst/>
          </a:prstGeom>
        </p:spPr>
        <p:txBody>
          <a:bodyPr wrap="square">
            <a:spAutoFit/>
          </a:bodyPr>
          <a:lstStyle/>
          <a:p>
            <a:r>
              <a:rPr lang="en-US" sz="2000" b="1" dirty="0"/>
              <a:t>Confidence(A=&gt;B)=</a:t>
            </a:r>
            <a:r>
              <a:rPr lang="en-US" sz="2000" b="1" dirty="0" err="1"/>
              <a:t>Support_count</a:t>
            </a:r>
            <a:r>
              <a:rPr lang="en-US" sz="2000" b="1" dirty="0"/>
              <a:t>(A∪B)/</a:t>
            </a:r>
            <a:r>
              <a:rPr lang="en-US" sz="2000" b="1" dirty="0" err="1"/>
              <a:t>Support_count</a:t>
            </a:r>
            <a:r>
              <a:rPr lang="en-US" sz="2000" b="1" dirty="0"/>
              <a:t>(A)</a:t>
            </a:r>
          </a:p>
        </p:txBody>
      </p:sp>
      <p:sp>
        <p:nvSpPr>
          <p:cNvPr id="5" name="Rectangle 4"/>
          <p:cNvSpPr/>
          <p:nvPr/>
        </p:nvSpPr>
        <p:spPr>
          <a:xfrm>
            <a:off x="0" y="6211669"/>
            <a:ext cx="8610600" cy="646331"/>
          </a:xfrm>
          <a:prstGeom prst="rect">
            <a:avLst/>
          </a:prstGeom>
        </p:spPr>
        <p:txBody>
          <a:bodyPr wrap="square">
            <a:spAutoFit/>
          </a:bodyPr>
          <a:lstStyle/>
          <a:p>
            <a:r>
              <a:rPr lang="en-US" b="1" dirty="0"/>
              <a:t>So if minimum confidence is 50%, then first 3 rules can be considered as strong association rules.</a:t>
            </a:r>
          </a:p>
        </p:txBody>
      </p:sp>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Horizontal)">
                                      <p:cBhvr>
                                        <p:cTn id="7" dur="500"/>
                                        <p:tgtEl>
                                          <p:spTgt spid="2">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Horizontal)">
                                      <p:cBhvr>
                                        <p:cTn id="10" dur="500"/>
                                        <p:tgtEl>
                                          <p:spTgt spid="2">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barn(inHorizontal)">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Horizontal)">
                                      <p:cBhvr>
                                        <p:cTn id="28" dur="5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Horizontal)">
                                      <p:cBhvr>
                                        <p:cTn id="3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dirty="0">
                <a:solidFill>
                  <a:schemeClr val="accent3">
                    <a:lumMod val="50000"/>
                  </a:schemeClr>
                </a:solidFill>
                <a:latin typeface="Algerian" pitchFamily="82" charset="0"/>
              </a:rPr>
              <a:t>introduction</a:t>
            </a:r>
          </a:p>
        </p:txBody>
      </p:sp>
      <p:sp>
        <p:nvSpPr>
          <p:cNvPr id="3" name="Content Placeholder 2"/>
          <p:cNvSpPr>
            <a:spLocks noGrp="1"/>
          </p:cNvSpPr>
          <p:nvPr>
            <p:ph sz="quarter" idx="1"/>
          </p:nvPr>
        </p:nvSpPr>
        <p:spPr>
          <a:xfrm>
            <a:off x="304800" y="1371600"/>
            <a:ext cx="8229600" cy="5029200"/>
          </a:xfrm>
        </p:spPr>
        <p:txBody>
          <a:bodyPr>
            <a:normAutofit/>
          </a:bodyPr>
          <a:lstStyle/>
          <a:p>
            <a:pPr>
              <a:buFont typeface="Wingdings" pitchFamily="2" charset="2"/>
              <a:buChar char="Ø"/>
            </a:pPr>
            <a:r>
              <a:rPr lang="en-US" dirty="0"/>
              <a:t>A large no. of people use to visit shopping malls and shopping centers.</a:t>
            </a:r>
          </a:p>
          <a:p>
            <a:pPr>
              <a:buFont typeface="Wingdings" pitchFamily="2" charset="2"/>
              <a:buChar char="Ø"/>
            </a:pPr>
            <a:r>
              <a:rPr lang="en-US" dirty="0"/>
              <a:t>Massive amount of data continuously being collected and stored as transaction.</a:t>
            </a:r>
          </a:p>
          <a:p>
            <a:pPr>
              <a:buFont typeface="Wingdings" pitchFamily="2" charset="2"/>
              <a:buChar char="Ø"/>
            </a:pPr>
            <a:r>
              <a:rPr lang="en-US" dirty="0"/>
              <a:t>Market basket analysis in one of the key technique used by large retailers to uncover association between item, and it allows retailers to identify relationships between the items that people buy.</a:t>
            </a:r>
          </a:p>
          <a:p>
            <a:pPr>
              <a:buFont typeface="Wingdings" pitchFamily="2" charset="2"/>
              <a:buChar char="Ø"/>
            </a:pPr>
            <a:r>
              <a:rPr lang="en-US" dirty="0"/>
              <a:t>It works by looking for combination of items that occur together frequently in transaction to put it another way, it allows retailers to identify relationships between the items that people buy.</a:t>
            </a: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381000" y="0"/>
            <a:ext cx="8115300" cy="6500966"/>
          </a:xfrm>
          <a:prstGeom prst="rect">
            <a:avLst/>
          </a:prstGeom>
          <a:noFill/>
          <a:ln w="9525">
            <a:noFill/>
            <a:miter lim="800000"/>
            <a:headEnd/>
            <a:tailEnd/>
          </a:ln>
          <a:effectLst/>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down)">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e+Apriori+Algorithm—An+Example.jpg"/>
          <p:cNvPicPr>
            <a:picLocks noChangeAspect="1"/>
          </p:cNvPicPr>
          <p:nvPr/>
        </p:nvPicPr>
        <p:blipFill>
          <a:blip r:embed="rId2"/>
          <a:stretch>
            <a:fillRect/>
          </a:stretch>
        </p:blipFill>
        <p:spPr>
          <a:xfrm>
            <a:off x="152400" y="0"/>
            <a:ext cx="8991600" cy="6858000"/>
          </a:xfrm>
          <a:prstGeom prst="rect">
            <a:avLst/>
          </a:prstGeom>
        </p:spPr>
      </p:pic>
    </p:spTree>
  </p:cSld>
  <p:clrMapOvr>
    <a:masterClrMapping/>
  </p:clrMapOvr>
  <p:transition spd="slow" advClick="0">
    <p:comb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52400" y="381000"/>
            <a:ext cx="8234625" cy="6115050"/>
          </a:xfrm>
          <a:prstGeom prst="rect">
            <a:avLst/>
          </a:prstGeom>
          <a:noFill/>
          <a:ln w="9525">
            <a:noFill/>
            <a:miter lim="800000"/>
            <a:headEnd/>
            <a:tailEnd/>
          </a:ln>
          <a:effectLst/>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arn(inHorizontal)">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8534400" cy="2743200"/>
          </a:xfrm>
        </p:spPr>
        <p:txBody>
          <a:bodyPr>
            <a:normAutofit/>
          </a:bodyPr>
          <a:lstStyle/>
          <a:p>
            <a:br>
              <a:rPr lang="en-US" dirty="0"/>
            </a:br>
            <a:r>
              <a:rPr lang="en-US" sz="3200" b="1" dirty="0">
                <a:solidFill>
                  <a:srgbClr val="FF0000"/>
                </a:solidFill>
              </a:rPr>
              <a:t>in the next diagram let’s know about how market basket analysis used in online marketing</a:t>
            </a:r>
          </a:p>
        </p:txBody>
      </p:sp>
      <p:pic>
        <p:nvPicPr>
          <p:cNvPr id="3"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705600" y="0"/>
            <a:ext cx="1981200" cy="1371600"/>
          </a:xfrm>
          <a:prstGeom prst="rect">
            <a:avLst/>
          </a:prstGeom>
          <a:noFill/>
        </p:spPr>
      </p:pic>
    </p:spTree>
  </p:cSld>
  <p:clrMapOvr>
    <a:masterClrMapping/>
  </p:clrMapOvr>
  <p:transition spd="slow" advTm="10000">
    <p:comb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ba_intro.png"/>
          <p:cNvPicPr>
            <a:picLocks noChangeAspect="1"/>
          </p:cNvPicPr>
          <p:nvPr/>
        </p:nvPicPr>
        <p:blipFill>
          <a:blip r:embed="rId2"/>
          <a:stretch>
            <a:fillRect/>
          </a:stretch>
        </p:blipFill>
        <p:spPr>
          <a:xfrm>
            <a:off x="0" y="0"/>
            <a:ext cx="8839200" cy="6858000"/>
          </a:xfrm>
          <a:prstGeom prst="rect">
            <a:avLst/>
          </a:prstGeom>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a:solidFill>
                  <a:srgbClr val="002060"/>
                </a:solidFill>
                <a:latin typeface="Algerian" pitchFamily="82" charset="0"/>
              </a:rPr>
              <a:t>application</a:t>
            </a:r>
          </a:p>
        </p:txBody>
      </p:sp>
      <p:sp>
        <p:nvSpPr>
          <p:cNvPr id="3" name="Content Placeholder 2"/>
          <p:cNvSpPr>
            <a:spLocks noGrp="1"/>
          </p:cNvSpPr>
          <p:nvPr>
            <p:ph sz="quarter" idx="1"/>
          </p:nvPr>
        </p:nvSpPr>
        <p:spPr/>
        <p:txBody>
          <a:bodyPr/>
          <a:lstStyle/>
          <a:p>
            <a:r>
              <a:rPr lang="en-US" dirty="0"/>
              <a:t>Proper placement of an item.</a:t>
            </a:r>
          </a:p>
          <a:p>
            <a:r>
              <a:rPr lang="en-US" dirty="0"/>
              <a:t>Fraud detection</a:t>
            </a:r>
          </a:p>
          <a:p>
            <a:r>
              <a:rPr lang="en-US" dirty="0"/>
              <a:t>Customer behavior.</a:t>
            </a:r>
          </a:p>
          <a:p>
            <a:r>
              <a:rPr lang="en-US" dirty="0"/>
              <a:t>affinity promotion.</a:t>
            </a: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b="1" dirty="0">
                <a:solidFill>
                  <a:srgbClr val="002060"/>
                </a:solidFill>
                <a:latin typeface="Algerian" pitchFamily="82" charset="0"/>
              </a:rPr>
              <a:t>summary</a:t>
            </a:r>
          </a:p>
        </p:txBody>
      </p:sp>
      <p:sp>
        <p:nvSpPr>
          <p:cNvPr id="3" name="Content Placeholder 2"/>
          <p:cNvSpPr>
            <a:spLocks noGrp="1"/>
          </p:cNvSpPr>
          <p:nvPr>
            <p:ph sz="quarter" idx="1"/>
          </p:nvPr>
        </p:nvSpPr>
        <p:spPr/>
        <p:txBody>
          <a:bodyPr/>
          <a:lstStyle/>
          <a:p>
            <a:r>
              <a:rPr lang="en-US" dirty="0"/>
              <a:t>Market basket analysis</a:t>
            </a:r>
          </a:p>
          <a:p>
            <a:r>
              <a:rPr lang="en-US" dirty="0"/>
              <a:t>Discovering frequent item set.</a:t>
            </a:r>
          </a:p>
          <a:p>
            <a:r>
              <a:rPr lang="en-US" dirty="0"/>
              <a:t>Application of frequent item set.</a:t>
            </a: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strips(down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strips(down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strips(downLeft)">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solidFill>
                  <a:srgbClr val="002060"/>
                </a:solidFill>
                <a:latin typeface="Algerian" pitchFamily="82" charset="0"/>
              </a:rPr>
              <a:t>reference</a:t>
            </a:r>
          </a:p>
        </p:txBody>
      </p:sp>
      <p:sp>
        <p:nvSpPr>
          <p:cNvPr id="3" name="Content Placeholder 2"/>
          <p:cNvSpPr>
            <a:spLocks noGrp="1"/>
          </p:cNvSpPr>
          <p:nvPr>
            <p:ph sz="quarter" idx="1"/>
          </p:nvPr>
        </p:nvSpPr>
        <p:spPr>
          <a:xfrm>
            <a:off x="381000" y="1447800"/>
            <a:ext cx="7924800" cy="4416552"/>
          </a:xfrm>
        </p:spPr>
        <p:txBody>
          <a:bodyPr/>
          <a:lstStyle/>
          <a:p>
            <a:pPr>
              <a:buNone/>
            </a:pPr>
            <a:endParaRPr lang="en-US" dirty="0">
              <a:hlinkClick r:id="rId2"/>
            </a:endParaRPr>
          </a:p>
          <a:p>
            <a:r>
              <a:rPr lang="en-US" u="sng" dirty="0">
                <a:hlinkClick r:id="rId3"/>
              </a:rPr>
              <a:t>https://paginas.fe.up.pt</a:t>
            </a:r>
          </a:p>
          <a:p>
            <a:r>
              <a:rPr lang="en-US" dirty="0">
                <a:hlinkClick r:id="rId2"/>
              </a:rPr>
              <a:t>https://webfocusinfocenter.informationbuilders.com › </a:t>
            </a:r>
          </a:p>
          <a:p>
            <a:r>
              <a:rPr lang="en-US" dirty="0">
                <a:solidFill>
                  <a:schemeClr val="accent1">
                    <a:lumMod val="75000"/>
                  </a:schemeClr>
                </a:solidFill>
              </a:rPr>
              <a:t>https://towardsdatascience.com/ </a:t>
            </a:r>
          </a:p>
          <a:p>
            <a:r>
              <a:rPr lang="en-US" dirty="0">
                <a:solidFill>
                  <a:schemeClr val="accent1">
                    <a:lumMod val="75000"/>
                  </a:schemeClr>
                </a:solidFill>
              </a:rPr>
              <a:t>https://pbpython.com/ </a:t>
            </a:r>
            <a:br>
              <a:rPr lang="en-US" dirty="0"/>
            </a:b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4"/>
          <a:srcRect/>
          <a:stretch>
            <a:fillRect/>
          </a:stretch>
        </p:blipFill>
        <p:spPr bwMode="auto">
          <a:xfrm>
            <a:off x="6629400" y="0"/>
            <a:ext cx="20574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371600"/>
            <a:ext cx="7467600" cy="1143000"/>
          </a:xfrm>
        </p:spPr>
        <p:txBody>
          <a:bodyPr>
            <a:normAutofit/>
          </a:bodyPr>
          <a:lstStyle/>
          <a:p>
            <a:r>
              <a:rPr lang="en-US" sz="4000" b="1" i="1"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rPr>
              <a:t>Thank you</a:t>
            </a: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849562"/>
          </a:xfrm>
        </p:spPr>
        <p:txBody>
          <a:bodyPr>
            <a:normAutofit fontScale="90000"/>
          </a:bodyPr>
          <a:lstStyle/>
          <a:p>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dirty="0">
                <a:latin typeface="Adobe Caslon Pro Bold" pitchFamily="18" charset="0"/>
              </a:rPr>
            </a:br>
            <a:br>
              <a:rPr lang="en-US" sz="4400" b="1" dirty="0">
                <a:solidFill>
                  <a:srgbClr val="7030A0"/>
                </a:solidFill>
                <a:latin typeface="Adobe Caslon Pro Bold" pitchFamily="18" charset="0"/>
              </a:rPr>
            </a:br>
            <a:r>
              <a:rPr lang="en-US" sz="4400" b="1" dirty="0">
                <a:solidFill>
                  <a:srgbClr val="7030A0"/>
                </a:solidFill>
                <a:latin typeface="Adobe Caslon Pro Bold" pitchFamily="18" charset="0"/>
              </a:rPr>
              <a:t>                                       Question?</a:t>
            </a:r>
          </a:p>
        </p:txBody>
      </p:sp>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normAutofit/>
          </a:bodyPr>
          <a:lstStyle/>
          <a:p>
            <a:r>
              <a:rPr lang="en-US" b="1" dirty="0">
                <a:solidFill>
                  <a:schemeClr val="tx1">
                    <a:lumMod val="95000"/>
                    <a:lumOff val="5000"/>
                  </a:schemeClr>
                </a:solidFill>
              </a:rPr>
              <a:t>Machine learning</a:t>
            </a:r>
          </a:p>
        </p:txBody>
      </p:sp>
      <p:sp>
        <p:nvSpPr>
          <p:cNvPr id="3" name="Content Placeholder 2"/>
          <p:cNvSpPr>
            <a:spLocks noGrp="1"/>
          </p:cNvSpPr>
          <p:nvPr>
            <p:ph sz="quarter" idx="1"/>
          </p:nvPr>
        </p:nvSpPr>
        <p:spPr>
          <a:xfrm>
            <a:off x="0" y="990600"/>
            <a:ext cx="8534400" cy="5330952"/>
          </a:xfrm>
        </p:spPr>
        <p:txBody>
          <a:bodyPr>
            <a:noAutofit/>
          </a:bodyPr>
          <a:lstStyle/>
          <a:p>
            <a:r>
              <a:rPr lang="en-US" sz="2000" dirty="0"/>
              <a:t>In the real world, we are surrounded by humans who can learn everything from their experiences with their learning capability, and we have computers or machines which work on our instructions.</a:t>
            </a:r>
          </a:p>
          <a:p>
            <a:r>
              <a:rPr lang="en-US" sz="2000" dirty="0"/>
              <a:t>The term machine learning was first introduced by </a:t>
            </a:r>
            <a:r>
              <a:rPr lang="en-US" sz="2000" b="1" dirty="0"/>
              <a:t>Arthur Samuel</a:t>
            </a:r>
            <a:r>
              <a:rPr lang="en-US" sz="2000" dirty="0"/>
              <a:t> in </a:t>
            </a:r>
            <a:r>
              <a:rPr lang="en-US" sz="2000" b="1" dirty="0"/>
              <a:t>1959</a:t>
            </a:r>
            <a:r>
              <a:rPr lang="en-US" sz="2000" dirty="0"/>
              <a:t>.</a:t>
            </a: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143000"/>
          </a:xfrm>
          <a:prstGeom prst="rect">
            <a:avLst/>
          </a:prstGeom>
          <a:noFill/>
        </p:spPr>
      </p:pic>
      <p:pic>
        <p:nvPicPr>
          <p:cNvPr id="5" name="Content Placeholder 4" descr="introduction-to-machine-learning.png"/>
          <p:cNvPicPr>
            <a:picLocks noChangeAspect="1"/>
          </p:cNvPicPr>
          <p:nvPr/>
        </p:nvPicPr>
        <p:blipFill>
          <a:blip r:embed="rId3"/>
          <a:stretch>
            <a:fillRect/>
          </a:stretch>
        </p:blipFill>
        <p:spPr>
          <a:xfrm>
            <a:off x="457200" y="2743200"/>
            <a:ext cx="7467600" cy="3860800"/>
          </a:xfrm>
          <a:prstGeom prst="rect">
            <a:avLst/>
          </a:prstGeom>
        </p:spPr>
      </p:pic>
    </p:spTree>
  </p:cSld>
  <p:clrMapOvr>
    <a:masterClrMapping/>
  </p:clrMapOvr>
  <p:transition spd="slow" advClick="0">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3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3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305800" cy="1477328"/>
          </a:xfrm>
          <a:prstGeom prst="rect">
            <a:avLst/>
          </a:prstGeom>
        </p:spPr>
        <p:txBody>
          <a:bodyPr wrap="square">
            <a:spAutoFit/>
          </a:bodyPr>
          <a:lstStyle/>
          <a:p>
            <a:pPr>
              <a:buFont typeface="Arial" pitchFamily="34" charset="0"/>
              <a:buChar char="•"/>
            </a:pPr>
            <a:endParaRPr lang="en-US" dirty="0"/>
          </a:p>
          <a:p>
            <a:endParaRPr lang="en-US" dirty="0"/>
          </a:p>
          <a:p>
            <a:pPr>
              <a:buFont typeface="Arial" pitchFamily="34" charset="0"/>
              <a:buChar char="•"/>
            </a:pPr>
            <a:r>
              <a:rPr lang="en-US" dirty="0"/>
              <a:t>A Machine Learning system </a:t>
            </a:r>
            <a:r>
              <a:rPr lang="en-US" b="1" dirty="0"/>
              <a:t>learns from historical data, builds the prediction models, and whenever it receives new data, predicts the output for it</a:t>
            </a:r>
            <a:r>
              <a:rPr lang="en-US" dirty="0"/>
              <a:t>. </a:t>
            </a:r>
          </a:p>
        </p:txBody>
      </p:sp>
      <p:sp>
        <p:nvSpPr>
          <p:cNvPr id="4" name="Rectangle 3"/>
          <p:cNvSpPr/>
          <p:nvPr/>
        </p:nvSpPr>
        <p:spPr>
          <a:xfrm>
            <a:off x="228600" y="228600"/>
            <a:ext cx="5662127" cy="461665"/>
          </a:xfrm>
          <a:prstGeom prst="rect">
            <a:avLst/>
          </a:prstGeom>
        </p:spPr>
        <p:txBody>
          <a:bodyPr wrap="none">
            <a:spAutoFit/>
          </a:bodyPr>
          <a:lstStyle/>
          <a:p>
            <a:r>
              <a:rPr lang="en-US" sz="2400" b="1" dirty="0">
                <a:solidFill>
                  <a:schemeClr val="accent3">
                    <a:lumMod val="50000"/>
                  </a:schemeClr>
                </a:solidFill>
              </a:rPr>
              <a:t>How does Machine Learning work</a:t>
            </a:r>
          </a:p>
        </p:txBody>
      </p:sp>
      <p:pic>
        <p:nvPicPr>
          <p:cNvPr id="6" name="Picture 5" descr="Machine-Learning-Workflow.png"/>
          <p:cNvPicPr>
            <a:picLocks noChangeAspect="1"/>
          </p:cNvPicPr>
          <p:nvPr/>
        </p:nvPicPr>
        <p:blipFill>
          <a:blip r:embed="rId2"/>
          <a:stretch>
            <a:fillRect/>
          </a:stretch>
        </p:blipFill>
        <p:spPr>
          <a:xfrm>
            <a:off x="1219200" y="1676400"/>
            <a:ext cx="7162800" cy="5022432"/>
          </a:xfrm>
          <a:prstGeom prst="rect">
            <a:avLst/>
          </a:prstGeom>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i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sz="2700" b="1" dirty="0">
                <a:solidFill>
                  <a:schemeClr val="accent3">
                    <a:lumMod val="50000"/>
                  </a:schemeClr>
                </a:solidFill>
              </a:rPr>
              <a:t>Machine learning finds patterns in data</a:t>
            </a:r>
            <a:br>
              <a:rPr lang="en-US" b="1" dirty="0">
                <a:solidFill>
                  <a:schemeClr val="accent3">
                    <a:lumMod val="50000"/>
                  </a:schemeClr>
                </a:solidFill>
              </a:rPr>
            </a:br>
            <a:endParaRPr lang="en-US" dirty="0">
              <a:solidFill>
                <a:schemeClr val="accent3">
                  <a:lumMod val="50000"/>
                </a:schemeClr>
              </a:solidFill>
            </a:endParaRPr>
          </a:p>
        </p:txBody>
      </p:sp>
      <p:sp>
        <p:nvSpPr>
          <p:cNvPr id="3" name="Content Placeholder 2"/>
          <p:cNvSpPr>
            <a:spLocks noGrp="1"/>
          </p:cNvSpPr>
          <p:nvPr>
            <p:ph sz="quarter" idx="1"/>
          </p:nvPr>
        </p:nvSpPr>
        <p:spPr>
          <a:xfrm>
            <a:off x="457200" y="762000"/>
            <a:ext cx="7467600" cy="2743200"/>
          </a:xfrm>
        </p:spPr>
        <p:txBody>
          <a:bodyPr>
            <a:normAutofit/>
          </a:bodyPr>
          <a:lstStyle/>
          <a:p>
            <a:r>
              <a:rPr lang="en-US" sz="2000" dirty="0"/>
              <a:t>Simply, machine learning finds patterns in data and uses them to make predictions.</a:t>
            </a:r>
          </a:p>
          <a:p>
            <a:r>
              <a:rPr lang="en-US" sz="2000" dirty="0"/>
              <a:t>Whenever you have large amounts of data and want to </a:t>
            </a:r>
            <a:r>
              <a:rPr lang="en-US" sz="2000" b="1" dirty="0"/>
              <a:t>automate smart predictions</a:t>
            </a:r>
            <a:r>
              <a:rPr lang="en-US" sz="2000" dirty="0"/>
              <a:t>, machine learning could be the right tool to use.</a:t>
            </a:r>
          </a:p>
          <a:p>
            <a:pPr>
              <a:buNone/>
            </a:pPr>
            <a:br>
              <a:rPr lang="en-US" sz="2000" dirty="0"/>
            </a:br>
            <a:endParaRPr lang="en-US" sz="2000" dirty="0"/>
          </a:p>
        </p:txBody>
      </p:sp>
      <p:pic>
        <p:nvPicPr>
          <p:cNvPr id="4" name="Picture 3" descr="5efef2fd4dba1830dea15903_image4_s.jpg"/>
          <p:cNvPicPr>
            <a:picLocks noChangeAspect="1"/>
          </p:cNvPicPr>
          <p:nvPr/>
        </p:nvPicPr>
        <p:blipFill>
          <a:blip r:embed="rId2"/>
          <a:stretch>
            <a:fillRect/>
          </a:stretch>
        </p:blipFill>
        <p:spPr>
          <a:xfrm>
            <a:off x="381000" y="2514600"/>
            <a:ext cx="8077200" cy="4114800"/>
          </a:xfrm>
          <a:prstGeom prst="rect">
            <a:avLst/>
          </a:prstGeom>
        </p:spPr>
      </p:pic>
    </p:spTree>
  </p:cSld>
  <p:clrMapOvr>
    <a:masterClrMapping/>
  </p:clrMapOvr>
  <p:transition spd="slow" advTm="10000">
    <p:comb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ification-of-machine-learning.png"/>
          <p:cNvPicPr>
            <a:picLocks noChangeAspect="1"/>
          </p:cNvPicPr>
          <p:nvPr/>
        </p:nvPicPr>
        <p:blipFill>
          <a:blip r:embed="rId2"/>
          <a:stretch>
            <a:fillRect/>
          </a:stretch>
        </p:blipFill>
        <p:spPr>
          <a:xfrm>
            <a:off x="304800" y="838200"/>
            <a:ext cx="8441638" cy="5486400"/>
          </a:xfrm>
          <a:prstGeom prst="rect">
            <a:avLst/>
          </a:prstGeom>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686800" cy="1200329"/>
          </a:xfrm>
          <a:prstGeom prst="rect">
            <a:avLst/>
          </a:prstGeom>
        </p:spPr>
        <p:txBody>
          <a:bodyPr wrap="square">
            <a:spAutoFit/>
          </a:bodyPr>
          <a:lstStyle/>
          <a:p>
            <a:pPr marL="342900" indent="-342900">
              <a:buAutoNum type="arabicParenR"/>
            </a:pPr>
            <a:r>
              <a:rPr lang="en-US" b="1" dirty="0">
                <a:solidFill>
                  <a:schemeClr val="accent3">
                    <a:lumMod val="50000"/>
                  </a:schemeClr>
                </a:solidFill>
              </a:rPr>
              <a:t>Supervised Learning:-</a:t>
            </a:r>
          </a:p>
          <a:p>
            <a:r>
              <a:rPr lang="en-US" dirty="0"/>
              <a:t>Supervised learning is a type of machine learning method in which we provide sample labeled data to the machine learning system in order to train it, and on that basis, it predicts the output.</a:t>
            </a:r>
          </a:p>
        </p:txBody>
      </p:sp>
      <p:sp>
        <p:nvSpPr>
          <p:cNvPr id="3" name="Rectangle 2"/>
          <p:cNvSpPr/>
          <p:nvPr/>
        </p:nvSpPr>
        <p:spPr>
          <a:xfrm>
            <a:off x="0" y="1524000"/>
            <a:ext cx="8458200" cy="923330"/>
          </a:xfrm>
          <a:prstGeom prst="rect">
            <a:avLst/>
          </a:prstGeom>
        </p:spPr>
        <p:txBody>
          <a:bodyPr wrap="square">
            <a:spAutoFit/>
          </a:bodyPr>
          <a:lstStyle/>
          <a:p>
            <a:r>
              <a:rPr lang="en-US" dirty="0"/>
              <a:t>Supervised learning can be grouped further in two categories of algorithms:</a:t>
            </a:r>
          </a:p>
          <a:p>
            <a:pPr>
              <a:buFont typeface="Arial" pitchFamily="34" charset="0"/>
              <a:buChar char="•"/>
            </a:pPr>
            <a:r>
              <a:rPr lang="en-US" b="1" dirty="0"/>
              <a:t>Classification</a:t>
            </a:r>
            <a:endParaRPr lang="en-US" dirty="0"/>
          </a:p>
          <a:p>
            <a:pPr>
              <a:buFont typeface="Arial" pitchFamily="34" charset="0"/>
              <a:buChar char="•"/>
            </a:pPr>
            <a:r>
              <a:rPr lang="en-US" b="1" dirty="0"/>
              <a:t>Regression</a:t>
            </a:r>
            <a:endParaRPr lang="en-US" dirty="0"/>
          </a:p>
        </p:txBody>
      </p:sp>
      <p:sp>
        <p:nvSpPr>
          <p:cNvPr id="4" name="Rectangle 3"/>
          <p:cNvSpPr/>
          <p:nvPr/>
        </p:nvSpPr>
        <p:spPr>
          <a:xfrm>
            <a:off x="0" y="2514600"/>
            <a:ext cx="8686800" cy="954107"/>
          </a:xfrm>
          <a:prstGeom prst="rect">
            <a:avLst/>
          </a:prstGeom>
        </p:spPr>
        <p:txBody>
          <a:bodyPr wrap="square">
            <a:spAutoFit/>
          </a:bodyPr>
          <a:lstStyle/>
          <a:p>
            <a:r>
              <a:rPr lang="en-US" sz="2000" dirty="0"/>
              <a:t>2</a:t>
            </a:r>
            <a:r>
              <a:rPr lang="en-US" sz="2000" b="1" dirty="0">
                <a:solidFill>
                  <a:schemeClr val="accent3">
                    <a:lumMod val="50000"/>
                  </a:schemeClr>
                </a:solidFill>
              </a:rPr>
              <a:t>) Unsupervised Learning:-</a:t>
            </a:r>
          </a:p>
          <a:p>
            <a:r>
              <a:rPr lang="en-US" dirty="0"/>
              <a:t>Unsupervised learning is a learning method in which a machine learns without any supervision.</a:t>
            </a:r>
          </a:p>
        </p:txBody>
      </p:sp>
      <p:sp>
        <p:nvSpPr>
          <p:cNvPr id="5" name="Rectangle 4"/>
          <p:cNvSpPr/>
          <p:nvPr/>
        </p:nvSpPr>
        <p:spPr>
          <a:xfrm>
            <a:off x="0" y="3581400"/>
            <a:ext cx="8382000" cy="923330"/>
          </a:xfrm>
          <a:prstGeom prst="rect">
            <a:avLst/>
          </a:prstGeom>
        </p:spPr>
        <p:txBody>
          <a:bodyPr wrap="square">
            <a:spAutoFit/>
          </a:bodyPr>
          <a:lstStyle/>
          <a:p>
            <a:r>
              <a:rPr lang="en-US" dirty="0"/>
              <a:t>It classifieds into two categories of algorithms:</a:t>
            </a:r>
          </a:p>
          <a:p>
            <a:pPr>
              <a:buFont typeface="Arial" pitchFamily="34" charset="0"/>
              <a:buChar char="•"/>
            </a:pPr>
            <a:r>
              <a:rPr lang="en-US" b="1" dirty="0"/>
              <a:t>Clustering</a:t>
            </a:r>
            <a:endParaRPr lang="en-US" dirty="0"/>
          </a:p>
          <a:p>
            <a:pPr>
              <a:buFont typeface="Arial" pitchFamily="34" charset="0"/>
              <a:buChar char="•"/>
            </a:pPr>
            <a:r>
              <a:rPr lang="en-US" b="1" dirty="0"/>
              <a:t>Association</a:t>
            </a:r>
            <a:endParaRPr lang="en-US" dirty="0"/>
          </a:p>
        </p:txBody>
      </p:sp>
      <p:sp>
        <p:nvSpPr>
          <p:cNvPr id="6" name="Rectangle 5"/>
          <p:cNvSpPr/>
          <p:nvPr/>
        </p:nvSpPr>
        <p:spPr>
          <a:xfrm>
            <a:off x="0" y="4648200"/>
            <a:ext cx="8839200" cy="1754326"/>
          </a:xfrm>
          <a:prstGeom prst="rect">
            <a:avLst/>
          </a:prstGeom>
        </p:spPr>
        <p:txBody>
          <a:bodyPr wrap="square">
            <a:spAutoFit/>
          </a:bodyPr>
          <a:lstStyle/>
          <a:p>
            <a:r>
              <a:rPr lang="en-US" dirty="0"/>
              <a:t> </a:t>
            </a:r>
            <a:r>
              <a:rPr lang="en-US" b="1" dirty="0">
                <a:solidFill>
                  <a:schemeClr val="accent3">
                    <a:lumMod val="50000"/>
                  </a:schemeClr>
                </a:solidFill>
              </a:rPr>
              <a:t>3)Reinforcement learning</a:t>
            </a:r>
          </a:p>
          <a:p>
            <a:r>
              <a:rPr lang="en-US" dirty="0"/>
              <a:t> The agent interacts with the environment and explores it. The goal of an agent is to get the most reward points, and hence, it improves its performance.</a:t>
            </a:r>
          </a:p>
          <a:p>
            <a:endParaRPr lang="en-US" b="1" dirty="0">
              <a:solidFill>
                <a:schemeClr val="tx1">
                  <a:lumMod val="95000"/>
                  <a:lumOff val="5000"/>
                </a:schemeClr>
              </a:solidFill>
            </a:endParaRPr>
          </a:p>
          <a:p>
            <a:r>
              <a:rPr lang="en-US" b="1" dirty="0">
                <a:solidFill>
                  <a:schemeClr val="tx1">
                    <a:lumMod val="95000"/>
                    <a:lumOff val="5000"/>
                  </a:schemeClr>
                </a:solidFill>
              </a:rPr>
              <a:t>example</a:t>
            </a:r>
          </a:p>
          <a:p>
            <a:r>
              <a:rPr lang="en-US" dirty="0"/>
              <a:t>The robotic dog, which automatically learns the movement of his arms.</a:t>
            </a: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ox(in)">
                                      <p:cBhvr>
                                        <p:cTn id="17" dur="500"/>
                                        <p:tgtEl>
                                          <p:spTgt spid="3">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ox(in)">
                                      <p:cBhvr>
                                        <p:cTn id="20" dur="500"/>
                                        <p:tgtEl>
                                          <p:spTgt spid="3">
                                            <p:txEl>
                                              <p:pRg st="1" end="1"/>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ox(i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box(in)">
                                      <p:cBhvr>
                                        <p:cTn id="28" dur="5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box(in)">
                                      <p:cBhvr>
                                        <p:cTn id="33" dur="500"/>
                                        <p:tgtEl>
                                          <p:spTgt spid="4">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box(in)">
                                      <p:cBhvr>
                                        <p:cTn id="38" dur="500"/>
                                        <p:tgtEl>
                                          <p:spTgt spid="5">
                                            <p:txEl>
                                              <p:pRg st="0" end="0"/>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box(in)">
                                      <p:cBhvr>
                                        <p:cTn id="41" dur="500"/>
                                        <p:tgtEl>
                                          <p:spTgt spid="5">
                                            <p:txEl>
                                              <p:pRg st="1" end="1"/>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box(in)">
                                      <p:cBhvr>
                                        <p:cTn id="44" dur="500"/>
                                        <p:tgtEl>
                                          <p:spTgt spid="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box(in)">
                                      <p:cBhvr>
                                        <p:cTn id="49" dur="500"/>
                                        <p:tgtEl>
                                          <p:spTgt spid="6">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6">
                                            <p:txEl>
                                              <p:pRg st="1" end="1"/>
                                            </p:txEl>
                                          </p:spTgt>
                                        </p:tgtEl>
                                        <p:attrNameLst>
                                          <p:attrName>style.visibility</p:attrName>
                                        </p:attrNameLst>
                                      </p:cBhvr>
                                      <p:to>
                                        <p:strVal val="visible"/>
                                      </p:to>
                                    </p:set>
                                    <p:animEffect transition="in" filter="box(in)">
                                      <p:cBhvr>
                                        <p:cTn id="54" dur="500"/>
                                        <p:tgtEl>
                                          <p:spTgt spid="6">
                                            <p:txEl>
                                              <p:pRg st="1" end="1"/>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box(in)">
                                      <p:cBhvr>
                                        <p:cTn id="57" dur="500"/>
                                        <p:tgtEl>
                                          <p:spTgt spid="6">
                                            <p:txEl>
                                              <p:pRg st="3" end="3"/>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6">
                                            <p:txEl>
                                              <p:pRg st="4" end="4"/>
                                            </p:txEl>
                                          </p:spTgt>
                                        </p:tgtEl>
                                        <p:attrNameLst>
                                          <p:attrName>style.visibility</p:attrName>
                                        </p:attrNameLst>
                                      </p:cBhvr>
                                      <p:to>
                                        <p:strVal val="visible"/>
                                      </p:to>
                                    </p:set>
                                    <p:animEffect transition="in" filter="box(in)">
                                      <p:cBhvr>
                                        <p:cTn id="6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229600" cy="2585323"/>
          </a:xfrm>
          <a:prstGeom prst="rect">
            <a:avLst/>
          </a:prstGeom>
        </p:spPr>
        <p:txBody>
          <a:bodyPr wrap="square">
            <a:spAutoFit/>
          </a:bodyPr>
          <a:lstStyle/>
          <a:p>
            <a:r>
              <a:rPr lang="en-US" b="1" dirty="0"/>
              <a:t>The importance of Machine Learning:</a:t>
            </a:r>
          </a:p>
          <a:p>
            <a:endParaRPr lang="en-US" dirty="0"/>
          </a:p>
          <a:p>
            <a:pPr>
              <a:buFont typeface="Arial" pitchFamily="34" charset="0"/>
              <a:buChar char="•"/>
            </a:pPr>
            <a:r>
              <a:rPr lang="en-US" dirty="0"/>
              <a:t>Rapid increment in the production of data</a:t>
            </a:r>
          </a:p>
          <a:p>
            <a:pPr>
              <a:buFont typeface="Arial" pitchFamily="34" charset="0"/>
              <a:buChar char="•"/>
            </a:pPr>
            <a:endParaRPr lang="en-US" dirty="0"/>
          </a:p>
          <a:p>
            <a:pPr>
              <a:buFont typeface="Arial" pitchFamily="34" charset="0"/>
              <a:buChar char="•"/>
            </a:pPr>
            <a:r>
              <a:rPr lang="en-US" dirty="0"/>
              <a:t>Solving complex problems, which are difficult for a human</a:t>
            </a:r>
          </a:p>
          <a:p>
            <a:pPr>
              <a:buFont typeface="Arial" pitchFamily="34" charset="0"/>
              <a:buChar char="•"/>
            </a:pPr>
            <a:endParaRPr lang="en-US" dirty="0"/>
          </a:p>
          <a:p>
            <a:pPr>
              <a:buFont typeface="Arial" pitchFamily="34" charset="0"/>
              <a:buChar char="•"/>
            </a:pPr>
            <a:r>
              <a:rPr lang="en-US" dirty="0"/>
              <a:t>Decision making in various sector including finance</a:t>
            </a:r>
          </a:p>
          <a:p>
            <a:endParaRPr lang="en-US" dirty="0"/>
          </a:p>
          <a:p>
            <a:pPr>
              <a:buFont typeface="Arial" pitchFamily="34" charset="0"/>
              <a:buChar char="•"/>
            </a:pPr>
            <a:r>
              <a:rPr lang="en-US" dirty="0"/>
              <a:t>Finding hidden patterns and extracting useful information from data.</a:t>
            </a:r>
          </a:p>
        </p:txBody>
      </p:sp>
      <p:sp>
        <p:nvSpPr>
          <p:cNvPr id="3" name="Rectangle 2"/>
          <p:cNvSpPr/>
          <p:nvPr/>
        </p:nvSpPr>
        <p:spPr>
          <a:xfrm>
            <a:off x="228600" y="3962400"/>
            <a:ext cx="8229600" cy="1200329"/>
          </a:xfrm>
          <a:prstGeom prst="rect">
            <a:avLst/>
          </a:prstGeom>
        </p:spPr>
        <p:txBody>
          <a:bodyPr wrap="square">
            <a:spAutoFit/>
          </a:bodyPr>
          <a:lstStyle/>
          <a:p>
            <a:r>
              <a:rPr lang="en-US" sz="2400" b="1" dirty="0">
                <a:solidFill>
                  <a:srgbClr val="C00000"/>
                </a:solidFill>
              </a:rPr>
              <a:t>our project is coming under unsupervised machine learning because our project is based on association type</a:t>
            </a: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ox(i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linds(horizontal)">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checkerboard(across)">
                                      <p:cBhvr>
                                        <p:cTn id="3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1031</TotalTime>
  <Words>2087</Words>
  <Application>Microsoft Office PowerPoint</Application>
  <PresentationFormat>On-screen Show (4:3)</PresentationFormat>
  <Paragraphs>183</Paragraphs>
  <Slides>39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Adobe Caslon Pro Bold</vt:lpstr>
      <vt:lpstr>Adobe Fan Heiti Std B</vt:lpstr>
      <vt:lpstr>Algerian</vt:lpstr>
      <vt:lpstr>Arial</vt:lpstr>
      <vt:lpstr>Calibri</vt:lpstr>
      <vt:lpstr>Century Schoolbook</vt:lpstr>
      <vt:lpstr>urw-din</vt:lpstr>
      <vt:lpstr>Wingdings</vt:lpstr>
      <vt:lpstr>Wingdings 2</vt:lpstr>
      <vt:lpstr>Oriel</vt:lpstr>
      <vt:lpstr>PRESENTED BY</vt:lpstr>
      <vt:lpstr>contents</vt:lpstr>
      <vt:lpstr>introduction</vt:lpstr>
      <vt:lpstr>Machine learning</vt:lpstr>
      <vt:lpstr>PowerPoint Presentation</vt:lpstr>
      <vt:lpstr>Machine learning finds patterns in data </vt:lpstr>
      <vt:lpstr>PowerPoint Presentation</vt:lpstr>
      <vt:lpstr>PowerPoint Presentation</vt:lpstr>
      <vt:lpstr>PowerPoint Presentation</vt:lpstr>
      <vt:lpstr>objective</vt:lpstr>
      <vt:lpstr>PowerPoint Presentation</vt:lpstr>
      <vt:lpstr>PowerPoint Presentation</vt:lpstr>
      <vt:lpstr>What is market basket?</vt:lpstr>
      <vt:lpstr>PowerPoint Presentation</vt:lpstr>
      <vt:lpstr>Association rule</vt:lpstr>
      <vt:lpstr>.</vt:lpstr>
      <vt:lpstr>.</vt:lpstr>
      <vt:lpstr>.</vt:lpstr>
      <vt:lpstr>Association rule type</vt:lpstr>
      <vt:lpstr>.</vt:lpstr>
      <vt:lpstr>PowerPoint Presentation</vt:lpstr>
      <vt:lpstr>An example of Association Rules </vt:lpstr>
      <vt:lpstr>What is apriori algorithm</vt:lpstr>
      <vt:lpstr>Apriori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 the next diagram let’s know about how market basket analysis used in online marketing</vt:lpstr>
      <vt:lpstr>PowerPoint Presentation</vt:lpstr>
      <vt:lpstr>application</vt:lpstr>
      <vt:lpstr>summary</vt:lpstr>
      <vt:lpstr>reference</vt:lpstr>
      <vt:lpstr>Thank you</vt:lpstr>
      <vt:lpstr>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guided by</dc:title>
  <dc:creator>ASUS</dc:creator>
  <cp:lastModifiedBy>sujit rout</cp:lastModifiedBy>
  <cp:revision>166</cp:revision>
  <dcterms:created xsi:type="dcterms:W3CDTF">2021-06-01T14:47:28Z</dcterms:created>
  <dcterms:modified xsi:type="dcterms:W3CDTF">2024-04-11T12:59:55Z</dcterms:modified>
</cp:coreProperties>
</file>