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A4A80B-FF9B-4F8C-A2E5-52FF5BB32DC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D00358-0186-47B1-8F3C-3541857607AD}" type="datetimeFigureOut">
              <a:rPr lang="en-IN" smtClean="0"/>
              <a:t>12-11-2024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260648"/>
            <a:ext cx="4824536" cy="1219063"/>
          </a:xfrm>
        </p:spPr>
        <p:txBody>
          <a:bodyPr/>
          <a:lstStyle/>
          <a:p>
            <a:r>
              <a:rPr lang="en-US" sz="4000" dirty="0" smtClean="0"/>
              <a:t>DEVL MINI-PROJECT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013176"/>
            <a:ext cx="4464496" cy="14897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Shyam Sundar Yadav (123B1B267)</a:t>
            </a:r>
          </a:p>
          <a:p>
            <a:r>
              <a:rPr lang="en-US" dirty="0" smtClean="0"/>
              <a:t>Siddhartha Kumar Nidhi (123B1B268)</a:t>
            </a:r>
          </a:p>
          <a:p>
            <a:r>
              <a:rPr lang="en-US" dirty="0" smtClean="0"/>
              <a:t>Sujit Chaudhary (123B1B272)</a:t>
            </a:r>
          </a:p>
          <a:p>
            <a:r>
              <a:rPr lang="en-US" dirty="0" smtClean="0"/>
              <a:t>Varun Goyal (123B1B278)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6" y="260648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9888"/>
            <a:ext cx="12961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204864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A PRELIMINARY MINI PROJECT REPORT ON</a:t>
            </a:r>
          </a:p>
          <a:p>
            <a:pPr algn="ctr"/>
            <a:r>
              <a:rPr lang="en-US" sz="3200" dirty="0" smtClean="0">
                <a:latin typeface="Agency FB" pitchFamily="34" charset="0"/>
              </a:rPr>
              <a:t>Analysis of Natural Disasters Using EDA and Visualization</a:t>
            </a:r>
            <a:endParaRPr lang="en-IN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7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7" y="260648"/>
            <a:ext cx="8810553" cy="6207242"/>
          </a:xfrm>
        </p:spPr>
      </p:pic>
    </p:spTree>
    <p:extLst>
      <p:ext uri="{BB962C8B-B14F-4D97-AF65-F5344CB8AC3E}">
        <p14:creationId xmlns:p14="http://schemas.microsoft.com/office/powerpoint/2010/main" val="123440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4038"/>
            <a:ext cx="8820472" cy="6433314"/>
          </a:xfrm>
        </p:spPr>
      </p:pic>
    </p:spTree>
    <p:extLst>
      <p:ext uri="{BB962C8B-B14F-4D97-AF65-F5344CB8AC3E}">
        <p14:creationId xmlns:p14="http://schemas.microsoft.com/office/powerpoint/2010/main" val="37926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9008117" cy="6437912"/>
          </a:xfrm>
        </p:spPr>
      </p:pic>
    </p:spTree>
    <p:extLst>
      <p:ext uri="{BB962C8B-B14F-4D97-AF65-F5344CB8AC3E}">
        <p14:creationId xmlns:p14="http://schemas.microsoft.com/office/powerpoint/2010/main" val="250280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" y="260648"/>
            <a:ext cx="9138880" cy="6377131"/>
          </a:xfrm>
        </p:spPr>
      </p:pic>
    </p:spTree>
    <p:extLst>
      <p:ext uri="{BB962C8B-B14F-4D97-AF65-F5344CB8AC3E}">
        <p14:creationId xmlns:p14="http://schemas.microsoft.com/office/powerpoint/2010/main" val="36714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48" y="1"/>
            <a:ext cx="6768752" cy="6858000"/>
          </a:xfrm>
        </p:spPr>
      </p:pic>
    </p:spTree>
    <p:extLst>
      <p:ext uri="{BB962C8B-B14F-4D97-AF65-F5344CB8AC3E}">
        <p14:creationId xmlns:p14="http://schemas.microsoft.com/office/powerpoint/2010/main" val="210424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9036496" cy="6397826"/>
          </a:xfrm>
        </p:spPr>
      </p:pic>
    </p:spTree>
    <p:extLst>
      <p:ext uri="{BB962C8B-B14F-4D97-AF65-F5344CB8AC3E}">
        <p14:creationId xmlns:p14="http://schemas.microsoft.com/office/powerpoint/2010/main" val="358284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692008" cy="5256584"/>
          </a:xfrm>
        </p:spPr>
        <p:txBody>
          <a:bodyPr>
            <a:normAutofit/>
          </a:bodyPr>
          <a:lstStyle/>
          <a:p>
            <a:r>
              <a:rPr lang="en-US" sz="1800" dirty="0"/>
              <a:t>Natural disasters are devastating events that significantly impact communities, economies, </a:t>
            </a:r>
            <a:r>
              <a:rPr lang="en-US" sz="1800" dirty="0" smtClean="0"/>
              <a:t>and environments</a:t>
            </a:r>
            <a:r>
              <a:rPr lang="en-US" sz="1800" dirty="0"/>
              <a:t>. Analyzing past events provides critical insights for improving disaster response </a:t>
            </a:r>
            <a:r>
              <a:rPr lang="en-US" sz="1800" dirty="0" smtClean="0"/>
              <a:t>and preparedness</a:t>
            </a:r>
            <a:r>
              <a:rPr lang="en-US" sz="1800" dirty="0"/>
              <a:t>. This project uses a dataset from Kaggle containing information on various </a:t>
            </a:r>
            <a:r>
              <a:rPr lang="en-US" sz="1800" dirty="0" smtClean="0"/>
              <a:t>natural disasters</a:t>
            </a:r>
            <a:r>
              <a:rPr lang="en-US" sz="1800" dirty="0"/>
              <a:t>, allowing for the analysis of patterns and </a:t>
            </a:r>
            <a:r>
              <a:rPr lang="en-US" sz="1800" dirty="0" smtClean="0"/>
              <a:t>impacts </a:t>
            </a:r>
            <a:r>
              <a:rPr lang="en-US" sz="1800" dirty="0"/>
              <a:t>over time</a:t>
            </a:r>
            <a:r>
              <a:rPr lang="en-US" sz="1800" dirty="0" smtClean="0"/>
              <a:t>.</a:t>
            </a:r>
            <a:endParaRPr lang="en-IN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objectives of this study is to :</a:t>
            </a:r>
          </a:p>
          <a:p>
            <a:r>
              <a:rPr lang="en-US" sz="1800" dirty="0"/>
              <a:t>Analyze the frequency of different types of natural disasters over time.</a:t>
            </a:r>
          </a:p>
          <a:p>
            <a:r>
              <a:rPr lang="en-US" sz="1800" dirty="0" smtClean="0"/>
              <a:t>Assess </a:t>
            </a:r>
            <a:r>
              <a:rPr lang="en-US" sz="1800" dirty="0"/>
              <a:t>the impact of these disasters by measuring total deaths and economic damage.</a:t>
            </a:r>
          </a:p>
          <a:p>
            <a:r>
              <a:rPr lang="en-US" sz="1800" dirty="0" smtClean="0"/>
              <a:t>Identify patterns </a:t>
            </a:r>
            <a:r>
              <a:rPr lang="en-US" sz="1800" dirty="0"/>
              <a:t>in disaster occurrences and their geographic distribution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61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706090"/>
          </a:xfrm>
        </p:spPr>
        <p:txBody>
          <a:bodyPr/>
          <a:lstStyle/>
          <a:p>
            <a:r>
              <a:rPr lang="en-US" dirty="0" smtClean="0"/>
              <a:t>A brief Overview of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4464496" cy="5069160"/>
          </a:xfrm>
        </p:spPr>
        <p:txBody>
          <a:bodyPr>
            <a:noAutofit/>
          </a:bodyPr>
          <a:lstStyle/>
          <a:p>
            <a:r>
              <a:rPr lang="en-US" sz="900" b="1" dirty="0"/>
              <a:t>DisNo.</a:t>
            </a:r>
            <a:r>
              <a:rPr lang="en-US" sz="900" dirty="0"/>
              <a:t>: Unique identifier for each disaster event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Historic</a:t>
            </a:r>
            <a:r>
              <a:rPr lang="en-US" sz="900" dirty="0"/>
              <a:t>: Indicates if the disaster event is historic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Classification </a:t>
            </a:r>
            <a:r>
              <a:rPr lang="en-US" sz="900" b="1" dirty="0"/>
              <a:t>Key</a:t>
            </a:r>
            <a:r>
              <a:rPr lang="en-US" sz="900" dirty="0"/>
              <a:t>: Classification code representing the disaster’s nature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Disaster </a:t>
            </a:r>
            <a:r>
              <a:rPr lang="en-US" sz="900" b="1" dirty="0"/>
              <a:t>Group</a:t>
            </a:r>
            <a:r>
              <a:rPr lang="en-US" sz="900" dirty="0"/>
              <a:t>: Broad category of the disaster (e.g., Natural, Technological</a:t>
            </a:r>
            <a:r>
              <a:rPr lang="en-US" sz="900" dirty="0" smtClean="0"/>
              <a:t>).</a:t>
            </a:r>
          </a:p>
          <a:p>
            <a:r>
              <a:rPr lang="en-US" sz="900" b="1" dirty="0" smtClean="0"/>
              <a:t>Disaster </a:t>
            </a:r>
            <a:r>
              <a:rPr lang="en-US" sz="900" b="1" dirty="0"/>
              <a:t>Subgroup</a:t>
            </a:r>
            <a:r>
              <a:rPr lang="en-US" sz="900" dirty="0"/>
              <a:t>: Subcategory within the disaster group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Disaster </a:t>
            </a:r>
            <a:r>
              <a:rPr lang="en-US" sz="900" b="1" dirty="0"/>
              <a:t>Type</a:t>
            </a:r>
            <a:r>
              <a:rPr lang="en-US" sz="900" dirty="0"/>
              <a:t>: Specific disaster type within the subgroup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Disaster </a:t>
            </a:r>
            <a:r>
              <a:rPr lang="en-US" sz="900" b="1" dirty="0"/>
              <a:t>Subtype</a:t>
            </a:r>
            <a:r>
              <a:rPr lang="en-US" sz="900" dirty="0"/>
              <a:t>: Further classification within the disaster type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External </a:t>
            </a:r>
            <a:r>
              <a:rPr lang="en-US" sz="900" b="1" dirty="0"/>
              <a:t>IDs</a:t>
            </a:r>
            <a:r>
              <a:rPr lang="en-US" sz="900" dirty="0"/>
              <a:t>: External identification codes for the disaster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Event </a:t>
            </a:r>
            <a:r>
              <a:rPr lang="en-US" sz="900" b="1" dirty="0"/>
              <a:t>Name</a:t>
            </a:r>
            <a:r>
              <a:rPr lang="en-US" sz="900" dirty="0"/>
              <a:t>: Name given to the disaster event, if </a:t>
            </a:r>
            <a:r>
              <a:rPr lang="en-US" sz="900" dirty="0" smtClean="0"/>
              <a:t>available.</a:t>
            </a:r>
          </a:p>
          <a:p>
            <a:r>
              <a:rPr lang="en-US" sz="900" b="1" dirty="0" smtClean="0"/>
              <a:t>ISO</a:t>
            </a:r>
            <a:r>
              <a:rPr lang="en-US" sz="900" dirty="0"/>
              <a:t>: ISO country code of the affected region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Country</a:t>
            </a:r>
            <a:r>
              <a:rPr lang="en-US" sz="900" dirty="0"/>
              <a:t>: Name of the affected country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Subregion</a:t>
            </a:r>
            <a:r>
              <a:rPr lang="en-US" sz="900" dirty="0"/>
              <a:t>: Subregional classification within the affected country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Region</a:t>
            </a:r>
            <a:r>
              <a:rPr lang="en-US" sz="900" dirty="0"/>
              <a:t>: Geographical region classification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Location</a:t>
            </a:r>
            <a:r>
              <a:rPr lang="en-US" sz="900" dirty="0"/>
              <a:t>: Specific location details of the disaster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Origin</a:t>
            </a:r>
            <a:r>
              <a:rPr lang="en-US" sz="900" dirty="0"/>
              <a:t>: The origin or cause of the disaster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Associated </a:t>
            </a:r>
            <a:r>
              <a:rPr lang="en-US" sz="900" b="1" dirty="0"/>
              <a:t>Types</a:t>
            </a:r>
            <a:r>
              <a:rPr lang="en-US" sz="900" dirty="0"/>
              <a:t>: Other disaster types associated with the event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OFDA/BHA </a:t>
            </a:r>
            <a:r>
              <a:rPr lang="en-US" sz="900" b="1" dirty="0"/>
              <a:t>Response</a:t>
            </a:r>
            <a:r>
              <a:rPr lang="en-US" sz="900" dirty="0"/>
              <a:t>: Indicates if there was a response from the U.S. Office of Foreign Disaster Assistance (OFDA) or Bureau for Humanitarian Assistance (BHA</a:t>
            </a:r>
            <a:r>
              <a:rPr lang="en-US" sz="900" dirty="0" smtClean="0"/>
              <a:t>).</a:t>
            </a:r>
          </a:p>
          <a:p>
            <a:r>
              <a:rPr lang="en-US" sz="900" b="1" dirty="0" smtClean="0"/>
              <a:t>Appeal</a:t>
            </a:r>
            <a:r>
              <a:rPr lang="en-US" sz="900" dirty="0"/>
              <a:t>: Indicates if an appeal for aid was made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Declaration</a:t>
            </a:r>
            <a:r>
              <a:rPr lang="en-US" sz="900" dirty="0"/>
              <a:t>: Declaration status for international aid or emergency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AID </a:t>
            </a:r>
            <a:r>
              <a:rPr lang="en-US" sz="900" b="1" dirty="0"/>
              <a:t>Contribution ('000 US$)</a:t>
            </a:r>
            <a:r>
              <a:rPr lang="en-US" sz="900" dirty="0"/>
              <a:t>: Aid contribution received in thousands of US dollars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Magnitude</a:t>
            </a:r>
            <a:r>
              <a:rPr lang="en-US" sz="900" dirty="0"/>
              <a:t>: Magnitude of the disaster (e.g., intensity for earthquakes</a:t>
            </a:r>
            <a:r>
              <a:rPr lang="en-US" sz="900" dirty="0" smtClean="0"/>
              <a:t>).</a:t>
            </a:r>
          </a:p>
          <a:p>
            <a:r>
              <a:rPr lang="en-US" sz="900" b="1" dirty="0" smtClean="0"/>
              <a:t>Magnitude </a:t>
            </a:r>
            <a:r>
              <a:rPr lang="en-US" sz="900" b="1" dirty="0"/>
              <a:t>Scale</a:t>
            </a:r>
            <a:r>
              <a:rPr lang="en-US" sz="900" dirty="0"/>
              <a:t>: Scale used to measure the disaster magnitude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Latitude</a:t>
            </a:r>
            <a:r>
              <a:rPr lang="en-US" sz="900" dirty="0"/>
              <a:t>: Latitude of the disaster location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Longitude</a:t>
            </a:r>
            <a:r>
              <a:rPr lang="en-US" sz="900" dirty="0"/>
              <a:t>: Longitude of the disaster location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River </a:t>
            </a:r>
            <a:r>
              <a:rPr lang="en-US" sz="900" b="1" dirty="0"/>
              <a:t>Basin</a:t>
            </a:r>
            <a:r>
              <a:rPr lang="en-US" sz="900" dirty="0"/>
              <a:t>: River basin affected, if applicable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Start </a:t>
            </a:r>
            <a:r>
              <a:rPr lang="en-US" sz="900" b="1" dirty="0"/>
              <a:t>Year</a:t>
            </a:r>
            <a:r>
              <a:rPr lang="en-US" sz="900" dirty="0"/>
              <a:t>: Year the disaster started</a:t>
            </a:r>
            <a:r>
              <a:rPr lang="en-US" sz="900" dirty="0" smtClean="0"/>
              <a:t>.</a:t>
            </a:r>
          </a:p>
          <a:p>
            <a:r>
              <a:rPr lang="en-US" sz="900" b="1" dirty="0" smtClean="0"/>
              <a:t>Start </a:t>
            </a:r>
            <a:r>
              <a:rPr lang="en-US" sz="900" b="1" dirty="0"/>
              <a:t>Month</a:t>
            </a:r>
            <a:r>
              <a:rPr lang="en-US" sz="900" dirty="0"/>
              <a:t>: Month the disaster </a:t>
            </a:r>
            <a:r>
              <a:rPr lang="en-US" sz="900" dirty="0" smtClean="0"/>
              <a:t>started.</a:t>
            </a:r>
          </a:p>
          <a:p>
            <a:r>
              <a:rPr lang="en-US" sz="900" b="1" dirty="0" smtClean="0"/>
              <a:t>Start </a:t>
            </a:r>
            <a:r>
              <a:rPr lang="en-US" sz="900" b="1" dirty="0"/>
              <a:t>Day</a:t>
            </a:r>
            <a:r>
              <a:rPr lang="en-US" sz="900" dirty="0"/>
              <a:t>: Day the disaster </a:t>
            </a:r>
            <a:r>
              <a:rPr lang="en-US" sz="900" dirty="0" smtClean="0"/>
              <a:t>started.</a:t>
            </a:r>
          </a:p>
          <a:p>
            <a:r>
              <a:rPr lang="en-US" sz="900" b="1" dirty="0" smtClean="0"/>
              <a:t>End </a:t>
            </a:r>
            <a:r>
              <a:rPr lang="en-US" sz="900" b="1" dirty="0"/>
              <a:t>Year</a:t>
            </a:r>
            <a:r>
              <a:rPr lang="en-US" sz="900" dirty="0"/>
              <a:t>: Year the disaster ended.</a:t>
            </a:r>
          </a:p>
          <a:p>
            <a:endParaRPr lang="en-US" sz="900" dirty="0" smtClean="0"/>
          </a:p>
          <a:p>
            <a:endParaRPr lang="en-IN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628800"/>
            <a:ext cx="3168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Start Day</a:t>
            </a:r>
            <a:r>
              <a:rPr lang="en-US" sz="900" dirty="0" smtClean="0"/>
              <a:t>: Day the disaster started.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End Year</a:t>
            </a:r>
            <a:r>
              <a:rPr lang="en-US" sz="900" dirty="0" smtClean="0"/>
              <a:t>: Year the disaster ended.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End Month</a:t>
            </a:r>
            <a:r>
              <a:rPr lang="en-US" sz="900" dirty="0" smtClean="0"/>
              <a:t>: Month the disaster ended.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End Day</a:t>
            </a:r>
            <a:r>
              <a:rPr lang="en-US" sz="900" dirty="0" smtClean="0"/>
              <a:t>: Day the disaster ended.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Total Deaths</a:t>
            </a:r>
            <a:r>
              <a:rPr lang="en-US" sz="900" dirty="0" smtClean="0"/>
              <a:t>: Total deaths reported from the disaster.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No. Injured</a:t>
            </a:r>
            <a:r>
              <a:rPr lang="en-US" sz="900" dirty="0" smtClean="0"/>
              <a:t>: Number of people injured in the disaster.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No. Affected</a:t>
            </a:r>
            <a:r>
              <a:rPr lang="en-US" sz="900" dirty="0" smtClean="0"/>
              <a:t>: Number of people affected by the disaster.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No. Homeless</a:t>
            </a:r>
            <a:r>
              <a:rPr lang="en-US" sz="900" dirty="0" smtClean="0"/>
              <a:t>: Number of people rendered homeless by the disaster.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Total Affected</a:t>
            </a:r>
            <a:r>
              <a:rPr lang="en-US" sz="900" dirty="0" smtClean="0"/>
              <a:t>: Total number of people affected (including injured and homeless).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Reconstruction Costs ('000 US$)</a:t>
            </a:r>
            <a:r>
              <a:rPr lang="en-US" sz="900" dirty="0" smtClean="0"/>
              <a:t>: Estimated reconstruction costs in thousands of US dollars.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Reconstruction Costs, Adjusted ('000 US$)</a:t>
            </a:r>
            <a:r>
              <a:rPr lang="en-US" sz="900" dirty="0" smtClean="0"/>
              <a:t>: Inflation-adjusted reconstruction costs.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Insured Damage ('000 US$)</a:t>
            </a:r>
            <a:r>
              <a:rPr lang="en-US" sz="900" dirty="0" smtClean="0"/>
              <a:t>: The total amount of damage covered by insurance in thousands of US dollars.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Insured Damage, Adjusted ('000 US$)</a:t>
            </a:r>
            <a:r>
              <a:rPr lang="en-US" sz="900" dirty="0" smtClean="0"/>
              <a:t>: Inflation-adjusted insured damage costs.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Total Damage ('000 US$)</a:t>
            </a:r>
            <a:r>
              <a:rPr lang="en-US" sz="900" dirty="0" smtClean="0"/>
              <a:t>: The total economic damage caused by the disaster in thousands of US dollars.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Total Damage, Adjusted ('000 US$)</a:t>
            </a:r>
            <a:r>
              <a:rPr lang="en-US" sz="900" dirty="0" smtClean="0"/>
              <a:t>: Inflation-adjusted total damage costs.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CPI</a:t>
            </a:r>
            <a:r>
              <a:rPr lang="en-US" sz="900" dirty="0" smtClean="0"/>
              <a:t>: The Consumer Price Index used for adjusting monetary values in the dataset.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Admin Units</a:t>
            </a:r>
            <a:r>
              <a:rPr lang="en-US" sz="900" dirty="0" smtClean="0"/>
              <a:t>: The administrative regions (e.g., states, provinces) affected by the disaster.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Entry Date</a:t>
            </a:r>
            <a:r>
              <a:rPr lang="en-US" sz="900" dirty="0" smtClean="0"/>
              <a:t>: The date when the disaster record was entered into the dataset.</a:t>
            </a:r>
          </a:p>
          <a:p>
            <a:pPr marL="171450" indent="-171450"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900" b="1" dirty="0" smtClean="0"/>
              <a:t>Last Update</a:t>
            </a:r>
            <a:r>
              <a:rPr lang="en-US" sz="900" dirty="0" smtClean="0"/>
              <a:t>: The date when the disaster record was last updated</a:t>
            </a:r>
            <a:endParaRPr lang="en-IN" sz="900" dirty="0" smtClean="0"/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1818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363272" cy="1143000"/>
          </a:xfrm>
        </p:spPr>
        <p:txBody>
          <a:bodyPr/>
          <a:lstStyle/>
          <a:p>
            <a:r>
              <a:rPr lang="en-US" dirty="0" smtClean="0"/>
              <a:t>Identifying Total Unique Disasters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44134"/>
            <a:ext cx="3816424" cy="52252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Extreme </a:t>
            </a:r>
            <a:r>
              <a:rPr lang="en-IN" dirty="0" smtClean="0"/>
              <a:t>temperature</a:t>
            </a:r>
          </a:p>
          <a:p>
            <a:r>
              <a:rPr lang="en-IN" dirty="0" smtClean="0"/>
              <a:t> Road</a:t>
            </a:r>
          </a:p>
          <a:p>
            <a:r>
              <a:rPr lang="en-IN" dirty="0" smtClean="0"/>
              <a:t> Fire </a:t>
            </a:r>
            <a:r>
              <a:rPr lang="en-IN" dirty="0"/>
              <a:t>(Miscellaneous</a:t>
            </a:r>
            <a:r>
              <a:rPr lang="en-IN" dirty="0" smtClean="0"/>
              <a:t>)</a:t>
            </a:r>
          </a:p>
          <a:p>
            <a:r>
              <a:rPr lang="en-IN" dirty="0" smtClean="0"/>
              <a:t> Storm</a:t>
            </a:r>
          </a:p>
          <a:p>
            <a:r>
              <a:rPr lang="en-IN" dirty="0" smtClean="0"/>
              <a:t> Earthquake </a:t>
            </a:r>
          </a:p>
          <a:p>
            <a:r>
              <a:rPr lang="en-IN" dirty="0" smtClean="0"/>
              <a:t>Rail </a:t>
            </a:r>
          </a:p>
          <a:p>
            <a:r>
              <a:rPr lang="en-IN" dirty="0" smtClean="0"/>
              <a:t>Collapse </a:t>
            </a:r>
            <a:r>
              <a:rPr lang="en-IN" dirty="0"/>
              <a:t>(Industrial</a:t>
            </a:r>
            <a:r>
              <a:rPr lang="en-IN" dirty="0" smtClean="0"/>
              <a:t>) </a:t>
            </a:r>
          </a:p>
          <a:p>
            <a:r>
              <a:rPr lang="en-IN" dirty="0" smtClean="0"/>
              <a:t>Flood </a:t>
            </a:r>
          </a:p>
          <a:p>
            <a:r>
              <a:rPr lang="en-IN" dirty="0" smtClean="0"/>
              <a:t>Epidemic </a:t>
            </a:r>
          </a:p>
          <a:p>
            <a:r>
              <a:rPr lang="en-IN" dirty="0" smtClean="0"/>
              <a:t>Air </a:t>
            </a:r>
          </a:p>
          <a:p>
            <a:r>
              <a:rPr lang="en-IN" dirty="0" smtClean="0"/>
              <a:t>Mass </a:t>
            </a:r>
            <a:r>
              <a:rPr lang="en-IN" dirty="0"/>
              <a:t>movement (wet</a:t>
            </a:r>
            <a:r>
              <a:rPr lang="en-IN" dirty="0" smtClean="0"/>
              <a:t>) </a:t>
            </a:r>
          </a:p>
          <a:p>
            <a:r>
              <a:rPr lang="en-IN" dirty="0" smtClean="0"/>
              <a:t>Volcanic activity</a:t>
            </a:r>
          </a:p>
          <a:p>
            <a:r>
              <a:rPr lang="en-IN" dirty="0" smtClean="0"/>
              <a:t>Explosion </a:t>
            </a:r>
            <a:r>
              <a:rPr lang="en-IN" dirty="0"/>
              <a:t>(</a:t>
            </a:r>
            <a:r>
              <a:rPr lang="en-IN" dirty="0" smtClean="0"/>
              <a:t>Industrial)</a:t>
            </a:r>
          </a:p>
          <a:p>
            <a:r>
              <a:rPr lang="en-IN" dirty="0" smtClean="0"/>
              <a:t>Explosion </a:t>
            </a:r>
            <a:r>
              <a:rPr lang="en-IN" dirty="0"/>
              <a:t>(</a:t>
            </a:r>
            <a:r>
              <a:rPr lang="en-IN" dirty="0" smtClean="0"/>
              <a:t>Miscellaneous)</a:t>
            </a:r>
          </a:p>
          <a:p>
            <a:r>
              <a:rPr lang="en-IN" dirty="0" smtClean="0"/>
              <a:t>Wildfire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1444134"/>
            <a:ext cx="35905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Gas leak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Water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Fire (Industrial)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Miscellaneous accident (General)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Poisoning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Collapse (Miscellaneous)‘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Mass movement (dry)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Drought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Industrial accident (General)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Infestation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Chemical spill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Radiation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Oil spill</a:t>
            </a:r>
          </a:p>
          <a:p>
            <a:pPr marL="285750" indent="-285750">
              <a:buClr>
                <a:schemeClr val="accent6"/>
              </a:buClr>
              <a:buFont typeface="Arial" pitchFamily="34" charset="0"/>
              <a:buChar char="•"/>
            </a:pPr>
            <a:r>
              <a:rPr lang="en-IN" dirty="0" smtClean="0"/>
              <a:t>Glacial lake outburst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60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7825680" cy="532859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REMOVING THE UNWANTED COLUMNS FROM THE DATASET THAT WON’T HELP IN PREDICTION MODEL</a:t>
            </a:r>
          </a:p>
          <a:p>
            <a:r>
              <a:rPr lang="en-US" sz="2500" dirty="0" smtClean="0"/>
              <a:t>After removing we have these columns left:</a:t>
            </a:r>
          </a:p>
          <a:p>
            <a:r>
              <a:rPr lang="en-US" sz="2500" dirty="0"/>
              <a:t>DisNo. </a:t>
            </a:r>
            <a:endParaRPr lang="en-US" sz="2500" dirty="0" smtClean="0"/>
          </a:p>
          <a:p>
            <a:r>
              <a:rPr lang="en-US" sz="2500" dirty="0" smtClean="0"/>
              <a:t>Historic </a:t>
            </a:r>
          </a:p>
          <a:p>
            <a:r>
              <a:rPr lang="en-US" sz="2500" dirty="0" smtClean="0"/>
              <a:t>Classification </a:t>
            </a:r>
            <a:r>
              <a:rPr lang="en-US" sz="2500" dirty="0"/>
              <a:t>Key </a:t>
            </a:r>
            <a:endParaRPr lang="en-US" sz="2500" dirty="0" smtClean="0"/>
          </a:p>
          <a:p>
            <a:r>
              <a:rPr lang="en-US" sz="2500" dirty="0" smtClean="0"/>
              <a:t>Disaster Group</a:t>
            </a:r>
          </a:p>
          <a:p>
            <a:r>
              <a:rPr lang="en-US" sz="2500" dirty="0" smtClean="0"/>
              <a:t>Disaster </a:t>
            </a:r>
            <a:r>
              <a:rPr lang="en-US" sz="2500" dirty="0"/>
              <a:t>Subgroup </a:t>
            </a:r>
          </a:p>
          <a:p>
            <a:r>
              <a:rPr lang="en-US" sz="2500" dirty="0" smtClean="0"/>
              <a:t>Disaster </a:t>
            </a:r>
            <a:r>
              <a:rPr lang="en-US" sz="2500" dirty="0"/>
              <a:t>Type </a:t>
            </a:r>
            <a:endParaRPr lang="en-US" sz="2500" dirty="0" smtClean="0"/>
          </a:p>
          <a:p>
            <a:r>
              <a:rPr lang="en-US" sz="2500" dirty="0" smtClean="0"/>
              <a:t>Disaster </a:t>
            </a:r>
            <a:r>
              <a:rPr lang="en-US" sz="2500" dirty="0"/>
              <a:t>Subtype </a:t>
            </a:r>
            <a:endParaRPr lang="en-US" sz="2500" dirty="0" smtClean="0"/>
          </a:p>
          <a:p>
            <a:r>
              <a:rPr lang="en-US" sz="2500" dirty="0" smtClean="0"/>
              <a:t>ISO </a:t>
            </a:r>
          </a:p>
          <a:p>
            <a:r>
              <a:rPr lang="en-US" sz="2500" dirty="0" smtClean="0"/>
              <a:t>Country </a:t>
            </a:r>
          </a:p>
          <a:p>
            <a:r>
              <a:rPr lang="en-US" sz="2500" dirty="0" smtClean="0"/>
              <a:t>Subregion Magnitude </a:t>
            </a:r>
          </a:p>
          <a:p>
            <a:r>
              <a:rPr lang="en-US" sz="2500" dirty="0" smtClean="0"/>
              <a:t>Magnitude </a:t>
            </a:r>
            <a:r>
              <a:rPr lang="en-US" sz="2500" dirty="0"/>
              <a:t>Scale </a:t>
            </a:r>
            <a:endParaRPr lang="en-US" sz="2500" dirty="0" smtClean="0"/>
          </a:p>
          <a:p>
            <a:r>
              <a:rPr lang="en-US" sz="2500" dirty="0" smtClean="0"/>
              <a:t>Latitude </a:t>
            </a:r>
          </a:p>
          <a:p>
            <a:r>
              <a:rPr lang="en-US" sz="2500" dirty="0" smtClean="0"/>
              <a:t>Longitude </a:t>
            </a:r>
          </a:p>
          <a:p>
            <a:r>
              <a:rPr lang="en-US" sz="2500" dirty="0" smtClean="0"/>
              <a:t>Start </a:t>
            </a:r>
            <a:r>
              <a:rPr lang="en-US" sz="2500" dirty="0"/>
              <a:t>Year </a:t>
            </a:r>
            <a:endParaRPr lang="en-US" sz="2500" dirty="0" smtClean="0"/>
          </a:p>
          <a:p>
            <a:r>
              <a:rPr lang="en-US" sz="2500" dirty="0" smtClean="0"/>
              <a:t>Start </a:t>
            </a:r>
            <a:r>
              <a:rPr lang="en-US" sz="2500" dirty="0"/>
              <a:t>Month </a:t>
            </a:r>
            <a:endParaRPr lang="en-US" sz="2500" dirty="0" smtClean="0"/>
          </a:p>
          <a:p>
            <a:r>
              <a:rPr lang="en-US" sz="2500" dirty="0" smtClean="0"/>
              <a:t>End </a:t>
            </a:r>
            <a:r>
              <a:rPr lang="en-US" sz="2500" dirty="0"/>
              <a:t>Year </a:t>
            </a:r>
            <a:endParaRPr lang="en-US" sz="2500" dirty="0" smtClean="0"/>
          </a:p>
          <a:p>
            <a:r>
              <a:rPr lang="en-US" sz="2500" dirty="0" smtClean="0"/>
              <a:t>End </a:t>
            </a:r>
            <a:r>
              <a:rPr lang="en-US" sz="2500" dirty="0"/>
              <a:t>Month </a:t>
            </a:r>
            <a:endParaRPr lang="en-US" sz="2500" dirty="0" smtClean="0"/>
          </a:p>
          <a:p>
            <a:r>
              <a:rPr lang="en-US" sz="2500" dirty="0" smtClean="0"/>
              <a:t>Total </a:t>
            </a:r>
            <a:r>
              <a:rPr lang="en-US" sz="2500" dirty="0"/>
              <a:t>Deaths </a:t>
            </a:r>
            <a:endParaRPr lang="en-US" sz="2500" dirty="0" smtClean="0"/>
          </a:p>
          <a:p>
            <a:r>
              <a:rPr lang="en-US" sz="2500" dirty="0" smtClean="0"/>
              <a:t>No</a:t>
            </a:r>
            <a:r>
              <a:rPr lang="en-US" sz="2500" dirty="0"/>
              <a:t>. Injured </a:t>
            </a:r>
            <a:endParaRPr lang="en-US" sz="2500" dirty="0" smtClean="0"/>
          </a:p>
          <a:p>
            <a:r>
              <a:rPr lang="en-US" sz="2500" dirty="0" smtClean="0"/>
              <a:t>No</a:t>
            </a:r>
            <a:r>
              <a:rPr lang="en-US" sz="2500" dirty="0"/>
              <a:t>. Affected </a:t>
            </a:r>
            <a:endParaRPr lang="en-US" sz="2500" dirty="0" smtClean="0"/>
          </a:p>
          <a:p>
            <a:r>
              <a:rPr lang="en-US" sz="2500" dirty="0" smtClean="0"/>
              <a:t>No</a:t>
            </a:r>
            <a:r>
              <a:rPr lang="en-US" sz="2500" dirty="0"/>
              <a:t>. Homeless </a:t>
            </a:r>
            <a:endParaRPr lang="en-US" sz="2500" dirty="0" smtClean="0"/>
          </a:p>
          <a:p>
            <a:r>
              <a:rPr lang="en-US" sz="2500" dirty="0" smtClean="0"/>
              <a:t>Total </a:t>
            </a:r>
            <a:r>
              <a:rPr lang="en-US" sz="2500" dirty="0"/>
              <a:t>Affected </a:t>
            </a:r>
            <a:endParaRPr lang="en-US" sz="2500" dirty="0" smtClean="0"/>
          </a:p>
          <a:p>
            <a:r>
              <a:rPr lang="en-US" sz="2500" dirty="0" smtClean="0"/>
              <a:t>Total </a:t>
            </a:r>
            <a:r>
              <a:rPr lang="en-US" sz="2500" dirty="0"/>
              <a:t>Damage ('000 US$) </a:t>
            </a:r>
            <a:endParaRPr lang="en-US" sz="2500" dirty="0" smtClean="0"/>
          </a:p>
          <a:p>
            <a:r>
              <a:rPr lang="en-US" sz="2500" dirty="0" smtClean="0"/>
              <a:t>Total </a:t>
            </a:r>
            <a:r>
              <a:rPr lang="en-US" sz="2500" dirty="0"/>
              <a:t>Damage, Adjusted ('000 US</a:t>
            </a:r>
            <a:r>
              <a:rPr lang="en-US" sz="2500" dirty="0" smtClean="0"/>
              <a:t>$)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084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6" y="188640"/>
            <a:ext cx="9144000" cy="5519273"/>
          </a:xfrm>
        </p:spPr>
      </p:pic>
    </p:spTree>
    <p:extLst>
      <p:ext uri="{BB962C8B-B14F-4D97-AF65-F5344CB8AC3E}">
        <p14:creationId xmlns:p14="http://schemas.microsoft.com/office/powerpoint/2010/main" val="125310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4" y="116632"/>
            <a:ext cx="8928806" cy="6533992"/>
          </a:xfrm>
        </p:spPr>
      </p:pic>
    </p:spTree>
    <p:extLst>
      <p:ext uri="{BB962C8B-B14F-4D97-AF65-F5344CB8AC3E}">
        <p14:creationId xmlns:p14="http://schemas.microsoft.com/office/powerpoint/2010/main" val="293320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112568"/>
          </a:xfrm>
        </p:spPr>
      </p:pic>
    </p:spTree>
    <p:extLst>
      <p:ext uri="{BB962C8B-B14F-4D97-AF65-F5344CB8AC3E}">
        <p14:creationId xmlns:p14="http://schemas.microsoft.com/office/powerpoint/2010/main" val="422753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" y="188640"/>
            <a:ext cx="8973549" cy="6291701"/>
          </a:xfrm>
        </p:spPr>
      </p:pic>
    </p:spTree>
    <p:extLst>
      <p:ext uri="{BB962C8B-B14F-4D97-AF65-F5344CB8AC3E}">
        <p14:creationId xmlns:p14="http://schemas.microsoft.com/office/powerpoint/2010/main" val="172899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</TotalTime>
  <Words>854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DEVL MINI-PROJECT</vt:lpstr>
      <vt:lpstr>Introduction</vt:lpstr>
      <vt:lpstr>A brief Overview of Dataset</vt:lpstr>
      <vt:lpstr>Identifying Total Unique Disasters</vt:lpstr>
      <vt:lpstr>Our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 MINI-PROJECT</dc:title>
  <dc:creator>Tuf</dc:creator>
  <cp:lastModifiedBy>Tuf</cp:lastModifiedBy>
  <cp:revision>7</cp:revision>
  <dcterms:created xsi:type="dcterms:W3CDTF">2024-11-12T01:48:35Z</dcterms:created>
  <dcterms:modified xsi:type="dcterms:W3CDTF">2024-11-12T04:49:26Z</dcterms:modified>
</cp:coreProperties>
</file>