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3"/>
  </p:sldMasterIdLst>
  <p:notesMasterIdLst>
    <p:notesMasterId r:id="rId8"/>
  </p:notesMasterIdLst>
  <p:sldIdLst>
    <p:sldId id="256" r:id="rId4"/>
    <p:sldId id="257" r:id="rId5"/>
    <p:sldId id="258" r:id="rId6"/>
    <p:sldId id="259" r:id="rId7"/>
  </p:sldIdLst>
  <p:sldSz cx="10969625" cy="6170613"/>
  <p:notesSz cx="6858000" cy="9144000"/>
  <p:custDataLst>
    <p:tags r:id="rId9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26.03.2025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BF558F48-F6D6-4568-8DA6-55FAE81CC26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7200" y="2602898"/>
            <a:ext cx="9268637" cy="1507549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7B0DFCC-F037-4745-849A-E2902A32AC76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547200" y="4241130"/>
            <a:ext cx="9268637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4" name="SuperGraphic">
            <a:extLst>
              <a:ext uri="{FF2B5EF4-FFF2-40B4-BE49-F238E27FC236}">
                <a16:creationId xmlns:a16="http://schemas.microsoft.com/office/drawing/2014/main" id="{862C2846-F73C-4F37-B810-57D2567D11EB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969200" cy="205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4853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639" userDrawn="1">
          <p15:clr>
            <a:srgbClr val="FBAE40"/>
          </p15:clr>
        </p15:guide>
        <p15:guide id="4" orient="horz" pos="2590" userDrawn="1">
          <p15:clr>
            <a:srgbClr val="FBAE40"/>
          </p15:clr>
        </p15:guide>
        <p15:guide id="5" orient="horz" pos="2669" userDrawn="1">
          <p15:clr>
            <a:srgbClr val="FBAE40"/>
          </p15:clr>
        </p15:guide>
        <p15:guide id="6" orient="horz" pos="346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 logo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-1" y="0"/>
            <a:ext cx="10899775" cy="6170400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  <p:sp>
        <p:nvSpPr>
          <p:cNvPr id="2" name="Logo">
            <a:extLst>
              <a:ext uri="{FF2B5EF4-FFF2-40B4-BE49-F238E27FC236}">
                <a16:creationId xmlns:a16="http://schemas.microsoft.com/office/drawing/2014/main" id="{F002D116-88B8-2720-FAAC-860765E59F72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9672212" y="5561282"/>
            <a:ext cx="1231531" cy="506144"/>
          </a:xfrm>
          <a:blipFill>
            <a:blip r:embed="rId4"/>
            <a:stretch>
              <a:fillRect/>
            </a:stretch>
          </a:blipFill>
        </p:spPr>
        <p:txBody>
          <a:bodyPr anchor="t" anchorCtr="0"/>
          <a:lstStyle>
            <a:lvl1pPr marL="0" indent="0" algn="l">
              <a:buFontTx/>
              <a:buNone/>
              <a:defRPr sz="100">
                <a:noFill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 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232102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2" pos="686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nten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05200" y="1296000"/>
            <a:ext cx="105588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261F3-E57F-4170-BD7E-F44931BE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6EE88F-E97F-46A3-8AB7-354C833C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3225" userDrawn="1">
          <p15:clr>
            <a:srgbClr val="FBAE40"/>
          </p15:clr>
        </p15:guide>
        <p15:guide id="9" pos="368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:a16="http://schemas.microsoft.com/office/drawing/2014/main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06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96000" y="1295999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AttachmentRemark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F85651-AA1F-4EE5-A69C-0361B9A9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5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8776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500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82224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68EDC3-D46C-4E18-BC78-B9478A7B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763114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1731" userDrawn="1">
          <p15:clr>
            <a:srgbClr val="FBAE40"/>
          </p15:clr>
        </p15:guide>
        <p15:guide id="9" pos="1810" userDrawn="1">
          <p15:clr>
            <a:srgbClr val="FBAE40"/>
          </p15:clr>
        </p15:guide>
        <p15:guide id="10" pos="3417" userDrawn="1">
          <p15:clr>
            <a:srgbClr val="FBAE40"/>
          </p15:clr>
        </p15:guide>
        <p15:guide id="11" pos="3495" userDrawn="1">
          <p15:clr>
            <a:srgbClr val="FBAE40"/>
          </p15:clr>
        </p15:guide>
        <p15:guide id="12" pos="5098" userDrawn="1">
          <p15:clr>
            <a:srgbClr val="FBAE40"/>
          </p15:clr>
        </p15:guide>
        <p15:guide id="13" pos="517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Horizont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37342F-2EB7-4EB1-963F-314A664F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5850000" y="1295999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58500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5D5130-F453-4F60-9091-CC67A951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3225" userDrawn="1">
          <p15:clr>
            <a:srgbClr val="FBAE40"/>
          </p15:clr>
        </p15:guide>
        <p15:guide id="11" pos="3683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:a16="http://schemas.microsoft.com/office/drawing/2014/main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39006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960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half" idx="4" hasCustomPrompt="1"/>
          </p:nvPr>
        </p:nvSpPr>
        <p:spPr>
          <a:xfrm>
            <a:off x="39006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half" idx="6" hasCustomPrompt="1"/>
          </p:nvPr>
        </p:nvSpPr>
        <p:spPr>
          <a:xfrm>
            <a:off x="75960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6" name="AttachmentRemark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4D98D-B6D0-4EAC-B595-B1B3F34F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7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  <p15:guide id="12" orient="horz" pos="2113" userDrawn="1">
          <p15:clr>
            <a:srgbClr val="FBAE40"/>
          </p15:clr>
        </p15:guide>
        <p15:guide id="13" orient="horz" pos="2192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:a16="http://schemas.microsoft.com/office/drawing/2014/main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28776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00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half" idx="7" hasCustomPrompt="1"/>
          </p:nvPr>
        </p:nvSpPr>
        <p:spPr>
          <a:xfrm>
            <a:off x="82224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half" idx="4" hasCustomPrompt="1"/>
          </p:nvPr>
        </p:nvSpPr>
        <p:spPr>
          <a:xfrm>
            <a:off x="28776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00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half" idx="8" hasCustomPrompt="1"/>
          </p:nvPr>
        </p:nvSpPr>
        <p:spPr>
          <a:xfrm>
            <a:off x="82224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AttachmentRemark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FE2449-86F7-413D-AD74-17B8BDC5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1731" userDrawn="1">
          <p15:clr>
            <a:srgbClr val="FBAE40"/>
          </p15:clr>
        </p15:guide>
        <p15:guide id="11" pos="1810" userDrawn="1">
          <p15:clr>
            <a:srgbClr val="FBAE40"/>
          </p15:clr>
        </p15:guide>
        <p15:guide id="12" pos="3416" userDrawn="1">
          <p15:clr>
            <a:srgbClr val="FBAE40"/>
          </p15:clr>
        </p15:guide>
        <p15:guide id="13" pos="3497" userDrawn="1">
          <p15:clr>
            <a:srgbClr val="FBAE40"/>
          </p15:clr>
        </p15:guide>
        <p15:guide id="14" pos="5098" userDrawn="1">
          <p15:clr>
            <a:srgbClr val="FBAE40"/>
          </p15:clr>
        </p15:guide>
        <p15:guide id="15" pos="5177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4A29A7-9E35-4523-8421-38341F67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43858496-C239-47F8-BDF4-1C95D89182D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89593" y="1152144"/>
            <a:ext cx="7132831" cy="2044365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5C2B86F-C1CA-4E64-9221-A99B4E89D289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3289593" y="3327191"/>
            <a:ext cx="7132831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3" name="SuperGraphic">
            <a:extLst>
              <a:ext uri="{FF2B5EF4-FFF2-40B4-BE49-F238E27FC236}">
                <a16:creationId xmlns:a16="http://schemas.microsoft.com/office/drawing/2014/main" id="{8E3B306C-041F-4487-8C98-1BF9B6BE172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2494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70" userDrawn="1">
          <p15:clr>
            <a:srgbClr val="FBAE40"/>
          </p15:clr>
        </p15:guide>
        <p15:guide id="2" pos="6566" userDrawn="1">
          <p15:clr>
            <a:srgbClr val="FBAE40"/>
          </p15:clr>
        </p15:guide>
        <p15:guide id="3" orient="horz" pos="2093" userDrawn="1">
          <p15:clr>
            <a:srgbClr val="FBAE40"/>
          </p15:clr>
        </p15:guide>
        <p15:guide id="4" orient="horz" pos="2014" userDrawn="1">
          <p15:clr>
            <a:srgbClr val="FBAE40"/>
          </p15:clr>
        </p15:guide>
        <p15:guide id="5" orient="horz" pos="3473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ttachmentRemark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0A8589-A8D2-4132-B89B-2FADFC12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E881C9CD-D10B-4CDB-B44D-3FBD5D07A516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7200" y="2602896"/>
            <a:ext cx="9268637" cy="2892602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0" y="99"/>
            <a:ext cx="10969625" cy="2055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5781" y="98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639" userDrawn="1">
          <p15:clr>
            <a:srgbClr val="FBAE40"/>
          </p15:clr>
        </p15:guide>
        <p15:guide id="4" orient="horz" pos="346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E5083679-3829-4F0B-9E1A-B4E6F314AFD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9831" y="1200075"/>
            <a:ext cx="7072741" cy="3142785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-1" y="99"/>
            <a:ext cx="2739600" cy="617051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4400" y="99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5" name="SuperGraphic">
            <a:extLst>
              <a:ext uri="{FF2B5EF4-FFF2-40B4-BE49-F238E27FC236}">
                <a16:creationId xmlns:a16="http://schemas.microsoft.com/office/drawing/2014/main" id="{B93399BE-B0B2-44B3-8FAE-18A968B3CDA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8143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64" userDrawn="1">
          <p15:clr>
            <a:srgbClr val="FBAE40"/>
          </p15:clr>
        </p15:guide>
        <p15:guide id="2" pos="6524" userDrawn="1">
          <p15:clr>
            <a:srgbClr val="FBAE40"/>
          </p15:clr>
        </p15:guide>
        <p15:guide id="3" orient="horz" pos="754" userDrawn="1">
          <p15:clr>
            <a:srgbClr val="FBAE40"/>
          </p15:clr>
        </p15:guide>
        <p15:guide id="4" orient="horz" pos="2738" userDrawn="1">
          <p15:clr>
            <a:srgbClr val="FBAE40"/>
          </p15:clr>
        </p15:guide>
        <p15:guide id="5" pos="29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out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926F8EF2-FFD9-4D48-A076-77C0B811BAB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</p:spTree>
    <p:extLst>
      <p:ext uri="{BB962C8B-B14F-4D97-AF65-F5344CB8AC3E}">
        <p14:creationId xmlns:p14="http://schemas.microsoft.com/office/powerpoint/2010/main" val="76580094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B77066FA-8AE8-47E2-8A79-1355389EE47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3AE72B7-66D7-4755-9A92-9BAA3A80886F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6B548-69AA-497B-BD64-E14E4F9EA5F6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406800" y="1036800"/>
            <a:ext cx="3780000" cy="2484000"/>
          </a:xfrm>
          <a:solidFill>
            <a:schemeClr val="bg1"/>
          </a:solidFill>
        </p:spPr>
        <p:txBody>
          <a:bodyPr lIns="252000" tIns="216000" rIns="252000" bIns="21600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76489657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>
            <a:extLst>
              <a:ext uri="{FF2B5EF4-FFF2-40B4-BE49-F238E27FC236}">
                <a16:creationId xmlns:a16="http://schemas.microsoft.com/office/drawing/2014/main" id="{1630DC1C-C3C8-477E-AC19-4DC706EB499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30852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90CB4FC-C276-4DB5-A6E3-49DD9BC66B63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205199" y="3495705"/>
            <a:ext cx="10558800" cy="2041094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83206144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949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orient="horz" pos="220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FD4E5E48-387B-4CE0-80BE-1097F697DAD5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5486400" cy="6170400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6647D1E-89E9-4244-B52F-555902731C7A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5895302" y="410492"/>
            <a:ext cx="4596486" cy="5126308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0059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56" userDrawn="1">
          <p15:clr>
            <a:srgbClr val="FBAE40"/>
          </p15:clr>
        </p15:guide>
        <p15:guide id="2" pos="6609" userDrawn="1">
          <p15:clr>
            <a:srgbClr val="FBAE40"/>
          </p15:clr>
        </p15:guide>
        <p15:guide id="3" orient="horz" pos="257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pos="371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 logo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-1"/>
            <a:ext cx="10969625" cy="6102967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6" name="Logo">
            <a:extLst>
              <a:ext uri="{FF2B5EF4-FFF2-40B4-BE49-F238E27FC236}">
                <a16:creationId xmlns:a16="http://schemas.microsoft.com/office/drawing/2014/main" id="{0C8D7868-566A-E406-AA76-0F7E438D3810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9672212" y="5561282"/>
            <a:ext cx="1231531" cy="506144"/>
          </a:xfrm>
          <a:blipFill>
            <a:blip r:embed="rId4"/>
            <a:stretch>
              <a:fillRect/>
            </a:stretch>
          </a:blipFill>
        </p:spPr>
        <p:txBody>
          <a:bodyPr anchor="t" anchorCtr="0"/>
          <a:lstStyle>
            <a:lvl1pPr marL="0" indent="0" algn="l">
              <a:buFontTx/>
              <a:buNone/>
              <a:defRPr sz="100">
                <a:noFill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 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135774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84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Logo">
            <a:extLst>
              <a:ext uri="{FF2B5EF4-FFF2-40B4-BE49-F238E27FC236}">
                <a16:creationId xmlns:a16="http://schemas.microsoft.com/office/drawing/2014/main" id="{F38A617B-35DF-43CE-B5F7-67FA9A7F247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Add 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00" y="1296000"/>
            <a:ext cx="10558800" cy="4240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14" name="Bosch_footer_1">
            <a:extLst>
              <a:ext uri="{FF2B5EF4-FFF2-40B4-BE49-F238E27FC236}">
                <a16:creationId xmlns:a16="http://schemas.microsoft.com/office/drawing/2014/main" id="{179AD5EC-CEF2-4193-998B-D730BC74E01B}"/>
              </a:ext>
            </a:extLst>
          </p:cNvPr>
          <p:cNvSpPr txBox="1"/>
          <p:nvPr userDrawn="1"/>
        </p:nvSpPr>
        <p:spPr>
          <a:xfrm>
            <a:off x="547200" y="5688000"/>
            <a:ext cx="912600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  <a:latin typeface="+mn-lt"/>
              </a:rPr>
              <a:t>Internal</a:t>
            </a:r>
            <a:r>
              <a:rPr lang="en-US" sz="600" kern="0" baseline="0" noProof="1">
                <a:solidFill>
                  <a:schemeClr val="tx1"/>
                </a:solidFill>
                <a:latin typeface="+mn-lt"/>
              </a:rPr>
              <a:t> | MS/EET11-PS | 2025-03-26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547200" y="5793901"/>
            <a:ext cx="912600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rgbClr val="B2B3B5"/>
                </a:solidFill>
                <a:latin typeface="+mn-lt"/>
              </a:rPr>
              <a:t>© Robert Bosch GmbH 2025. All rights reserved, also regarding any disposal, exploitation, reproduction, editing, distribution, as well as in the event of applications for industrial property rights.</a:t>
            </a:r>
          </a:p>
        </p:txBody>
      </p:sp>
      <p:sp>
        <p:nvSpPr>
          <p:cNvPr id="15" name="Bosch_footer_1" hidden="1">
            <a:extLst>
              <a:ext uri="{FF2B5EF4-FFF2-40B4-BE49-F238E27FC236}">
                <a16:creationId xmlns:a16="http://schemas.microsoft.com/office/drawing/2014/main" id="{DB0BF576-A4BE-4521-98AB-F28795DF7BD0}"/>
              </a:ext>
            </a:extLst>
          </p:cNvPr>
          <p:cNvSpPr txBox="1"/>
          <p:nvPr userDrawn="1"/>
        </p:nvSpPr>
        <p:spPr>
          <a:xfrm>
            <a:off x="816069" y="5383543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13" name="AttachmentRemark" hidden="1">
            <a:extLst>
              <a:ext uri="{FF2B5EF4-FFF2-40B4-BE49-F238E27FC236}">
                <a16:creationId xmlns:a16="http://schemas.microsoft.com/office/drawing/2014/main" id="{F41551A9-D6BA-431A-8DBF-55BA472D9657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12" name="SuperGraphic">
            <a:extLst>
              <a:ext uri="{FF2B5EF4-FFF2-40B4-BE49-F238E27FC236}">
                <a16:creationId xmlns:a16="http://schemas.microsoft.com/office/drawing/2014/main" id="{1E0562BC-DD12-4C96-A115-D2D70EC1366D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10" r:id="rId2"/>
    <p:sldLayoutId id="2147483713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46" r:id="rId11"/>
    <p:sldLayoutId id="2147483744" r:id="rId12"/>
    <p:sldLayoutId id="2147483724" r:id="rId13"/>
    <p:sldLayoutId id="2147483726" r:id="rId14"/>
    <p:sldLayoutId id="2147483727" r:id="rId15"/>
    <p:sldLayoutId id="2147483728" r:id="rId16"/>
    <p:sldLayoutId id="2147483729" r:id="rId17"/>
    <p:sldLayoutId id="2147483745" r:id="rId18"/>
    <p:sldLayoutId id="2147483723" r:id="rId19"/>
    <p:sldLayoutId id="2147483734" r:id="rId20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0400" indent="-230400" algn="l" defTabSz="914333" rtl="0" eaLnBrk="1" latinLnBrk="0" hangingPunct="1">
        <a:lnSpc>
          <a:spcPct val="107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7600" indent="-230400" algn="l" defTabSz="914333" rtl="0" eaLnBrk="1" latinLnBrk="0" hangingPunct="1">
        <a:lnSpc>
          <a:spcPct val="103000"/>
        </a:lnSpc>
        <a:spcBef>
          <a:spcPts val="50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800" indent="-230400" algn="l" defTabSz="914333" rtl="0" eaLnBrk="1" latinLnBrk="0" hangingPunct="1">
        <a:lnSpc>
          <a:spcPct val="102000"/>
        </a:lnSpc>
        <a:spcBef>
          <a:spcPts val="500"/>
        </a:spcBef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in-conflicts_algorith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89E0-89D9-4425-AE04-BF03119740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FlexiSeat</a:t>
            </a:r>
            <a:r>
              <a:rPr lang="en-US" b="1" dirty="0"/>
              <a:t> AI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39839-FCEA-4EC2-AD64-E9A6C386964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>
            <a:normAutofit/>
          </a:bodyPr>
          <a:lstStyle/>
          <a:p>
            <a:endParaRPr lang="en-US" sz="1400" dirty="0"/>
          </a:p>
          <a:p>
            <a:r>
              <a:rPr lang="en-US" sz="1400" dirty="0"/>
              <a:t>Team : Kronos</a:t>
            </a:r>
          </a:p>
          <a:p>
            <a:r>
              <a:rPr lang="en-US" sz="1400" dirty="0"/>
              <a:t>Members : Amaan </a:t>
            </a:r>
            <a:r>
              <a:rPr lang="en-US" sz="1400" dirty="0" err="1"/>
              <a:t>Akhtar,Prajesh</a:t>
            </a:r>
            <a:r>
              <a:rPr lang="en-US" sz="1400" dirty="0"/>
              <a:t> Kumar </a:t>
            </a:r>
            <a:r>
              <a:rPr lang="en-US" sz="1400" dirty="0" err="1"/>
              <a:t>De,Sujit</a:t>
            </a:r>
            <a:r>
              <a:rPr lang="en-US" sz="1400" dirty="0"/>
              <a:t> Justine Barwa</a:t>
            </a:r>
          </a:p>
        </p:txBody>
      </p:sp>
    </p:spTree>
    <p:extLst>
      <p:ext uri="{BB962C8B-B14F-4D97-AF65-F5344CB8AC3E}">
        <p14:creationId xmlns:p14="http://schemas.microsoft.com/office/powerpoint/2010/main" val="28530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A68FB-0C81-6BBB-E3E1-04E11B7714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2200" y="180594"/>
            <a:ext cx="7132831" cy="717477"/>
          </a:xfrm>
        </p:spPr>
        <p:txBody>
          <a:bodyPr/>
          <a:lstStyle/>
          <a:p>
            <a:r>
              <a:rPr lang="en-US" dirty="0"/>
              <a:t>The problem definition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8679C-8127-2AB2-31BF-D64EF007FC82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2922200" y="1151164"/>
            <a:ext cx="7666879" cy="4327072"/>
          </a:xfrm>
        </p:spPr>
        <p:txBody>
          <a:bodyPr>
            <a:normAutofit/>
          </a:bodyPr>
          <a:lstStyle/>
          <a:p>
            <a:r>
              <a:rPr lang="en-US" sz="1400" b="1" dirty="0"/>
              <a:t>Inputs :</a:t>
            </a:r>
          </a:p>
          <a:p>
            <a:r>
              <a:rPr lang="en-US" sz="1200" dirty="0"/>
              <a:t>Employee id</a:t>
            </a:r>
          </a:p>
          <a:p>
            <a:r>
              <a:rPr lang="en-US" sz="1200" dirty="0"/>
              <a:t>Seat id</a:t>
            </a:r>
          </a:p>
          <a:p>
            <a:r>
              <a:rPr lang="en-US" sz="1200" dirty="0"/>
              <a:t>Employee seat preference</a:t>
            </a:r>
          </a:p>
          <a:p>
            <a:r>
              <a:rPr lang="en-US" sz="1200" dirty="0"/>
              <a:t>Employee status </a:t>
            </a:r>
          </a:p>
          <a:p>
            <a:r>
              <a:rPr lang="en-US" sz="1200" dirty="0"/>
              <a:t>Team id of the Employee</a:t>
            </a:r>
          </a:p>
          <a:p>
            <a:endParaRPr lang="en-US" sz="1200" dirty="0"/>
          </a:p>
          <a:p>
            <a:r>
              <a:rPr lang="en-US" sz="1400" b="1" dirty="0"/>
              <a:t>Constraint :</a:t>
            </a:r>
          </a:p>
          <a:p>
            <a:r>
              <a:rPr lang="en-US" sz="1200" dirty="0"/>
              <a:t>Number of available seats</a:t>
            </a:r>
          </a:p>
          <a:p>
            <a:endParaRPr lang="en-US" sz="1200" dirty="0"/>
          </a:p>
          <a:p>
            <a:r>
              <a:rPr lang="en-US" sz="1400" b="1" dirty="0"/>
              <a:t>Expectation :</a:t>
            </a:r>
          </a:p>
          <a:p>
            <a:r>
              <a:rPr lang="en-US" sz="1200" dirty="0"/>
              <a:t>Based on the </a:t>
            </a:r>
            <a:r>
              <a:rPr lang="en-US" sz="1200" u="sng" dirty="0"/>
              <a:t>preference of the employee</a:t>
            </a:r>
            <a:r>
              <a:rPr lang="en-US" sz="1200" dirty="0"/>
              <a:t>, seats should get auto allocated.</a:t>
            </a:r>
          </a:p>
          <a:p>
            <a:r>
              <a:rPr lang="en-US" sz="1200" dirty="0"/>
              <a:t>Reassignment of seat should get automatically when the employee is decides for WFH.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</a:rPr>
              <a:t>Provides analytics to admins on seat utilization, employee satisfaction (based on overrides), and predictive demand.</a:t>
            </a:r>
          </a:p>
          <a:p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50178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86CC7-C047-861E-9F62-AD7C4A303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36500" y="248349"/>
            <a:ext cx="7132831" cy="701149"/>
          </a:xfrm>
        </p:spPr>
        <p:txBody>
          <a:bodyPr>
            <a:normAutofit fontScale="90000"/>
          </a:bodyPr>
          <a:lstStyle/>
          <a:p>
            <a:r>
              <a:rPr lang="en-US" dirty="0"/>
              <a:t>The Algorithm (Nomenclature)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751ED-E422-2011-F1FB-F67FF38D3D2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3044050" y="1273630"/>
            <a:ext cx="7503593" cy="4335234"/>
          </a:xfrm>
        </p:spPr>
        <p:txBody>
          <a:bodyPr>
            <a:normAutofit/>
          </a:bodyPr>
          <a:lstStyle/>
          <a:p>
            <a:r>
              <a:rPr lang="en-US" sz="1200" b="1" dirty="0"/>
              <a:t>Employee set </a:t>
            </a:r>
            <a:r>
              <a:rPr lang="en-US" sz="1200" dirty="0"/>
              <a:t>: { E1_T1,E2_T1,E1_T2, … </a:t>
            </a:r>
            <a:r>
              <a:rPr lang="en-US" sz="1200" dirty="0" err="1"/>
              <a:t>En_Tm</a:t>
            </a:r>
            <a:r>
              <a:rPr lang="en-US" sz="1200" dirty="0"/>
              <a:t> }</a:t>
            </a:r>
          </a:p>
          <a:p>
            <a:r>
              <a:rPr lang="en-US" sz="1200" dirty="0"/>
              <a:t>Here, </a:t>
            </a:r>
            <a:r>
              <a:rPr lang="en-US" sz="1200" dirty="0" err="1"/>
              <a:t>Ei_Tj</a:t>
            </a:r>
            <a:r>
              <a:rPr lang="en-US" sz="1200" dirty="0"/>
              <a:t> represents an employee id, where </a:t>
            </a:r>
            <a:r>
              <a:rPr lang="en-US" sz="1200" dirty="0" err="1"/>
              <a:t>i</a:t>
            </a:r>
            <a:r>
              <a:rPr lang="en-US" sz="1200" dirty="0"/>
              <a:t> represents the employee number and j represents the team id respectively.</a:t>
            </a:r>
          </a:p>
          <a:p>
            <a:endParaRPr lang="en-US" sz="1200" dirty="0"/>
          </a:p>
          <a:p>
            <a:r>
              <a:rPr lang="en-US" sz="1200" b="1" dirty="0"/>
              <a:t>Seat set </a:t>
            </a:r>
            <a:r>
              <a:rPr lang="en-US" sz="1200" dirty="0"/>
              <a:t>: { S1_F1, S2_F1,S3_F1, … </a:t>
            </a:r>
            <a:r>
              <a:rPr lang="en-US" sz="1200" dirty="0" err="1"/>
              <a:t>Sn_Fm</a:t>
            </a:r>
            <a:r>
              <a:rPr lang="en-US" sz="1200" dirty="0"/>
              <a:t> }</a:t>
            </a:r>
          </a:p>
          <a:p>
            <a:r>
              <a:rPr lang="en-US" sz="1200" dirty="0"/>
              <a:t>Here, </a:t>
            </a:r>
            <a:r>
              <a:rPr lang="en-US" sz="1200" dirty="0" err="1"/>
              <a:t>Si_Fj</a:t>
            </a:r>
            <a:r>
              <a:rPr lang="en-US" sz="1200" dirty="0"/>
              <a:t> represents an seat id, where </a:t>
            </a:r>
            <a:r>
              <a:rPr lang="en-US" sz="1200" dirty="0" err="1"/>
              <a:t>i</a:t>
            </a:r>
            <a:r>
              <a:rPr lang="en-US" sz="1200" dirty="0"/>
              <a:t> represents the seat number and j represents the floor id respectively.</a:t>
            </a:r>
          </a:p>
          <a:p>
            <a:endParaRPr lang="en-US" sz="1200" dirty="0"/>
          </a:p>
          <a:p>
            <a:r>
              <a:rPr lang="en-US" sz="1200" b="1" dirty="0"/>
              <a:t>Preference map </a:t>
            </a:r>
            <a:r>
              <a:rPr lang="en-US" sz="1200" dirty="0"/>
              <a:t>: { E1_T1 -&gt; (S1_F1,S2_F1,S5_F1),</a:t>
            </a:r>
          </a:p>
          <a:p>
            <a:r>
              <a:rPr lang="en-US" sz="1200" dirty="0"/>
              <a:t>	         E2_T1 -&gt; (S3_F1,S5_F1),</a:t>
            </a:r>
          </a:p>
          <a:p>
            <a:r>
              <a:rPr lang="en-US" sz="1200" dirty="0"/>
              <a:t>                               </a:t>
            </a:r>
            <a:r>
              <a:rPr lang="en-US" sz="1200" dirty="0" err="1"/>
              <a:t>etc</a:t>
            </a:r>
            <a:r>
              <a:rPr lang="en-US" sz="1200" dirty="0"/>
              <a:t> …. }</a:t>
            </a:r>
          </a:p>
          <a:p>
            <a:r>
              <a:rPr lang="en-US" sz="1200" dirty="0"/>
              <a:t>Here, the preference map is a set which represent which seats are preferred by the employee. </a:t>
            </a:r>
          </a:p>
          <a:p>
            <a:r>
              <a:rPr lang="en-US" sz="1200" dirty="0"/>
              <a:t>Note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Two employees can prefer the same seat.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Two employees cannot have same set of preference, the system shall not allow it. For example E1_T1 and E2_T1 cannot have same seating preference like (S3_F1,S5_F1)</a:t>
            </a:r>
          </a:p>
        </p:txBody>
      </p:sp>
    </p:spTree>
    <p:extLst>
      <p:ext uri="{BB962C8B-B14F-4D97-AF65-F5344CB8AC3E}">
        <p14:creationId xmlns:p14="http://schemas.microsoft.com/office/powerpoint/2010/main" val="2744772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691DD-B30A-721A-CA98-35083291A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9593" y="256513"/>
            <a:ext cx="7132831" cy="717477"/>
          </a:xfrm>
        </p:spPr>
        <p:txBody>
          <a:bodyPr/>
          <a:lstStyle/>
          <a:p>
            <a:r>
              <a:rPr lang="en-US" dirty="0"/>
              <a:t>The Algorithm (Overview)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E2BEB-21A8-EC54-7076-3E43D544A440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3322250" y="1329798"/>
            <a:ext cx="2409078" cy="425523"/>
          </a:xfr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1200" dirty="0"/>
              <a:t>Collect the Employee set, Seat set and preference map from the UI.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424AD77-BA94-529D-58F6-D52F37294A29}"/>
              </a:ext>
            </a:extLst>
          </p:cNvPr>
          <p:cNvSpPr txBox="1">
            <a:spLocks/>
          </p:cNvSpPr>
          <p:nvPr/>
        </p:nvSpPr>
        <p:spPr>
          <a:xfrm>
            <a:off x="8634480" y="1440397"/>
            <a:ext cx="1317784" cy="20062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0" tIns="0" rIns="0" bIns="0" rtlCol="0">
            <a:normAutofit/>
          </a:bodyPr>
          <a:lstStyle>
            <a:lvl1pPr marL="0" indent="0" algn="l" defTabSz="914333" rtl="0" eaLnBrk="1" latinLnBrk="0" hangingPunct="1">
              <a:lnSpc>
                <a:spcPct val="107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Tx/>
              <a:buNone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Tx/>
              <a:buNone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200" dirty="0"/>
              <a:t>User Interface (UI)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0332024-2B71-0258-203C-72AC7F7A503E}"/>
              </a:ext>
            </a:extLst>
          </p:cNvPr>
          <p:cNvCxnSpPr>
            <a:cxnSpLocks/>
            <a:stCxn id="4" idx="1"/>
            <a:endCxn id="3" idx="3"/>
          </p:cNvCxnSpPr>
          <p:nvPr/>
        </p:nvCxnSpPr>
        <p:spPr>
          <a:xfrm flipH="1">
            <a:off x="5731328" y="1540710"/>
            <a:ext cx="2903152" cy="1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AAE758F-5E84-FF35-49D9-A81B863D1E6E}"/>
              </a:ext>
            </a:extLst>
          </p:cNvPr>
          <p:cNvSpPr txBox="1">
            <a:spLocks/>
          </p:cNvSpPr>
          <p:nvPr/>
        </p:nvSpPr>
        <p:spPr>
          <a:xfrm>
            <a:off x="3196382" y="3701768"/>
            <a:ext cx="2766945" cy="55670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0" tIns="0" rIns="0" bIns="0" rtlCol="0">
            <a:normAutofit lnSpcReduction="10000"/>
          </a:bodyPr>
          <a:lstStyle>
            <a:lvl1pPr marL="0" indent="0" algn="l" defTabSz="914333" rtl="0" eaLnBrk="1" latinLnBrk="0" hangingPunct="1">
              <a:lnSpc>
                <a:spcPct val="107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Tx/>
              <a:buNone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Tx/>
              <a:buNone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</a:pPr>
            <a:r>
              <a:rPr lang="en-US" sz="1200" dirty="0"/>
              <a:t>Assign the employee to seats based on the minimum inter distance between the employee of same team.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3B540A3-27D2-E14E-C910-712DEE27C250}"/>
              </a:ext>
            </a:extLst>
          </p:cNvPr>
          <p:cNvSpPr txBox="1">
            <a:spLocks/>
          </p:cNvSpPr>
          <p:nvPr/>
        </p:nvSpPr>
        <p:spPr>
          <a:xfrm>
            <a:off x="3322247" y="5783074"/>
            <a:ext cx="2515214" cy="26205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0" tIns="0" rIns="0" bIns="0" rtlCol="0">
            <a:normAutofit/>
          </a:bodyPr>
          <a:lstStyle>
            <a:lvl1pPr marL="0" indent="0" algn="l" defTabSz="914333" rtl="0" eaLnBrk="1" latinLnBrk="0" hangingPunct="1">
              <a:lnSpc>
                <a:spcPct val="107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Tx/>
              <a:buNone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Tx/>
              <a:buNone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</a:pPr>
            <a:r>
              <a:rPr lang="en-US" sz="1200" dirty="0"/>
              <a:t>Perform “</a:t>
            </a:r>
            <a:r>
              <a:rPr lang="en-US" sz="1200" dirty="0">
                <a:hlinkClick r:id="rId2"/>
              </a:rPr>
              <a:t>Min-conflicts algorithm</a:t>
            </a:r>
            <a:r>
              <a:rPr lang="en-US" sz="1200" dirty="0"/>
              <a:t>”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9A9DD0D-9F9B-60D1-3FEF-E19553EA4E2D}"/>
              </a:ext>
            </a:extLst>
          </p:cNvPr>
          <p:cNvSpPr txBox="1">
            <a:spLocks/>
          </p:cNvSpPr>
          <p:nvPr/>
        </p:nvSpPr>
        <p:spPr>
          <a:xfrm>
            <a:off x="3322250" y="2280863"/>
            <a:ext cx="2409078" cy="42552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0" tIns="0" rIns="0" bIns="0" rtlCol="0">
            <a:normAutofit/>
          </a:bodyPr>
          <a:lstStyle>
            <a:lvl1pPr marL="0" indent="0" algn="l" defTabSz="914333" rtl="0" eaLnBrk="1" latinLnBrk="0" hangingPunct="1">
              <a:lnSpc>
                <a:spcPct val="107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Tx/>
              <a:buNone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Tx/>
              <a:buNone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</a:pPr>
            <a:r>
              <a:rPr lang="en-US" sz="1200" dirty="0"/>
              <a:t>Remove the employee who are doing WFH from the set.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FDD5E6E-34A5-0D02-1433-2F9F1EBB3EAF}"/>
              </a:ext>
            </a:extLst>
          </p:cNvPr>
          <p:cNvCxnSpPr>
            <a:stCxn id="3" idx="2"/>
            <a:endCxn id="20" idx="0"/>
          </p:cNvCxnSpPr>
          <p:nvPr/>
        </p:nvCxnSpPr>
        <p:spPr>
          <a:xfrm>
            <a:off x="4526789" y="1755321"/>
            <a:ext cx="0" cy="525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D39C25A1-9BFC-E47C-DE28-FF94C4405968}"/>
              </a:ext>
            </a:extLst>
          </p:cNvPr>
          <p:cNvSpPr txBox="1">
            <a:spLocks/>
          </p:cNvSpPr>
          <p:nvPr/>
        </p:nvSpPr>
        <p:spPr>
          <a:xfrm>
            <a:off x="6209772" y="2211829"/>
            <a:ext cx="2036770" cy="56358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0" tIns="0" rIns="0" bIns="0" rtlCol="0">
            <a:normAutofit lnSpcReduction="10000"/>
          </a:bodyPr>
          <a:lstStyle>
            <a:lvl1pPr marL="0" indent="0" algn="l" defTabSz="914333" rtl="0" eaLnBrk="1" latinLnBrk="0" hangingPunct="1">
              <a:lnSpc>
                <a:spcPct val="107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Tx/>
              <a:buNone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Tx/>
              <a:buNone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</a:pPr>
            <a:r>
              <a:rPr lang="en-US" sz="1200" dirty="0"/>
              <a:t>Make a tree of the seats adhering to there location and adjacent seats.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A002A6A-98F7-70BC-7E4B-96BFDB9E7046}"/>
              </a:ext>
            </a:extLst>
          </p:cNvPr>
          <p:cNvCxnSpPr>
            <a:stCxn id="20" idx="3"/>
            <a:endCxn id="35" idx="1"/>
          </p:cNvCxnSpPr>
          <p:nvPr/>
        </p:nvCxnSpPr>
        <p:spPr>
          <a:xfrm flipV="1">
            <a:off x="5731328" y="2493624"/>
            <a:ext cx="4784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ECDD95D-E1EE-366B-9C45-C64877B25365}"/>
              </a:ext>
            </a:extLst>
          </p:cNvPr>
          <p:cNvCxnSpPr>
            <a:stCxn id="35" idx="2"/>
            <a:endCxn id="8" idx="0"/>
          </p:cNvCxnSpPr>
          <p:nvPr/>
        </p:nvCxnSpPr>
        <p:spPr>
          <a:xfrm flipH="1">
            <a:off x="4579855" y="2775418"/>
            <a:ext cx="2648302" cy="92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4C20DB0E-4BEE-F97E-C6DB-5CD03EA9857F}"/>
              </a:ext>
            </a:extLst>
          </p:cNvPr>
          <p:cNvSpPr txBox="1">
            <a:spLocks/>
          </p:cNvSpPr>
          <p:nvPr/>
        </p:nvSpPr>
        <p:spPr>
          <a:xfrm>
            <a:off x="3375315" y="4759300"/>
            <a:ext cx="2409078" cy="425523"/>
          </a:xfrm>
          <a:prstGeom prst="rect">
            <a:avLst/>
          </a:prstGeom>
          <a:solidFill>
            <a:srgbClr val="9E2896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0" tIns="0" rIns="0" bIns="0" rtlCol="0">
            <a:normAutofit/>
          </a:bodyPr>
          <a:lstStyle>
            <a:lvl1pPr marL="0" indent="0" algn="l" defTabSz="914333" rtl="0" eaLnBrk="1" latinLnBrk="0" hangingPunct="1">
              <a:lnSpc>
                <a:spcPct val="107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Tx/>
              <a:buNone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Tx/>
              <a:buNone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</a:pPr>
            <a:r>
              <a:rPr lang="en-US" sz="1200" dirty="0"/>
              <a:t>If same seat has been assigned for multiple people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A8E1B12-56A6-D743-0C2D-25080D8D7BD9}"/>
              </a:ext>
            </a:extLst>
          </p:cNvPr>
          <p:cNvCxnSpPr>
            <a:stCxn id="8" idx="2"/>
            <a:endCxn id="50" idx="0"/>
          </p:cNvCxnSpPr>
          <p:nvPr/>
        </p:nvCxnSpPr>
        <p:spPr>
          <a:xfrm flipH="1">
            <a:off x="4579854" y="4258473"/>
            <a:ext cx="1" cy="500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4F86279-FB74-7EC7-6BF4-9FF61699B495}"/>
              </a:ext>
            </a:extLst>
          </p:cNvPr>
          <p:cNvCxnSpPr>
            <a:cxnSpLocks/>
            <a:stCxn id="50" idx="2"/>
            <a:endCxn id="11" idx="0"/>
          </p:cNvCxnSpPr>
          <p:nvPr/>
        </p:nvCxnSpPr>
        <p:spPr>
          <a:xfrm>
            <a:off x="4579854" y="5184823"/>
            <a:ext cx="0" cy="598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089095E0-A74B-DD3A-0E75-8B86A8AF7283}"/>
              </a:ext>
            </a:extLst>
          </p:cNvPr>
          <p:cNvCxnSpPr>
            <a:stCxn id="11" idx="1"/>
            <a:endCxn id="8" idx="1"/>
          </p:cNvCxnSpPr>
          <p:nvPr/>
        </p:nvCxnSpPr>
        <p:spPr>
          <a:xfrm rot="10800000">
            <a:off x="3196383" y="3980122"/>
            <a:ext cx="125865" cy="1933979"/>
          </a:xfrm>
          <a:prstGeom prst="bentConnector3">
            <a:avLst>
              <a:gd name="adj1" fmla="val 2816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60421A57-C2C9-E5A0-4145-28BA4D70C826}"/>
              </a:ext>
            </a:extLst>
          </p:cNvPr>
          <p:cNvCxnSpPr>
            <a:cxnSpLocks/>
            <a:stCxn id="50" idx="3"/>
            <a:endCxn id="4" idx="2"/>
          </p:cNvCxnSpPr>
          <p:nvPr/>
        </p:nvCxnSpPr>
        <p:spPr>
          <a:xfrm flipV="1">
            <a:off x="5784393" y="1641023"/>
            <a:ext cx="3508979" cy="33310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8565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MLTEMPLATE" val="presentation_169"/>
  <p:tag name="SAXMLCOMPANYNAME" val="bosch"/>
  <p:tag name="MLLANGUAGE" val="eng"/>
  <p:tag name="MLTEMPLATEVERSION" val="2.1"/>
  <p:tag name="SAXCONVERSION" val="2"/>
</p:tagLst>
</file>

<file path=ppt/theme/theme1.xml><?xml version="1.0" encoding="utf-8"?>
<a:theme xmlns:a="http://schemas.openxmlformats.org/drawingml/2006/main" name="Bosch 2024">
  <a:themeElements>
    <a:clrScheme name="Bosch Blau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007BC0"/>
      </a:accent1>
      <a:accent2>
        <a:srgbClr val="004975"/>
      </a:accent2>
      <a:accent3>
        <a:srgbClr val="007BC0"/>
      </a:accent3>
      <a:accent4>
        <a:srgbClr val="004975"/>
      </a:accent4>
      <a:accent5>
        <a:srgbClr val="007BC0"/>
      </a:accent5>
      <a:accent6>
        <a:srgbClr val="004975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algn="l" defTabSz="914400" eaLnBrk="1" fontAlgn="auto" latinLnBrk="0" hangingPunct="1"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Bosch Red 50">
      <a:srgbClr val="ED0007"/>
    </a:custClr>
    <a:custClr name="Bosch Purple 40">
      <a:srgbClr val="9E2896"/>
    </a:custClr>
    <a:custClr name="Bosch Purple 20">
      <a:srgbClr val="551151"/>
    </a:custClr>
    <a:custClr name="Bosch Blue 50">
      <a:srgbClr val="007BC0"/>
    </a:custClr>
    <a:custClr name="Bosch Blue 30">
      <a:srgbClr val="004975"/>
    </a:custClr>
    <a:custClr name="Bosch Turquoise 50">
      <a:srgbClr val="18837E"/>
    </a:custClr>
    <a:custClr name="Bosch Turquoise 30">
      <a:srgbClr val="0A4F4B"/>
    </a:custClr>
    <a:custClr name="Bosch Green 50">
      <a:srgbClr val="00884A"/>
    </a:custClr>
    <a:custClr name="Bosch Green 30">
      <a:srgbClr val="00512A"/>
    </a:custClr>
    <a:custClr name="Bosch Gray 50">
      <a:srgbClr val="71767C"/>
    </a:custClr>
  </a:custClrLst>
  <a:extLst>
    <a:ext uri="{05A4C25C-085E-4340-85A3-A5531E510DB2}">
      <thm15:themeFamily xmlns:thm15="http://schemas.microsoft.com/office/thememl/2012/main" name="template1.potx" id="{BD6EC1D4-B152-4B75-85DB-48DC16B7ED8A}" vid="{233A9649-CE92-4BEC-B45F-441AA90A900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axML>
  <saxMLTemplate>presentation_169</saxMLTemplate>
  <Variablen>
    <Variable>
      <Name>attachmentremark</Name>
      <OrgInhalt/>
      <Wert/>
      <Platzhalter>False</Platzhalter>
      <DocDatenDialog>True</DocDatenDialog>
      <Label>Attachment</Label>
      <FrageVar>False</FrageVar>
      <Prefix/>
      <Suffix/>
      <WegfallVar/>
      <MussFeld>False</MussFeld>
      <InDokument>True</InDokument>
      <Sektion>AttachmentRemark</Sektion>
      <Reihenfolge>0</Reihenfolge>
    </Variable>
    <Variable>
      <Name>departmentshort</Name>
      <OrgInhalt>MS/EET11-PS</OrgInhalt>
      <Wert>MS/EET11-PS</Wert>
      <Platzhalter>False</Platzhalter>
      <DocDatenDialog>True</DocDatenDialog>
      <Label>Authoring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>Internal</OrgInhalt>
      <Wert>Internal</Wert>
      <Platzhalter>False</Platzhalter>
      <DocDatenDialog>True</DocDatenDialog>
      <Label>Notation of confidentiality</Label>
      <FrageVar>False</FrageVar>
      <Prefix/>
      <Suffix/>
      <WegfallVar/>
      <ComboBox>
        <Option>Internal</Option>
        <Option>Confidential</Option>
        <Option>Strictly confidential</Option>
        <Option/>
      </ComboBox>
      <MussFeld>False</MussFeld>
      <InDokument>True</InDokument>
      <Sektion>Bosch_footer_1</Sektion>
      <Reihenfolge>0</Reihenfolge>
    </Variable>
    <Variable>
      <Name>copyright</Name>
      <OrgInhalt>© Robert Bosch GmbH 2025. All rights reserved, also regarding any disposal, exploitation, reproduction, editing, distribution, as well as in the event of applications for industrial property rights.</OrgInhalt>
      <Wert>© Robert Bosch GmbH 2025. All rights reserved, also regarding any disposal, exploitation, reproduction, editing, distribution, as well as in the event of applications for industrial property rights.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2025-03-26</OrgInhalt>
      <Wert>2025-03-26</Wert>
      <Platzhalter>False</Platzhalter>
      <DocDatenDialog>True</DocDatenDialog>
      <Label>Date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/>
      <Wert/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Filing note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2.xml><?xml version="1.0" encoding="utf-8"?>
<sax_Colors>
  <Line size="7">
    <Color val="9e2896" tooltip="Bosch Purple 40"/>
    <Color val="551151" tooltip="Bosch Purple 20"/>
  </Line>
  <Line size="7">
    <Color val="007bc0" tooltip="Bosch Blue 50"/>
    <Color val="004975" tooltip="Bosch Blue 30"/>
  </Line>
  <Line size="7">
    <Color val="18837e" tooltip="Bosch Turquoise 50"/>
    <Color val="0a4f4b" tooltip="Bosch Turquoise 30"/>
  </Line>
  <Line size="7">
    <Color val="00884a" tooltip="Bosch Green 50"/>
    <Color val="00512a" tooltip="Bosch Green 30"/>
  </Line>
</sax_Colors>
</file>

<file path=customXml/itemProps1.xml><?xml version="1.0" encoding="utf-8"?>
<ds:datastoreItem xmlns:ds="http://schemas.openxmlformats.org/officeDocument/2006/customXml" ds:itemID="{304CF217-3C90-4AA0-B541-CE45F9BD305E}">
  <ds:schemaRefs/>
</ds:datastoreItem>
</file>

<file path=customXml/itemProps2.xml><?xml version="1.0" encoding="utf-8"?>
<ds:datastoreItem xmlns:ds="http://schemas.openxmlformats.org/officeDocument/2006/customXml" ds:itemID="{D0252559-44F8-474C-B66D-E357B88E32C2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presentation_169_1</Template>
  <TotalTime>986</TotalTime>
  <Words>375</Words>
  <Application>Microsoft Office PowerPoint</Application>
  <PresentationFormat>Custom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Bosch Office Sans</vt:lpstr>
      <vt:lpstr>Calibri</vt:lpstr>
      <vt:lpstr>Symbol</vt:lpstr>
      <vt:lpstr>Wingdings</vt:lpstr>
      <vt:lpstr>Bosch 2024</vt:lpstr>
      <vt:lpstr>FlexiSeat AI</vt:lpstr>
      <vt:lpstr>The problem definition </vt:lpstr>
      <vt:lpstr>The Algorithm (Nomenclature) </vt:lpstr>
      <vt:lpstr>The Algorithm (Overview) 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FlexiSeat AI</dc:title>
  <dc:creator>Barwa Sujit Justine (MS/EET11-PS)</dc:creator>
  <cp:lastModifiedBy>Barwa Sujit Justine (MS/EET11-PS)</cp:lastModifiedBy>
  <cp:revision>1</cp:revision>
  <dcterms:created xsi:type="dcterms:W3CDTF">2025-03-26T11:57:58Z</dcterms:created>
  <dcterms:modified xsi:type="dcterms:W3CDTF">2025-03-27T04:24:42Z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</Properties>
</file>