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9" r:id="rId1"/>
  </p:sldMasterIdLst>
  <p:notesMasterIdLst>
    <p:notesMasterId r:id="rId16"/>
  </p:notesMasterIdLst>
  <p:handoutMasterIdLst>
    <p:handoutMasterId r:id="rId17"/>
  </p:handoutMasterIdLst>
  <p:sldIdLst>
    <p:sldId id="612" r:id="rId2"/>
    <p:sldId id="615" r:id="rId3"/>
    <p:sldId id="616" r:id="rId4"/>
    <p:sldId id="617" r:id="rId5"/>
    <p:sldId id="631" r:id="rId6"/>
    <p:sldId id="621" r:id="rId7"/>
    <p:sldId id="622" r:id="rId8"/>
    <p:sldId id="623" r:id="rId9"/>
    <p:sldId id="625" r:id="rId10"/>
    <p:sldId id="626" r:id="rId11"/>
    <p:sldId id="627" r:id="rId12"/>
    <p:sldId id="628" r:id="rId13"/>
    <p:sldId id="629" r:id="rId14"/>
    <p:sldId id="630" r:id="rId15"/>
  </p:sldIdLst>
  <p:sldSz cx="9144000" cy="6858000" type="screen4x3"/>
  <p:notesSz cx="7019925" cy="9269413"/>
  <p:defaultTextStyle>
    <a:defPPr>
      <a:defRPr lang="en-US"/>
    </a:defPPr>
    <a:lvl1pPr algn="r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itchFamily="66" charset="0"/>
        <a:ea typeface="ＭＳ Ｐゴシック" pitchFamily="34" charset="-128"/>
        <a:cs typeface="+mn-cs"/>
      </a:defRPr>
    </a:lvl1pPr>
    <a:lvl2pPr marL="457200" algn="r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itchFamily="66" charset="0"/>
        <a:ea typeface="ＭＳ Ｐゴシック" pitchFamily="34" charset="-128"/>
        <a:cs typeface="+mn-cs"/>
      </a:defRPr>
    </a:lvl2pPr>
    <a:lvl3pPr marL="914400" algn="r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itchFamily="66" charset="0"/>
        <a:ea typeface="ＭＳ Ｐゴシック" pitchFamily="34" charset="-128"/>
        <a:cs typeface="+mn-cs"/>
      </a:defRPr>
    </a:lvl3pPr>
    <a:lvl4pPr marL="1371600" algn="r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itchFamily="66" charset="0"/>
        <a:ea typeface="ＭＳ Ｐゴシック" pitchFamily="34" charset="-128"/>
        <a:cs typeface="+mn-cs"/>
      </a:defRPr>
    </a:lvl4pPr>
    <a:lvl5pPr marL="1828800" algn="r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itchFamily="66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Comic Sans MS" pitchFamily="66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Comic Sans MS" pitchFamily="66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Comic Sans MS" pitchFamily="66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Comic Sans MS" pitchFamily="66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0">
          <p15:clr>
            <a:srgbClr val="A4A3A4"/>
          </p15:clr>
        </p15:guide>
        <p15:guide id="2" pos="221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660066"/>
    <a:srgbClr val="990033"/>
    <a:srgbClr val="CC0000"/>
    <a:srgbClr val="0000CC"/>
    <a:srgbClr val="003300"/>
    <a:srgbClr val="008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272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-1836" y="-108"/>
      </p:cViewPr>
      <p:guideLst>
        <p:guide orient="horz" pos="2920"/>
        <p:guide pos="221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16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algn="l" defTabSz="930275">
              <a:defRPr kumimoji="0"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8275" y="0"/>
            <a:ext cx="30416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defTabSz="930275">
              <a:defRPr kumimoji="0" sz="1200"/>
            </a:lvl1pPr>
          </a:lstStyle>
          <a:p>
            <a:pPr>
              <a:defRPr/>
            </a:pPr>
            <a:fld id="{20AE8857-DA47-4760-A5F7-CEE9F0961792}" type="datetime1">
              <a:rPr lang="en-US"/>
              <a:pPr>
                <a:defRPr/>
              </a:pPr>
              <a:t>7/24/2018</a:t>
            </a:fld>
            <a:endParaRPr 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8275" y="8805863"/>
            <a:ext cx="30416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defTabSz="930275">
              <a:defRPr kumimoji="0" sz="1200"/>
            </a:lvl1pPr>
          </a:lstStyle>
          <a:p>
            <a:pPr>
              <a:defRPr/>
            </a:pPr>
            <a:fld id="{F40479F0-E6E7-47BF-8847-CB28294A77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7446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16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algn="l" defTabSz="930275">
              <a:defRPr kumimoji="0"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7" name="Rectangle 9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92213" y="695325"/>
            <a:ext cx="4635500" cy="3476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8" name="Rectangle 10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8213" y="4403725"/>
            <a:ext cx="5143500" cy="417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dt" idx="1"/>
          </p:nvPr>
        </p:nvSpPr>
        <p:spPr bwMode="auto">
          <a:xfrm>
            <a:off x="3978275" y="0"/>
            <a:ext cx="30416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defTabSz="930275">
              <a:defRPr kumimoji="0" sz="1200"/>
            </a:lvl1pPr>
          </a:lstStyle>
          <a:p>
            <a:pPr>
              <a:defRPr/>
            </a:pPr>
            <a:fld id="{6FF93825-F317-4508-AFBF-4F7446A536AA}" type="datetime1">
              <a:rPr lang="en-US"/>
              <a:pPr>
                <a:defRPr/>
              </a:pPr>
              <a:t>7/24/2018</a:t>
            </a:fld>
            <a:endParaRPr lang="en-US"/>
          </a:p>
        </p:txBody>
      </p:sp>
      <p:sp>
        <p:nvSpPr>
          <p:cNvPr id="2060" name="Rectangle 12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05863"/>
            <a:ext cx="30416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algn="l" defTabSz="930275">
              <a:defRPr kumimoji="0" sz="1200"/>
            </a:lvl1pPr>
          </a:lstStyle>
          <a:p>
            <a:pPr>
              <a:defRPr/>
            </a:pPr>
            <a:r>
              <a:rPr lang="en-US"/>
              <a:t>Copyright 2000, Kevin Wayne</a:t>
            </a:r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8275" y="8805863"/>
            <a:ext cx="30416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defTabSz="930275">
              <a:defRPr kumimoji="0" sz="1200"/>
            </a:lvl1pPr>
          </a:lstStyle>
          <a:p>
            <a:pPr>
              <a:defRPr/>
            </a:pPr>
            <a:fld id="{A72AD5F5-ECAF-4AEF-9D5A-C08735D900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9101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itchFamily="-84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itchFamily="-84" charset="0"/>
        <a:ea typeface="ＭＳ Ｐゴシック" pitchFamily="-8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itchFamily="-84" charset="0"/>
        <a:ea typeface="ＭＳ Ｐゴシック" pitchFamily="-8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itchFamily="-84" charset="0"/>
        <a:ea typeface="ＭＳ Ｐゴシック" pitchFamily="-8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itchFamily="-84" charset="0"/>
        <a:ea typeface="ＭＳ Ｐゴシック" pitchFamily="-8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>
                <a:latin typeface="Comic Sans MS" pitchFamily="66" charset="0"/>
              </a:rPr>
              <a:t>overlapping sub-problem = sub-problem whose results can be reused several times</a:t>
            </a:r>
          </a:p>
        </p:txBody>
      </p:sp>
    </p:spTree>
    <p:extLst>
      <p:ext uri="{BB962C8B-B14F-4D97-AF65-F5344CB8AC3E}">
        <p14:creationId xmlns:p14="http://schemas.microsoft.com/office/powerpoint/2010/main" val="4284805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 txBox="1">
            <a:spLocks noGrp="1" noChangeArrowheads="1"/>
          </p:cNvSpPr>
          <p:nvPr/>
        </p:nvSpPr>
        <p:spPr bwMode="auto">
          <a:xfrm>
            <a:off x="3978275" y="8805863"/>
            <a:ext cx="30416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fld id="{7E0EA669-54BE-4BBB-ACF9-B4000787F05D}" type="slidenum">
              <a:rPr kumimoji="0" lang="en-US" sz="1200">
                <a:latin typeface="Arial" charset="0"/>
              </a:rPr>
              <a:pPr/>
              <a:t>12</a:t>
            </a:fld>
            <a:endParaRPr kumimoji="0" lang="en-US" sz="1200">
              <a:latin typeface="Arial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6625" y="4402138"/>
            <a:ext cx="5146675" cy="4171950"/>
          </a:xfrm>
          <a:noFill/>
          <a:ln/>
        </p:spPr>
        <p:txBody>
          <a:bodyPr lIns="91440" tIns="45720" rIns="91440" bIns="45720"/>
          <a:lstStyle/>
          <a:p>
            <a:endParaRPr lang="en-US" smtClean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4919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 txBox="1">
            <a:spLocks noGrp="1" noChangeArrowheads="1"/>
          </p:cNvSpPr>
          <p:nvPr/>
        </p:nvSpPr>
        <p:spPr bwMode="auto">
          <a:xfrm>
            <a:off x="3978275" y="8805863"/>
            <a:ext cx="30416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fld id="{6944335D-CE37-4E4E-BB5F-5B359BEAE8C7}" type="slidenum">
              <a:rPr kumimoji="0" lang="en-US" sz="1200">
                <a:latin typeface="Arial" charset="0"/>
              </a:rPr>
              <a:pPr/>
              <a:t>13</a:t>
            </a:fld>
            <a:endParaRPr kumimoji="0" lang="en-US" sz="1200">
              <a:latin typeface="Arial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6625" y="4402138"/>
            <a:ext cx="5146675" cy="4171950"/>
          </a:xfrm>
          <a:noFill/>
          <a:ln/>
        </p:spPr>
        <p:txBody>
          <a:bodyPr lIns="91440" tIns="45720" rIns="91440" bIns="45720"/>
          <a:lstStyle/>
          <a:p>
            <a:endParaRPr lang="en-US" smtClean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18634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 txBox="1">
            <a:spLocks noGrp="1" noChangeArrowheads="1"/>
          </p:cNvSpPr>
          <p:nvPr/>
        </p:nvSpPr>
        <p:spPr bwMode="auto">
          <a:xfrm>
            <a:off x="3978275" y="8805863"/>
            <a:ext cx="30416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fld id="{1B07BCD5-85C7-46BF-B857-BE773CC51FB6}" type="slidenum">
              <a:rPr kumimoji="0" lang="en-US" sz="1200">
                <a:latin typeface="Arial" charset="0"/>
              </a:rPr>
              <a:pPr/>
              <a:t>14</a:t>
            </a:fld>
            <a:endParaRPr kumimoji="0" lang="en-US" sz="1200">
              <a:latin typeface="Arial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6625" y="4402138"/>
            <a:ext cx="5146675" cy="4171950"/>
          </a:xfrm>
          <a:noFill/>
          <a:ln/>
        </p:spPr>
        <p:txBody>
          <a:bodyPr lIns="91440" tIns="45720" rIns="91440" bIns="45720"/>
          <a:lstStyle/>
          <a:p>
            <a:endParaRPr lang="en-US" smtClean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953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97227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98594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3978275" y="8805863"/>
            <a:ext cx="30416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fld id="{520BC878-6D01-4B7A-BC70-F791929D1F4F}" type="slidenum">
              <a:rPr kumimoji="0" lang="en-US" sz="1200">
                <a:latin typeface="Arial" charset="0"/>
              </a:rPr>
              <a:pPr/>
              <a:t>6</a:t>
            </a:fld>
            <a:endParaRPr kumimoji="0" lang="en-US" sz="1200">
              <a:latin typeface="Arial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6625" y="4402138"/>
            <a:ext cx="5146675" cy="4171950"/>
          </a:xfrm>
          <a:noFill/>
          <a:ln/>
        </p:spPr>
        <p:txBody>
          <a:bodyPr lIns="91440" tIns="45720" rIns="91440" bIns="45720"/>
          <a:lstStyle/>
          <a:p>
            <a:endParaRPr lang="en-US" smtClean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47858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 txBox="1">
            <a:spLocks noGrp="1" noChangeArrowheads="1"/>
          </p:cNvSpPr>
          <p:nvPr/>
        </p:nvSpPr>
        <p:spPr bwMode="auto">
          <a:xfrm>
            <a:off x="3978275" y="8805863"/>
            <a:ext cx="30416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fld id="{FE361B20-D728-42E3-BF02-E86A0ADB664D}" type="slidenum">
              <a:rPr kumimoji="0" lang="en-US" sz="1200">
                <a:latin typeface="Arial" charset="0"/>
              </a:rPr>
              <a:pPr/>
              <a:t>7</a:t>
            </a:fld>
            <a:endParaRPr kumimoji="0" lang="en-US" sz="1200">
              <a:latin typeface="Arial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6625" y="4402138"/>
            <a:ext cx="5146675" cy="4171950"/>
          </a:xfrm>
          <a:noFill/>
          <a:ln/>
        </p:spPr>
        <p:txBody>
          <a:bodyPr lIns="91440" tIns="45720" rIns="91440" bIns="45720"/>
          <a:lstStyle/>
          <a:p>
            <a:endParaRPr lang="en-US" smtClean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1527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 txBox="1">
            <a:spLocks noGrp="1" noChangeArrowheads="1"/>
          </p:cNvSpPr>
          <p:nvPr/>
        </p:nvSpPr>
        <p:spPr bwMode="auto">
          <a:xfrm>
            <a:off x="3978275" y="8805863"/>
            <a:ext cx="30416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fld id="{0F64E2BF-6B8E-4398-82F3-18A07A9DBEF5}" type="slidenum">
              <a:rPr kumimoji="0" lang="en-US" sz="1200">
                <a:latin typeface="Arial" charset="0"/>
              </a:rPr>
              <a:pPr/>
              <a:t>8</a:t>
            </a:fld>
            <a:endParaRPr kumimoji="0" lang="en-US" sz="1200">
              <a:latin typeface="Arial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6625" y="4402138"/>
            <a:ext cx="5146675" cy="4171950"/>
          </a:xfrm>
          <a:noFill/>
          <a:ln/>
        </p:spPr>
        <p:txBody>
          <a:bodyPr lIns="91440" tIns="45720" rIns="91440" bIns="45720"/>
          <a:lstStyle/>
          <a:p>
            <a:endParaRPr lang="en-US" smtClean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99804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 txBox="1">
            <a:spLocks noGrp="1" noChangeArrowheads="1"/>
          </p:cNvSpPr>
          <p:nvPr/>
        </p:nvSpPr>
        <p:spPr bwMode="auto">
          <a:xfrm>
            <a:off x="3978275" y="8805863"/>
            <a:ext cx="30416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fld id="{2818CF9A-66EE-4273-B578-6081B94FA614}" type="slidenum">
              <a:rPr kumimoji="0" lang="en-US" sz="1200">
                <a:latin typeface="Arial" charset="0"/>
              </a:rPr>
              <a:pPr/>
              <a:t>9</a:t>
            </a:fld>
            <a:endParaRPr kumimoji="0" lang="en-US" sz="1200">
              <a:latin typeface="Arial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6625" y="4402138"/>
            <a:ext cx="5146675" cy="4171950"/>
          </a:xfrm>
          <a:noFill/>
          <a:ln/>
        </p:spPr>
        <p:txBody>
          <a:bodyPr lIns="91440" tIns="45720" rIns="91440" bIns="45720"/>
          <a:lstStyle/>
          <a:p>
            <a:endParaRPr lang="en-US" smtClean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4281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 txBox="1">
            <a:spLocks noGrp="1" noChangeArrowheads="1"/>
          </p:cNvSpPr>
          <p:nvPr/>
        </p:nvSpPr>
        <p:spPr bwMode="auto">
          <a:xfrm>
            <a:off x="3978275" y="8805863"/>
            <a:ext cx="30416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fld id="{F742B463-9C13-4212-AF0E-8D17CB3EADAC}" type="slidenum">
              <a:rPr kumimoji="0" lang="en-US" sz="1200">
                <a:latin typeface="Arial" charset="0"/>
              </a:rPr>
              <a:pPr/>
              <a:t>10</a:t>
            </a:fld>
            <a:endParaRPr kumimoji="0" lang="en-US" sz="1200">
              <a:latin typeface="Arial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6625" y="4402138"/>
            <a:ext cx="5146675" cy="4171950"/>
          </a:xfrm>
          <a:noFill/>
          <a:ln/>
        </p:spPr>
        <p:txBody>
          <a:bodyPr lIns="91440" tIns="45720" rIns="91440" bIns="45720"/>
          <a:lstStyle/>
          <a:p>
            <a:endParaRPr lang="en-US" smtClean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6875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 txBox="1">
            <a:spLocks noGrp="1" noChangeArrowheads="1"/>
          </p:cNvSpPr>
          <p:nvPr/>
        </p:nvSpPr>
        <p:spPr bwMode="auto">
          <a:xfrm>
            <a:off x="3978275" y="8805863"/>
            <a:ext cx="30416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fld id="{1A6F9F06-641C-4BB1-BE93-4878779D3125}" type="slidenum">
              <a:rPr kumimoji="0" lang="en-US" sz="1200">
                <a:latin typeface="Arial" charset="0"/>
              </a:rPr>
              <a:pPr/>
              <a:t>11</a:t>
            </a:fld>
            <a:endParaRPr kumimoji="0" lang="en-US" sz="1200">
              <a:latin typeface="Arial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6625" y="4402138"/>
            <a:ext cx="5146675" cy="4171950"/>
          </a:xfrm>
          <a:noFill/>
          <a:ln/>
        </p:spPr>
        <p:txBody>
          <a:bodyPr lIns="91440" tIns="45720" rIns="91440" bIns="45720"/>
          <a:lstStyle/>
          <a:p>
            <a:endParaRPr lang="en-US" smtClean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766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51673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51673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52513"/>
            <a:ext cx="40386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0386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836613"/>
            <a:ext cx="4572000" cy="76200"/>
          </a:xfrm>
          <a:prstGeom prst="rect">
            <a:avLst/>
          </a:prstGeom>
          <a:gradFill rotWithShape="0">
            <a:gsLst>
              <a:gs pos="0">
                <a:srgbClr val="FF8200"/>
              </a:gs>
              <a:gs pos="10001">
                <a:srgbClr val="FF0000"/>
              </a:gs>
              <a:gs pos="35001">
                <a:srgbClr val="BA0066"/>
              </a:gs>
              <a:gs pos="70000">
                <a:srgbClr val="66008F"/>
              </a:gs>
              <a:gs pos="100000">
                <a:srgbClr val="000082"/>
              </a:gs>
            </a:gsLst>
            <a:lin ang="0" scaled="1"/>
          </a:gra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0" lang="en-US" sz="2400">
              <a:latin typeface="Tahoma" pitchFamily="34" charset="0"/>
              <a:ea typeface="+mn-ea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4572000" y="836613"/>
            <a:ext cx="4572000" cy="76200"/>
          </a:xfrm>
          <a:prstGeom prst="rect">
            <a:avLst/>
          </a:prstGeom>
          <a:gradFill rotWithShape="0">
            <a:gsLst>
              <a:gs pos="0">
                <a:srgbClr val="000082"/>
              </a:gs>
              <a:gs pos="100000">
                <a:schemeClr val="bg1"/>
              </a:gs>
            </a:gsLst>
            <a:lin ang="0" scaled="1"/>
          </a:gra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0" lang="en-US" sz="2400">
              <a:latin typeface="Tahoma" pitchFamily="34" charset="0"/>
              <a:ea typeface="+mn-ea"/>
            </a:endParaRPr>
          </a:p>
        </p:txBody>
      </p:sp>
      <p:sp>
        <p:nvSpPr>
          <p:cNvPr id="9" name="Rectangle 6"/>
          <p:cNvSpPr>
            <a:spLocks noChangeArrowheads="1"/>
          </p:cNvSpPr>
          <p:nvPr userDrawn="1"/>
        </p:nvSpPr>
        <p:spPr bwMode="auto">
          <a:xfrm>
            <a:off x="2825750" y="6653213"/>
            <a:ext cx="4267200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>
              <a:defRPr/>
            </a:pPr>
            <a:r>
              <a:rPr kumimoji="0" lang="en-US" sz="1200" b="1">
                <a:solidFill>
                  <a:srgbClr val="FF6600"/>
                </a:solidFill>
                <a:latin typeface="Arial" charset="0"/>
                <a:ea typeface="+mn-ea"/>
              </a:rPr>
              <a:t>Dr. Md. Abul Kashem Mia, Professor, CSE Dept, BUET</a:t>
            </a:r>
            <a:endParaRPr kumimoji="0" lang="en-US" sz="900" b="1">
              <a:latin typeface="Arial" charset="0"/>
              <a:ea typeface="+mn-ea"/>
            </a:endParaRPr>
          </a:p>
        </p:txBody>
      </p:sp>
      <p:sp>
        <p:nvSpPr>
          <p:cNvPr id="28058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52513"/>
            <a:ext cx="82296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Monotype Sorts" pitchFamily="2" charset="2"/>
        <a:buChar char="l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Monotype Sorts" pitchFamily="2" charset="2"/>
        <a:buChar char="u"/>
        <a:defRPr sz="22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Monotype Sorts" pitchFamily="2" charset="2"/>
        <a:buChar char="]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14363" y="2044700"/>
            <a:ext cx="7989887" cy="2741613"/>
          </a:xfrm>
        </p:spPr>
        <p:txBody>
          <a:bodyPr/>
          <a:lstStyle/>
          <a:p>
            <a:pPr eaLnBrk="1" hangingPunct="1">
              <a:defRPr/>
            </a:pPr>
            <a:r>
              <a:rPr lang="en-US" sz="4400" b="1" dirty="0" smtClean="0">
                <a:latin typeface="Times New Roman" pitchFamily="18" charset="0"/>
              </a:rPr>
              <a:t>Dynamic Programming: </a:t>
            </a:r>
            <a:br>
              <a:rPr lang="en-US" sz="4400" b="1" dirty="0" smtClean="0">
                <a:latin typeface="Times New Roman" pitchFamily="18" charset="0"/>
              </a:rPr>
            </a:br>
            <a:r>
              <a:rPr lang="en-US" sz="4400" b="1" dirty="0" smtClean="0">
                <a:latin typeface="Times New Roman" pitchFamily="18" charset="0"/>
              </a:rPr>
              <a:t/>
            </a:r>
            <a:br>
              <a:rPr lang="en-US" sz="4400" b="1" dirty="0" smtClean="0">
                <a:latin typeface="Times New Roman" pitchFamily="18" charset="0"/>
              </a:rPr>
            </a:br>
            <a:r>
              <a:rPr lang="en-US" sz="4400" dirty="0" smtClean="0">
                <a:solidFill>
                  <a:schemeClr val="accent1">
                    <a:lumMod val="75000"/>
                  </a:schemeClr>
                </a:solidFill>
              </a:rPr>
              <a:t>Computing Fibonacci Numbers</a:t>
            </a:r>
            <a:endParaRPr lang="en-US" sz="4400" b="1" dirty="0" smtClean="0">
              <a:solidFill>
                <a:schemeClr val="accent1">
                  <a:lumMod val="75000"/>
                </a:schemeClr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6"/>
          <p:cNvSpPr txBox="1">
            <a:spLocks noChangeArrowheads="1"/>
          </p:cNvSpPr>
          <p:nvPr/>
        </p:nvSpPr>
        <p:spPr bwMode="auto">
          <a:xfrm>
            <a:off x="990600" y="25908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0" lang="en-US" sz="2400">
                <a:latin typeface="Arial" charset="0"/>
              </a:rPr>
              <a:t>1</a:t>
            </a:r>
          </a:p>
        </p:txBody>
      </p:sp>
      <p:sp>
        <p:nvSpPr>
          <p:cNvPr id="11267" name="Text Box 25"/>
          <p:cNvSpPr txBox="1">
            <a:spLocks noChangeArrowheads="1"/>
          </p:cNvSpPr>
          <p:nvPr/>
        </p:nvSpPr>
        <p:spPr bwMode="auto">
          <a:xfrm>
            <a:off x="990600" y="21336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0" lang="en-US" sz="2400">
                <a:latin typeface="Arial" charset="0"/>
              </a:rPr>
              <a:t>0</a:t>
            </a:r>
          </a:p>
        </p:txBody>
      </p:sp>
      <p:sp>
        <p:nvSpPr>
          <p:cNvPr id="3041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1440" tIns="45720" rIns="91440" bIns="45720" anchor="b"/>
          <a:lstStyle/>
          <a:p>
            <a:pPr eaLnBrk="1" hangingPunct="1">
              <a:defRPr/>
            </a:pPr>
            <a:r>
              <a:rPr lang="en-US" smtClean="0"/>
              <a:t>Example of Memoized Fib</a:t>
            </a:r>
          </a:p>
        </p:txBody>
      </p:sp>
      <p:sp>
        <p:nvSpPr>
          <p:cNvPr id="11269" name="Rectangle 4"/>
          <p:cNvSpPr>
            <a:spLocks noChangeArrowheads="1"/>
          </p:cNvSpPr>
          <p:nvPr/>
        </p:nvSpPr>
        <p:spPr bwMode="auto">
          <a:xfrm>
            <a:off x="838200" y="2133600"/>
            <a:ext cx="685800" cy="457200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kumimoji="0" lang="en-US" sz="2400">
              <a:latin typeface="Arial" charset="0"/>
            </a:endParaRPr>
          </a:p>
        </p:txBody>
      </p:sp>
      <p:sp>
        <p:nvSpPr>
          <p:cNvPr id="11270" name="Rectangle 9"/>
          <p:cNvSpPr>
            <a:spLocks noChangeArrowheads="1"/>
          </p:cNvSpPr>
          <p:nvPr/>
        </p:nvSpPr>
        <p:spPr bwMode="auto">
          <a:xfrm>
            <a:off x="838200" y="2590800"/>
            <a:ext cx="685800" cy="457200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kumimoji="0" lang="en-US" sz="2400">
              <a:latin typeface="Arial" charset="0"/>
            </a:endParaRPr>
          </a:p>
        </p:txBody>
      </p:sp>
      <p:sp>
        <p:nvSpPr>
          <p:cNvPr id="11271" name="Rectangle 12"/>
          <p:cNvSpPr>
            <a:spLocks noChangeArrowheads="1"/>
          </p:cNvSpPr>
          <p:nvPr/>
        </p:nvSpPr>
        <p:spPr bwMode="auto">
          <a:xfrm>
            <a:off x="838200" y="3048000"/>
            <a:ext cx="685800" cy="457200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kumimoji="0" lang="en-US" sz="2400">
              <a:latin typeface="Arial" charset="0"/>
            </a:endParaRPr>
          </a:p>
        </p:txBody>
      </p:sp>
      <p:sp>
        <p:nvSpPr>
          <p:cNvPr id="287757" name="Text Box 13"/>
          <p:cNvSpPr txBox="1">
            <a:spLocks noChangeArrowheads="1"/>
          </p:cNvSpPr>
          <p:nvPr/>
        </p:nvSpPr>
        <p:spPr bwMode="auto">
          <a:xfrm>
            <a:off x="898525" y="3095625"/>
            <a:ext cx="658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0" lang="en-US" sz="2400">
                <a:latin typeface="Arial" charset="0"/>
              </a:rPr>
              <a:t>NIL</a:t>
            </a:r>
          </a:p>
        </p:txBody>
      </p:sp>
      <p:sp>
        <p:nvSpPr>
          <p:cNvPr id="11273" name="Rectangle 15"/>
          <p:cNvSpPr>
            <a:spLocks noChangeArrowheads="1"/>
          </p:cNvSpPr>
          <p:nvPr/>
        </p:nvSpPr>
        <p:spPr bwMode="auto">
          <a:xfrm>
            <a:off x="838200" y="3505200"/>
            <a:ext cx="685800" cy="457200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kumimoji="0" lang="en-US" sz="2400">
              <a:latin typeface="Arial" charset="0"/>
            </a:endParaRPr>
          </a:p>
        </p:txBody>
      </p:sp>
      <p:sp>
        <p:nvSpPr>
          <p:cNvPr id="287760" name="Text Box 16"/>
          <p:cNvSpPr txBox="1">
            <a:spLocks noChangeArrowheads="1"/>
          </p:cNvSpPr>
          <p:nvPr/>
        </p:nvSpPr>
        <p:spPr bwMode="auto">
          <a:xfrm>
            <a:off x="898525" y="3552825"/>
            <a:ext cx="658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0" lang="en-US" sz="2400">
                <a:latin typeface="Arial" charset="0"/>
              </a:rPr>
              <a:t>NIL</a:t>
            </a:r>
          </a:p>
        </p:txBody>
      </p:sp>
      <p:sp>
        <p:nvSpPr>
          <p:cNvPr id="11275" name="Rectangle 18"/>
          <p:cNvSpPr>
            <a:spLocks noChangeArrowheads="1"/>
          </p:cNvSpPr>
          <p:nvPr/>
        </p:nvSpPr>
        <p:spPr bwMode="auto">
          <a:xfrm>
            <a:off x="838200" y="3962400"/>
            <a:ext cx="685800" cy="457200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kumimoji="0" lang="en-US" sz="2400">
              <a:latin typeface="Arial" charset="0"/>
            </a:endParaRPr>
          </a:p>
        </p:txBody>
      </p:sp>
      <p:sp>
        <p:nvSpPr>
          <p:cNvPr id="287763" name="Text Box 19"/>
          <p:cNvSpPr txBox="1">
            <a:spLocks noChangeArrowheads="1"/>
          </p:cNvSpPr>
          <p:nvPr/>
        </p:nvSpPr>
        <p:spPr bwMode="auto">
          <a:xfrm>
            <a:off x="898525" y="4010025"/>
            <a:ext cx="658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0" lang="en-US" sz="2400">
                <a:latin typeface="Arial" charset="0"/>
              </a:rPr>
              <a:t>NIL</a:t>
            </a:r>
          </a:p>
        </p:txBody>
      </p:sp>
      <p:sp>
        <p:nvSpPr>
          <p:cNvPr id="11277" name="Rectangle 21"/>
          <p:cNvSpPr>
            <a:spLocks noChangeArrowheads="1"/>
          </p:cNvSpPr>
          <p:nvPr/>
        </p:nvSpPr>
        <p:spPr bwMode="auto">
          <a:xfrm>
            <a:off x="838200" y="4419600"/>
            <a:ext cx="685800" cy="457200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kumimoji="0" lang="en-US" sz="2400">
              <a:latin typeface="Arial" charset="0"/>
            </a:endParaRPr>
          </a:p>
        </p:txBody>
      </p:sp>
      <p:sp>
        <p:nvSpPr>
          <p:cNvPr id="287766" name="Text Box 22"/>
          <p:cNvSpPr txBox="1">
            <a:spLocks noChangeArrowheads="1"/>
          </p:cNvSpPr>
          <p:nvPr/>
        </p:nvSpPr>
        <p:spPr bwMode="auto">
          <a:xfrm>
            <a:off x="898525" y="4467225"/>
            <a:ext cx="658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0" lang="en-US" sz="2400">
                <a:latin typeface="Arial" charset="0"/>
              </a:rPr>
              <a:t>NIL</a:t>
            </a:r>
          </a:p>
        </p:txBody>
      </p:sp>
      <p:sp>
        <p:nvSpPr>
          <p:cNvPr id="11279" name="Text Box 23"/>
          <p:cNvSpPr txBox="1">
            <a:spLocks noChangeArrowheads="1"/>
          </p:cNvSpPr>
          <p:nvPr/>
        </p:nvSpPr>
        <p:spPr bwMode="auto">
          <a:xfrm>
            <a:off x="914400" y="1676400"/>
            <a:ext cx="3651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0" lang="en-US" sz="2800">
                <a:latin typeface="Franklin Gothic Book" pitchFamily="34" charset="0"/>
              </a:rPr>
              <a:t>F</a:t>
            </a:r>
          </a:p>
        </p:txBody>
      </p:sp>
      <p:sp>
        <p:nvSpPr>
          <p:cNvPr id="11280" name="Text Box 24"/>
          <p:cNvSpPr txBox="1">
            <a:spLocks noChangeArrowheads="1"/>
          </p:cNvSpPr>
          <p:nvPr/>
        </p:nvSpPr>
        <p:spPr bwMode="auto">
          <a:xfrm>
            <a:off x="441325" y="2011363"/>
            <a:ext cx="425450" cy="304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0" lang="en-US" sz="3200">
                <a:latin typeface="Franklin Gothic Book" pitchFamily="34" charset="0"/>
              </a:rPr>
              <a:t>0</a:t>
            </a:r>
          </a:p>
          <a:p>
            <a:pPr algn="l"/>
            <a:r>
              <a:rPr kumimoji="0" lang="en-US" sz="3200">
                <a:latin typeface="Franklin Gothic Book" pitchFamily="34" charset="0"/>
              </a:rPr>
              <a:t>1</a:t>
            </a:r>
          </a:p>
          <a:p>
            <a:pPr algn="l"/>
            <a:r>
              <a:rPr kumimoji="0" lang="en-US" sz="3200">
                <a:latin typeface="Franklin Gothic Book" pitchFamily="34" charset="0"/>
              </a:rPr>
              <a:t>2</a:t>
            </a:r>
          </a:p>
          <a:p>
            <a:pPr algn="l"/>
            <a:r>
              <a:rPr kumimoji="0" lang="en-US" sz="3200">
                <a:latin typeface="Franklin Gothic Book" pitchFamily="34" charset="0"/>
              </a:rPr>
              <a:t>3</a:t>
            </a:r>
          </a:p>
          <a:p>
            <a:pPr algn="l"/>
            <a:r>
              <a:rPr kumimoji="0" lang="en-US" sz="3200">
                <a:latin typeface="Franklin Gothic Book" pitchFamily="34" charset="0"/>
              </a:rPr>
              <a:t>4</a:t>
            </a:r>
          </a:p>
          <a:p>
            <a:pPr algn="l"/>
            <a:r>
              <a:rPr kumimoji="0" lang="en-US" sz="3200">
                <a:latin typeface="Franklin Gothic Book" pitchFamily="34" charset="0"/>
              </a:rPr>
              <a:t>5</a:t>
            </a:r>
            <a:endParaRPr kumimoji="0" lang="en-US" sz="2400">
              <a:latin typeface="Franklin Gothic Book" pitchFamily="34" charset="0"/>
            </a:endParaRPr>
          </a:p>
        </p:txBody>
      </p:sp>
      <p:sp>
        <p:nvSpPr>
          <p:cNvPr id="287771" name="Text Box 27"/>
          <p:cNvSpPr txBox="1">
            <a:spLocks noChangeArrowheads="1"/>
          </p:cNvSpPr>
          <p:nvPr/>
        </p:nvSpPr>
        <p:spPr bwMode="auto">
          <a:xfrm>
            <a:off x="990600" y="30480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0" lang="en-US" sz="2400">
                <a:latin typeface="Arial" charset="0"/>
              </a:rPr>
              <a:t>1</a:t>
            </a:r>
          </a:p>
        </p:txBody>
      </p:sp>
      <p:sp>
        <p:nvSpPr>
          <p:cNvPr id="287772" name="Text Box 28"/>
          <p:cNvSpPr txBox="1">
            <a:spLocks noChangeArrowheads="1"/>
          </p:cNvSpPr>
          <p:nvPr/>
        </p:nvSpPr>
        <p:spPr bwMode="auto">
          <a:xfrm>
            <a:off x="990600" y="35052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0" lang="en-US" sz="2400">
                <a:latin typeface="Arial" charset="0"/>
              </a:rPr>
              <a:t>2</a:t>
            </a:r>
          </a:p>
        </p:txBody>
      </p:sp>
      <p:sp>
        <p:nvSpPr>
          <p:cNvPr id="287773" name="Text Box 29"/>
          <p:cNvSpPr txBox="1">
            <a:spLocks noChangeArrowheads="1"/>
          </p:cNvSpPr>
          <p:nvPr/>
        </p:nvSpPr>
        <p:spPr bwMode="auto">
          <a:xfrm>
            <a:off x="990600" y="39624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0" lang="en-US" sz="2400">
                <a:latin typeface="Arial" charset="0"/>
              </a:rPr>
              <a:t>3</a:t>
            </a:r>
          </a:p>
        </p:txBody>
      </p:sp>
      <p:sp>
        <p:nvSpPr>
          <p:cNvPr id="287774" name="Text Box 30"/>
          <p:cNvSpPr txBox="1">
            <a:spLocks noChangeArrowheads="1"/>
          </p:cNvSpPr>
          <p:nvPr/>
        </p:nvSpPr>
        <p:spPr bwMode="auto">
          <a:xfrm>
            <a:off x="990600" y="44196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0" lang="en-US" sz="2400">
                <a:latin typeface="Arial" charset="0"/>
              </a:rPr>
              <a:t>5</a:t>
            </a:r>
          </a:p>
        </p:txBody>
      </p:sp>
      <p:sp>
        <p:nvSpPr>
          <p:cNvPr id="287775" name="Text Box 31"/>
          <p:cNvSpPr txBox="1">
            <a:spLocks noChangeArrowheads="1"/>
          </p:cNvSpPr>
          <p:nvPr/>
        </p:nvSpPr>
        <p:spPr bwMode="auto">
          <a:xfrm>
            <a:off x="3200400" y="2057400"/>
            <a:ext cx="9382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0" lang="en-US" sz="2400">
                <a:latin typeface="Franklin Gothic Book" pitchFamily="34" charset="0"/>
              </a:rPr>
              <a:t>Fib(5)</a:t>
            </a:r>
          </a:p>
        </p:txBody>
      </p:sp>
      <p:sp>
        <p:nvSpPr>
          <p:cNvPr id="287776" name="Text Box 32"/>
          <p:cNvSpPr txBox="1">
            <a:spLocks noChangeArrowheads="1"/>
          </p:cNvSpPr>
          <p:nvPr/>
        </p:nvSpPr>
        <p:spPr bwMode="auto">
          <a:xfrm>
            <a:off x="3200400" y="3124200"/>
            <a:ext cx="9382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0" lang="en-US" sz="2400">
                <a:latin typeface="Franklin Gothic Book" pitchFamily="34" charset="0"/>
              </a:rPr>
              <a:t>Fib(4)</a:t>
            </a:r>
          </a:p>
        </p:txBody>
      </p:sp>
      <p:sp>
        <p:nvSpPr>
          <p:cNvPr id="287777" name="Text Box 33"/>
          <p:cNvSpPr txBox="1">
            <a:spLocks noChangeArrowheads="1"/>
          </p:cNvSpPr>
          <p:nvPr/>
        </p:nvSpPr>
        <p:spPr bwMode="auto">
          <a:xfrm>
            <a:off x="3200400" y="4191000"/>
            <a:ext cx="9382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0" lang="en-US" sz="2400">
                <a:latin typeface="Franklin Gothic Book" pitchFamily="34" charset="0"/>
              </a:rPr>
              <a:t>Fib(3)</a:t>
            </a:r>
          </a:p>
        </p:txBody>
      </p:sp>
      <p:sp>
        <p:nvSpPr>
          <p:cNvPr id="287778" name="Text Box 34"/>
          <p:cNvSpPr txBox="1">
            <a:spLocks noChangeArrowheads="1"/>
          </p:cNvSpPr>
          <p:nvPr/>
        </p:nvSpPr>
        <p:spPr bwMode="auto">
          <a:xfrm>
            <a:off x="3200400" y="5181600"/>
            <a:ext cx="9382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0" lang="en-US" sz="2400">
                <a:latin typeface="Franklin Gothic Book" pitchFamily="34" charset="0"/>
              </a:rPr>
              <a:t>Fib(2)</a:t>
            </a:r>
          </a:p>
        </p:txBody>
      </p:sp>
      <p:sp>
        <p:nvSpPr>
          <p:cNvPr id="287782" name="Line 38"/>
          <p:cNvSpPr>
            <a:spLocks noChangeShapeType="1"/>
          </p:cNvSpPr>
          <p:nvPr/>
        </p:nvSpPr>
        <p:spPr bwMode="auto">
          <a:xfrm>
            <a:off x="3581400" y="2514600"/>
            <a:ext cx="0" cy="6096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783" name="Line 39"/>
          <p:cNvSpPr>
            <a:spLocks noChangeShapeType="1"/>
          </p:cNvSpPr>
          <p:nvPr/>
        </p:nvSpPr>
        <p:spPr bwMode="auto">
          <a:xfrm>
            <a:off x="3581400" y="3581400"/>
            <a:ext cx="0" cy="6096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784" name="Line 40"/>
          <p:cNvSpPr>
            <a:spLocks noChangeShapeType="1"/>
          </p:cNvSpPr>
          <p:nvPr/>
        </p:nvSpPr>
        <p:spPr bwMode="auto">
          <a:xfrm>
            <a:off x="3581400" y="4572000"/>
            <a:ext cx="0" cy="6096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42"/>
          <p:cNvGrpSpPr>
            <a:grpSpLocks/>
          </p:cNvGrpSpPr>
          <p:nvPr/>
        </p:nvGrpSpPr>
        <p:grpSpPr bwMode="auto">
          <a:xfrm>
            <a:off x="4267200" y="4991100"/>
            <a:ext cx="3060700" cy="863600"/>
            <a:chOff x="2688" y="3144"/>
            <a:chExt cx="1908" cy="544"/>
          </a:xfrm>
        </p:grpSpPr>
        <p:sp>
          <p:nvSpPr>
            <p:cNvPr id="11302" name="Text Box 42"/>
            <p:cNvSpPr txBox="1">
              <a:spLocks noChangeArrowheads="1"/>
            </p:cNvSpPr>
            <p:nvPr/>
          </p:nvSpPr>
          <p:spPr bwMode="auto">
            <a:xfrm>
              <a:off x="3006" y="3144"/>
              <a:ext cx="1566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kumimoji="0" lang="en-US" sz="2400">
                  <a:latin typeface="Franklin Gothic Book" pitchFamily="34" charset="0"/>
                </a:rPr>
                <a:t>returns 0+1 = 1,</a:t>
              </a:r>
            </a:p>
            <a:p>
              <a:pPr algn="l"/>
              <a:r>
                <a:rPr kumimoji="0" lang="en-US" sz="2400">
                  <a:latin typeface="Franklin Gothic Book" pitchFamily="34" charset="0"/>
                </a:rPr>
                <a:t>fills in F[2] with 1</a:t>
              </a:r>
            </a:p>
          </p:txBody>
        </p:sp>
        <p:sp>
          <p:nvSpPr>
            <p:cNvPr id="11303" name="AutoShape 45"/>
            <p:cNvSpPr>
              <a:spLocks noChangeArrowheads="1"/>
            </p:cNvSpPr>
            <p:nvPr/>
          </p:nvSpPr>
          <p:spPr bwMode="auto">
            <a:xfrm>
              <a:off x="2688" y="3159"/>
              <a:ext cx="1908" cy="529"/>
            </a:xfrm>
            <a:prstGeom prst="leftArrowCallout">
              <a:avLst>
                <a:gd name="adj1" fmla="val 37500"/>
                <a:gd name="adj2" fmla="val 47500"/>
                <a:gd name="adj3" fmla="val 33714"/>
                <a:gd name="adj4" fmla="val 86546"/>
              </a:avLst>
            </a:prstGeom>
            <a:noFill/>
            <a:ln w="38100">
              <a:solidFill>
                <a:srgbClr val="FF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kumimoji="0" lang="en-US" sz="2400">
                <a:latin typeface="Franklin Gothic Book" pitchFamily="34" charset="0"/>
              </a:endParaRPr>
            </a:p>
          </p:txBody>
        </p:sp>
      </p:grpSp>
      <p:grpSp>
        <p:nvGrpSpPr>
          <p:cNvPr id="3" name="Group 47"/>
          <p:cNvGrpSpPr>
            <a:grpSpLocks/>
          </p:cNvGrpSpPr>
          <p:nvPr/>
        </p:nvGrpSpPr>
        <p:grpSpPr bwMode="auto">
          <a:xfrm>
            <a:off x="4191000" y="3962400"/>
            <a:ext cx="3124200" cy="914400"/>
            <a:chOff x="2640" y="2400"/>
            <a:chExt cx="1968" cy="576"/>
          </a:xfrm>
        </p:grpSpPr>
        <p:sp>
          <p:nvSpPr>
            <p:cNvPr id="11300" name="Text Box 43"/>
            <p:cNvSpPr txBox="1">
              <a:spLocks noChangeArrowheads="1"/>
            </p:cNvSpPr>
            <p:nvPr/>
          </p:nvSpPr>
          <p:spPr bwMode="auto">
            <a:xfrm>
              <a:off x="2976" y="2448"/>
              <a:ext cx="1506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0" lang="en-US" sz="2400">
                  <a:latin typeface="Franklin Gothic Book" pitchFamily="34" charset="0"/>
                </a:rPr>
                <a:t>returns 1+1 = 2,</a:t>
              </a:r>
            </a:p>
            <a:p>
              <a:pPr algn="l"/>
              <a:r>
                <a:rPr kumimoji="0" lang="en-US" sz="2400">
                  <a:latin typeface="Franklin Gothic Book" pitchFamily="34" charset="0"/>
                </a:rPr>
                <a:t>fills in F[3] with 2</a:t>
              </a:r>
            </a:p>
          </p:txBody>
        </p:sp>
        <p:sp>
          <p:nvSpPr>
            <p:cNvPr id="11301" name="AutoShape 46"/>
            <p:cNvSpPr>
              <a:spLocks noChangeArrowheads="1"/>
            </p:cNvSpPr>
            <p:nvPr/>
          </p:nvSpPr>
          <p:spPr bwMode="auto">
            <a:xfrm>
              <a:off x="2640" y="2400"/>
              <a:ext cx="1968" cy="576"/>
            </a:xfrm>
            <a:prstGeom prst="leftArrowCallout">
              <a:avLst>
                <a:gd name="adj1" fmla="val 37500"/>
                <a:gd name="adj2" fmla="val 47500"/>
                <a:gd name="adj3" fmla="val 31936"/>
                <a:gd name="adj4" fmla="val 86546"/>
              </a:avLst>
            </a:prstGeom>
            <a:noFill/>
            <a:ln w="38100">
              <a:solidFill>
                <a:srgbClr val="FF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kumimoji="0" lang="en-US" sz="2400">
                <a:latin typeface="Franklin Gothic Book" pitchFamily="34" charset="0"/>
              </a:endParaRPr>
            </a:p>
          </p:txBody>
        </p:sp>
      </p:grpSp>
      <p:grpSp>
        <p:nvGrpSpPr>
          <p:cNvPr id="4" name="Group 49"/>
          <p:cNvGrpSpPr>
            <a:grpSpLocks/>
          </p:cNvGrpSpPr>
          <p:nvPr/>
        </p:nvGrpSpPr>
        <p:grpSpPr bwMode="auto">
          <a:xfrm>
            <a:off x="4191000" y="2882900"/>
            <a:ext cx="3124200" cy="914400"/>
            <a:chOff x="2640" y="2400"/>
            <a:chExt cx="1968" cy="576"/>
          </a:xfrm>
        </p:grpSpPr>
        <p:sp>
          <p:nvSpPr>
            <p:cNvPr id="11298" name="Text Box 50"/>
            <p:cNvSpPr txBox="1">
              <a:spLocks noChangeArrowheads="1"/>
            </p:cNvSpPr>
            <p:nvPr/>
          </p:nvSpPr>
          <p:spPr bwMode="auto">
            <a:xfrm>
              <a:off x="2976" y="2448"/>
              <a:ext cx="1506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0" lang="en-US" sz="2400">
                  <a:latin typeface="Franklin Gothic Book" pitchFamily="34" charset="0"/>
                </a:rPr>
                <a:t>returns 2+1 = 3,</a:t>
              </a:r>
            </a:p>
            <a:p>
              <a:pPr algn="l"/>
              <a:r>
                <a:rPr kumimoji="0" lang="en-US" sz="2400">
                  <a:latin typeface="Franklin Gothic Book" pitchFamily="34" charset="0"/>
                </a:rPr>
                <a:t>fills in F[4] with 3</a:t>
              </a:r>
            </a:p>
          </p:txBody>
        </p:sp>
        <p:sp>
          <p:nvSpPr>
            <p:cNvPr id="11299" name="AutoShape 51"/>
            <p:cNvSpPr>
              <a:spLocks noChangeArrowheads="1"/>
            </p:cNvSpPr>
            <p:nvPr/>
          </p:nvSpPr>
          <p:spPr bwMode="auto">
            <a:xfrm>
              <a:off x="2640" y="2400"/>
              <a:ext cx="1968" cy="576"/>
            </a:xfrm>
            <a:prstGeom prst="leftArrowCallout">
              <a:avLst>
                <a:gd name="adj1" fmla="val 37500"/>
                <a:gd name="adj2" fmla="val 47500"/>
                <a:gd name="adj3" fmla="val 31936"/>
                <a:gd name="adj4" fmla="val 86546"/>
              </a:avLst>
            </a:prstGeom>
            <a:noFill/>
            <a:ln w="38100">
              <a:solidFill>
                <a:srgbClr val="FF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kumimoji="0" lang="en-US" sz="2400">
                <a:latin typeface="Franklin Gothic Book" pitchFamily="34" charset="0"/>
              </a:endParaRPr>
            </a:p>
          </p:txBody>
        </p:sp>
      </p:grpSp>
      <p:grpSp>
        <p:nvGrpSpPr>
          <p:cNvPr id="5" name="Group 52"/>
          <p:cNvGrpSpPr>
            <a:grpSpLocks/>
          </p:cNvGrpSpPr>
          <p:nvPr/>
        </p:nvGrpSpPr>
        <p:grpSpPr bwMode="auto">
          <a:xfrm>
            <a:off x="4191000" y="1800225"/>
            <a:ext cx="3124200" cy="914400"/>
            <a:chOff x="2640" y="2400"/>
            <a:chExt cx="1968" cy="576"/>
          </a:xfrm>
        </p:grpSpPr>
        <p:sp>
          <p:nvSpPr>
            <p:cNvPr id="11296" name="Text Box 53"/>
            <p:cNvSpPr txBox="1">
              <a:spLocks noChangeArrowheads="1"/>
            </p:cNvSpPr>
            <p:nvPr/>
          </p:nvSpPr>
          <p:spPr bwMode="auto">
            <a:xfrm>
              <a:off x="2976" y="2448"/>
              <a:ext cx="1506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0" lang="en-US" sz="2400">
                  <a:latin typeface="Franklin Gothic Book" pitchFamily="34" charset="0"/>
                </a:rPr>
                <a:t>returns 3+2 = 5,</a:t>
              </a:r>
            </a:p>
            <a:p>
              <a:pPr algn="l"/>
              <a:r>
                <a:rPr kumimoji="0" lang="en-US" sz="2400">
                  <a:latin typeface="Franklin Gothic Book" pitchFamily="34" charset="0"/>
                </a:rPr>
                <a:t>fills in F[5] with 5</a:t>
              </a:r>
            </a:p>
          </p:txBody>
        </p:sp>
        <p:sp>
          <p:nvSpPr>
            <p:cNvPr id="11297" name="AutoShape 54"/>
            <p:cNvSpPr>
              <a:spLocks noChangeArrowheads="1"/>
            </p:cNvSpPr>
            <p:nvPr/>
          </p:nvSpPr>
          <p:spPr bwMode="auto">
            <a:xfrm>
              <a:off x="2640" y="2400"/>
              <a:ext cx="1968" cy="576"/>
            </a:xfrm>
            <a:prstGeom prst="leftArrowCallout">
              <a:avLst>
                <a:gd name="adj1" fmla="val 37500"/>
                <a:gd name="adj2" fmla="val 47500"/>
                <a:gd name="adj3" fmla="val 31936"/>
                <a:gd name="adj4" fmla="val 86546"/>
              </a:avLst>
            </a:prstGeom>
            <a:noFill/>
            <a:ln w="38100">
              <a:solidFill>
                <a:srgbClr val="FF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kumimoji="0" lang="en-US" sz="2400">
                <a:latin typeface="Franklin Gothic Book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xit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withGroup">
                            <p:stCondLst>
                              <p:cond delay="20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757" grpId="0"/>
      <p:bldP spid="287760" grpId="0"/>
      <p:bldP spid="287763" grpId="0"/>
      <p:bldP spid="287766" grpId="0"/>
      <p:bldP spid="287771" grpId="0"/>
      <p:bldP spid="287772" grpId="0"/>
      <p:bldP spid="287773" grpId="0"/>
      <p:bldP spid="287774" grpId="0"/>
      <p:bldP spid="287775" grpId="0"/>
      <p:bldP spid="287776" grpId="0"/>
      <p:bldP spid="287777" grpId="0"/>
      <p:bldP spid="287778" grpId="0"/>
      <p:bldP spid="287782" grpId="0" animBg="1"/>
      <p:bldP spid="287783" grpId="0" animBg="1"/>
      <p:bldP spid="28778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8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1440" tIns="45720" rIns="91440" bIns="45720" anchor="b"/>
          <a:lstStyle/>
          <a:p>
            <a:pPr eaLnBrk="1" hangingPunct="1">
              <a:defRPr/>
            </a:pPr>
            <a:r>
              <a:rPr lang="en-US" smtClean="0"/>
              <a:t>Get Rid of the Recursion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 lIns="91440" tIns="45720" rIns="91440" bIns="45720"/>
          <a:lstStyle/>
          <a:p>
            <a:pPr eaLnBrk="1" hangingPunct="1"/>
            <a:r>
              <a:rPr lang="en-US" smtClean="0"/>
              <a:t>Recursion adds overhead</a:t>
            </a:r>
          </a:p>
          <a:p>
            <a:pPr lvl="1" eaLnBrk="1" hangingPunct="1"/>
            <a:r>
              <a:rPr lang="en-US" smtClean="0"/>
              <a:t>extra time for function calls</a:t>
            </a:r>
          </a:p>
          <a:p>
            <a:pPr lvl="1" eaLnBrk="1" hangingPunct="1"/>
            <a:r>
              <a:rPr lang="en-US" smtClean="0"/>
              <a:t>extra space to store information on the runtime stack about each currently active function call</a:t>
            </a:r>
          </a:p>
          <a:p>
            <a:pPr eaLnBrk="1" hangingPunct="1"/>
            <a:r>
              <a:rPr lang="en-US" smtClean="0"/>
              <a:t>Avoid the recursion overhead by filling in the table entries bottom up, instead of top down.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1440" tIns="45720" rIns="91440" bIns="45720" anchor="b"/>
          <a:lstStyle/>
          <a:p>
            <a:pPr eaLnBrk="1" hangingPunct="1">
              <a:defRPr/>
            </a:pPr>
            <a:r>
              <a:rPr lang="en-US" smtClean="0"/>
              <a:t>Subproblem Dependencies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 lIns="91440" tIns="45720" rIns="91440" bIns="45720"/>
          <a:lstStyle/>
          <a:p>
            <a:pPr eaLnBrk="1" hangingPunct="1"/>
            <a:r>
              <a:rPr lang="en-US" smtClean="0"/>
              <a:t>Figure out which subproblems rely on which other subproblems</a:t>
            </a:r>
          </a:p>
          <a:p>
            <a:pPr eaLnBrk="1" hangingPunct="1"/>
            <a:r>
              <a:rPr lang="en-US" smtClean="0"/>
              <a:t>Example: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685800" y="3962400"/>
            <a:ext cx="807561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0" lang="en-US" sz="3200">
                <a:latin typeface="Franklin Gothic Book" pitchFamily="34" charset="0"/>
              </a:rPr>
              <a:t>F</a:t>
            </a:r>
            <a:r>
              <a:rPr kumimoji="0" lang="en-US" sz="3200" baseline="-25000">
                <a:latin typeface="Franklin Gothic Book" pitchFamily="34" charset="0"/>
              </a:rPr>
              <a:t>0</a:t>
            </a:r>
            <a:r>
              <a:rPr kumimoji="0" lang="en-US" sz="3200">
                <a:latin typeface="Franklin Gothic Book" pitchFamily="34" charset="0"/>
              </a:rPr>
              <a:t>     F</a:t>
            </a:r>
            <a:r>
              <a:rPr kumimoji="0" lang="en-US" sz="3200" baseline="-25000">
                <a:latin typeface="Franklin Gothic Book" pitchFamily="34" charset="0"/>
              </a:rPr>
              <a:t>1</a:t>
            </a:r>
            <a:r>
              <a:rPr kumimoji="0" lang="en-US" sz="3200">
                <a:latin typeface="Franklin Gothic Book" pitchFamily="34" charset="0"/>
              </a:rPr>
              <a:t>       F</a:t>
            </a:r>
            <a:r>
              <a:rPr kumimoji="0" lang="en-US" sz="3200" baseline="-25000">
                <a:latin typeface="Franklin Gothic Book" pitchFamily="34" charset="0"/>
              </a:rPr>
              <a:t>2</a:t>
            </a:r>
            <a:r>
              <a:rPr kumimoji="0" lang="en-US" sz="3200">
                <a:latin typeface="Franklin Gothic Book" pitchFamily="34" charset="0"/>
              </a:rPr>
              <a:t>       F</a:t>
            </a:r>
            <a:r>
              <a:rPr kumimoji="0" lang="en-US" sz="3200" baseline="-25000">
                <a:latin typeface="Franklin Gothic Book" pitchFamily="34" charset="0"/>
              </a:rPr>
              <a:t>3</a:t>
            </a:r>
            <a:r>
              <a:rPr kumimoji="0" lang="en-US" sz="3200">
                <a:latin typeface="Franklin Gothic Book" pitchFamily="34" charset="0"/>
              </a:rPr>
              <a:t>      …        F</a:t>
            </a:r>
            <a:r>
              <a:rPr kumimoji="0" lang="en-US" sz="3200" baseline="-25000">
                <a:latin typeface="Franklin Gothic Book" pitchFamily="34" charset="0"/>
              </a:rPr>
              <a:t>n-2         </a:t>
            </a:r>
            <a:r>
              <a:rPr kumimoji="0" lang="en-US" sz="3200">
                <a:latin typeface="Franklin Gothic Book" pitchFamily="34" charset="0"/>
              </a:rPr>
              <a:t>F</a:t>
            </a:r>
            <a:r>
              <a:rPr kumimoji="0" lang="en-US" sz="3200" baseline="-25000">
                <a:latin typeface="Franklin Gothic Book" pitchFamily="34" charset="0"/>
              </a:rPr>
              <a:t>n-1      </a:t>
            </a:r>
            <a:r>
              <a:rPr kumimoji="0" lang="en-US" sz="3200">
                <a:latin typeface="Franklin Gothic Book" pitchFamily="34" charset="0"/>
              </a:rPr>
              <a:t>F</a:t>
            </a:r>
            <a:r>
              <a:rPr kumimoji="0" lang="en-US" sz="3200" baseline="-25000">
                <a:latin typeface="Franklin Gothic Book" pitchFamily="34" charset="0"/>
              </a:rPr>
              <a:t>n</a:t>
            </a:r>
          </a:p>
        </p:txBody>
      </p:sp>
      <p:sp>
        <p:nvSpPr>
          <p:cNvPr id="308231" name="Freeform 12"/>
          <p:cNvSpPr>
            <a:spLocks/>
          </p:cNvSpPr>
          <p:nvPr/>
        </p:nvSpPr>
        <p:spPr bwMode="auto">
          <a:xfrm>
            <a:off x="1905000" y="4495800"/>
            <a:ext cx="914400" cy="381000"/>
          </a:xfrm>
          <a:custGeom>
            <a:avLst/>
            <a:gdLst>
              <a:gd name="T0" fmla="*/ 0 w 576"/>
              <a:gd name="T1" fmla="*/ 0 h 240"/>
              <a:gd name="T2" fmla="*/ 2147483647 w 576"/>
              <a:gd name="T3" fmla="*/ 2147483647 h 240"/>
              <a:gd name="T4" fmla="*/ 2147483647 w 576"/>
              <a:gd name="T5" fmla="*/ 0 h 240"/>
              <a:gd name="T6" fmla="*/ 0 60000 65536"/>
              <a:gd name="T7" fmla="*/ 0 60000 65536"/>
              <a:gd name="T8" fmla="*/ 0 60000 65536"/>
              <a:gd name="T9" fmla="*/ 0 w 576"/>
              <a:gd name="T10" fmla="*/ 0 h 240"/>
              <a:gd name="T11" fmla="*/ 576 w 576"/>
              <a:gd name="T12" fmla="*/ 240 h 2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6" h="240">
                <a:moveTo>
                  <a:pt x="0" y="0"/>
                </a:moveTo>
                <a:cubicBezTo>
                  <a:pt x="96" y="120"/>
                  <a:pt x="192" y="240"/>
                  <a:pt x="288" y="240"/>
                </a:cubicBezTo>
                <a:cubicBezTo>
                  <a:pt x="384" y="240"/>
                  <a:pt x="480" y="120"/>
                  <a:pt x="576" y="0"/>
                </a:cubicBezTo>
              </a:path>
            </a:pathLst>
          </a:cu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18" name="Rectangle 13"/>
          <p:cNvSpPr>
            <a:spLocks noChangeArrowheads="1"/>
          </p:cNvSpPr>
          <p:nvPr/>
        </p:nvSpPr>
        <p:spPr bwMode="auto">
          <a:xfrm>
            <a:off x="1981200" y="4343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endParaRPr kumimoji="0" lang="en-US" sz="2400">
              <a:latin typeface="Arial" charset="0"/>
            </a:endParaRPr>
          </a:p>
        </p:txBody>
      </p:sp>
      <p:sp>
        <p:nvSpPr>
          <p:cNvPr id="308233" name="Freeform 14"/>
          <p:cNvSpPr>
            <a:spLocks/>
          </p:cNvSpPr>
          <p:nvPr/>
        </p:nvSpPr>
        <p:spPr bwMode="auto">
          <a:xfrm flipV="1">
            <a:off x="2971800" y="3581400"/>
            <a:ext cx="914400" cy="381000"/>
          </a:xfrm>
          <a:custGeom>
            <a:avLst/>
            <a:gdLst>
              <a:gd name="T0" fmla="*/ 0 w 576"/>
              <a:gd name="T1" fmla="*/ 0 h 240"/>
              <a:gd name="T2" fmla="*/ 2147483647 w 576"/>
              <a:gd name="T3" fmla="*/ 2147483647 h 240"/>
              <a:gd name="T4" fmla="*/ 2147483647 w 576"/>
              <a:gd name="T5" fmla="*/ 0 h 240"/>
              <a:gd name="T6" fmla="*/ 0 60000 65536"/>
              <a:gd name="T7" fmla="*/ 0 60000 65536"/>
              <a:gd name="T8" fmla="*/ 0 60000 65536"/>
              <a:gd name="T9" fmla="*/ 0 w 576"/>
              <a:gd name="T10" fmla="*/ 0 h 240"/>
              <a:gd name="T11" fmla="*/ 576 w 576"/>
              <a:gd name="T12" fmla="*/ 240 h 2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6" h="240">
                <a:moveTo>
                  <a:pt x="0" y="0"/>
                </a:moveTo>
                <a:cubicBezTo>
                  <a:pt x="96" y="120"/>
                  <a:pt x="192" y="240"/>
                  <a:pt x="288" y="240"/>
                </a:cubicBezTo>
                <a:cubicBezTo>
                  <a:pt x="384" y="240"/>
                  <a:pt x="480" y="120"/>
                  <a:pt x="576" y="0"/>
                </a:cubicBezTo>
              </a:path>
            </a:pathLst>
          </a:cu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234" name="Freeform 15"/>
          <p:cNvSpPr>
            <a:spLocks/>
          </p:cNvSpPr>
          <p:nvPr/>
        </p:nvSpPr>
        <p:spPr bwMode="auto">
          <a:xfrm flipV="1">
            <a:off x="7086600" y="3581400"/>
            <a:ext cx="914400" cy="381000"/>
          </a:xfrm>
          <a:custGeom>
            <a:avLst/>
            <a:gdLst>
              <a:gd name="T0" fmla="*/ 0 w 576"/>
              <a:gd name="T1" fmla="*/ 0 h 240"/>
              <a:gd name="T2" fmla="*/ 2147483647 w 576"/>
              <a:gd name="T3" fmla="*/ 2147483647 h 240"/>
              <a:gd name="T4" fmla="*/ 2147483647 w 576"/>
              <a:gd name="T5" fmla="*/ 0 h 240"/>
              <a:gd name="T6" fmla="*/ 0 60000 65536"/>
              <a:gd name="T7" fmla="*/ 0 60000 65536"/>
              <a:gd name="T8" fmla="*/ 0 60000 65536"/>
              <a:gd name="T9" fmla="*/ 0 w 576"/>
              <a:gd name="T10" fmla="*/ 0 h 240"/>
              <a:gd name="T11" fmla="*/ 576 w 576"/>
              <a:gd name="T12" fmla="*/ 240 h 2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6" h="240">
                <a:moveTo>
                  <a:pt x="0" y="0"/>
                </a:moveTo>
                <a:cubicBezTo>
                  <a:pt x="96" y="120"/>
                  <a:pt x="192" y="240"/>
                  <a:pt x="288" y="240"/>
                </a:cubicBezTo>
                <a:cubicBezTo>
                  <a:pt x="384" y="240"/>
                  <a:pt x="480" y="120"/>
                  <a:pt x="576" y="0"/>
                </a:cubicBezTo>
              </a:path>
            </a:pathLst>
          </a:cu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235" name="Freeform 16"/>
          <p:cNvSpPr>
            <a:spLocks/>
          </p:cNvSpPr>
          <p:nvPr/>
        </p:nvSpPr>
        <p:spPr bwMode="auto">
          <a:xfrm>
            <a:off x="1066800" y="4572000"/>
            <a:ext cx="1981200" cy="533400"/>
          </a:xfrm>
          <a:custGeom>
            <a:avLst/>
            <a:gdLst>
              <a:gd name="T0" fmla="*/ 0 w 1248"/>
              <a:gd name="T1" fmla="*/ 0 h 336"/>
              <a:gd name="T2" fmla="*/ 2147483647 w 1248"/>
              <a:gd name="T3" fmla="*/ 2147483647 h 336"/>
              <a:gd name="T4" fmla="*/ 2147483647 w 1248"/>
              <a:gd name="T5" fmla="*/ 2147483647 h 336"/>
              <a:gd name="T6" fmla="*/ 2147483647 w 1248"/>
              <a:gd name="T7" fmla="*/ 0 h 336"/>
              <a:gd name="T8" fmla="*/ 0 60000 65536"/>
              <a:gd name="T9" fmla="*/ 0 60000 65536"/>
              <a:gd name="T10" fmla="*/ 0 60000 65536"/>
              <a:gd name="T11" fmla="*/ 0 60000 65536"/>
              <a:gd name="T12" fmla="*/ 0 w 1248"/>
              <a:gd name="T13" fmla="*/ 0 h 336"/>
              <a:gd name="T14" fmla="*/ 1248 w 1248"/>
              <a:gd name="T15" fmla="*/ 336 h 3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48" h="336">
                <a:moveTo>
                  <a:pt x="0" y="0"/>
                </a:moveTo>
                <a:cubicBezTo>
                  <a:pt x="228" y="120"/>
                  <a:pt x="456" y="240"/>
                  <a:pt x="624" y="288"/>
                </a:cubicBezTo>
                <a:cubicBezTo>
                  <a:pt x="792" y="336"/>
                  <a:pt x="904" y="336"/>
                  <a:pt x="1008" y="288"/>
                </a:cubicBezTo>
                <a:cubicBezTo>
                  <a:pt x="1112" y="240"/>
                  <a:pt x="1180" y="120"/>
                  <a:pt x="1248" y="0"/>
                </a:cubicBezTo>
              </a:path>
            </a:pathLst>
          </a:cu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236" name="Freeform 17"/>
          <p:cNvSpPr>
            <a:spLocks/>
          </p:cNvSpPr>
          <p:nvPr/>
        </p:nvSpPr>
        <p:spPr bwMode="auto">
          <a:xfrm flipV="1">
            <a:off x="2057400" y="3352800"/>
            <a:ext cx="1981200" cy="533400"/>
          </a:xfrm>
          <a:custGeom>
            <a:avLst/>
            <a:gdLst>
              <a:gd name="T0" fmla="*/ 0 w 1248"/>
              <a:gd name="T1" fmla="*/ 0 h 336"/>
              <a:gd name="T2" fmla="*/ 2147483647 w 1248"/>
              <a:gd name="T3" fmla="*/ 2147483647 h 336"/>
              <a:gd name="T4" fmla="*/ 2147483647 w 1248"/>
              <a:gd name="T5" fmla="*/ 2147483647 h 336"/>
              <a:gd name="T6" fmla="*/ 2147483647 w 1248"/>
              <a:gd name="T7" fmla="*/ 0 h 336"/>
              <a:gd name="T8" fmla="*/ 0 60000 65536"/>
              <a:gd name="T9" fmla="*/ 0 60000 65536"/>
              <a:gd name="T10" fmla="*/ 0 60000 65536"/>
              <a:gd name="T11" fmla="*/ 0 60000 65536"/>
              <a:gd name="T12" fmla="*/ 0 w 1248"/>
              <a:gd name="T13" fmla="*/ 0 h 336"/>
              <a:gd name="T14" fmla="*/ 1248 w 1248"/>
              <a:gd name="T15" fmla="*/ 336 h 3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48" h="336">
                <a:moveTo>
                  <a:pt x="0" y="0"/>
                </a:moveTo>
                <a:cubicBezTo>
                  <a:pt x="228" y="120"/>
                  <a:pt x="456" y="240"/>
                  <a:pt x="624" y="288"/>
                </a:cubicBezTo>
                <a:cubicBezTo>
                  <a:pt x="792" y="336"/>
                  <a:pt x="904" y="336"/>
                  <a:pt x="1008" y="288"/>
                </a:cubicBezTo>
                <a:cubicBezTo>
                  <a:pt x="1112" y="240"/>
                  <a:pt x="1180" y="120"/>
                  <a:pt x="1248" y="0"/>
                </a:cubicBezTo>
              </a:path>
            </a:pathLst>
          </a:cu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237" name="Freeform 18"/>
          <p:cNvSpPr>
            <a:spLocks/>
          </p:cNvSpPr>
          <p:nvPr/>
        </p:nvSpPr>
        <p:spPr bwMode="auto">
          <a:xfrm flipV="1">
            <a:off x="6019800" y="3352800"/>
            <a:ext cx="2209800" cy="609600"/>
          </a:xfrm>
          <a:custGeom>
            <a:avLst/>
            <a:gdLst>
              <a:gd name="T0" fmla="*/ 0 w 1248"/>
              <a:gd name="T1" fmla="*/ 0 h 336"/>
              <a:gd name="T2" fmla="*/ 2147483647 w 1248"/>
              <a:gd name="T3" fmla="*/ 2147483647 h 336"/>
              <a:gd name="T4" fmla="*/ 2147483647 w 1248"/>
              <a:gd name="T5" fmla="*/ 2147483647 h 336"/>
              <a:gd name="T6" fmla="*/ 2147483647 w 1248"/>
              <a:gd name="T7" fmla="*/ 0 h 336"/>
              <a:gd name="T8" fmla="*/ 0 60000 65536"/>
              <a:gd name="T9" fmla="*/ 0 60000 65536"/>
              <a:gd name="T10" fmla="*/ 0 60000 65536"/>
              <a:gd name="T11" fmla="*/ 0 60000 65536"/>
              <a:gd name="T12" fmla="*/ 0 w 1248"/>
              <a:gd name="T13" fmla="*/ 0 h 336"/>
              <a:gd name="T14" fmla="*/ 1248 w 1248"/>
              <a:gd name="T15" fmla="*/ 336 h 3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48" h="336">
                <a:moveTo>
                  <a:pt x="0" y="0"/>
                </a:moveTo>
                <a:cubicBezTo>
                  <a:pt x="228" y="120"/>
                  <a:pt x="456" y="240"/>
                  <a:pt x="624" y="288"/>
                </a:cubicBezTo>
                <a:cubicBezTo>
                  <a:pt x="792" y="336"/>
                  <a:pt x="904" y="336"/>
                  <a:pt x="1008" y="288"/>
                </a:cubicBezTo>
                <a:cubicBezTo>
                  <a:pt x="1112" y="240"/>
                  <a:pt x="1180" y="120"/>
                  <a:pt x="1248" y="0"/>
                </a:cubicBezTo>
              </a:path>
            </a:pathLst>
          </a:cu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08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08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08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08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08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308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231" grpId="0" animBg="1"/>
      <p:bldP spid="308233" grpId="0" animBg="1"/>
      <p:bldP spid="308234" grpId="0" animBg="1"/>
      <p:bldP spid="308235" grpId="0" animBg="1"/>
      <p:bldP spid="308236" grpId="0" animBg="1"/>
      <p:bldP spid="30823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1440" tIns="45720" rIns="91440" bIns="45720" anchor="b"/>
          <a:lstStyle/>
          <a:p>
            <a:pPr eaLnBrk="1" hangingPunct="1">
              <a:defRPr/>
            </a:pPr>
            <a:r>
              <a:rPr lang="en-US" smtClean="0"/>
              <a:t>Order for Computing Subproblems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 lIns="91440" tIns="45720" rIns="91440" bIns="45720"/>
          <a:lstStyle/>
          <a:p>
            <a:pPr eaLnBrk="1" hangingPunct="1"/>
            <a:r>
              <a:rPr lang="en-US" smtClean="0"/>
              <a:t>Then figure out an order for computing the subproblems that respects the dependencies:</a:t>
            </a:r>
          </a:p>
          <a:p>
            <a:pPr lvl="1" eaLnBrk="1" hangingPunct="1"/>
            <a:r>
              <a:rPr lang="en-US" smtClean="0"/>
              <a:t>when you are solving a subproblem, you have already solved all the subproblems on which it depends</a:t>
            </a:r>
          </a:p>
          <a:p>
            <a:pPr eaLnBrk="1" hangingPunct="1"/>
            <a:r>
              <a:rPr lang="en-US" smtClean="0"/>
              <a:t>Example:  Just solve them in the order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smtClean="0"/>
              <a:t>	</a:t>
            </a:r>
            <a:r>
              <a:rPr lang="en-US" i="1" smtClean="0"/>
              <a:t>F</a:t>
            </a:r>
            <a:r>
              <a:rPr lang="en-US" baseline="-25000" smtClean="0"/>
              <a:t>0</a:t>
            </a:r>
            <a:r>
              <a:rPr lang="en-US" i="1" baseline="-25000" smtClean="0"/>
              <a:t> </a:t>
            </a:r>
            <a:r>
              <a:rPr lang="en-US" i="1" smtClean="0"/>
              <a:t>, F</a:t>
            </a:r>
            <a:r>
              <a:rPr lang="en-US" baseline="-25000" smtClean="0"/>
              <a:t>1</a:t>
            </a:r>
            <a:r>
              <a:rPr lang="en-US" i="1" baseline="-25000" smtClean="0"/>
              <a:t> </a:t>
            </a:r>
            <a:r>
              <a:rPr lang="en-US" i="1" smtClean="0"/>
              <a:t>, F</a:t>
            </a:r>
            <a:r>
              <a:rPr lang="en-US" baseline="-25000" smtClean="0"/>
              <a:t>2</a:t>
            </a:r>
            <a:r>
              <a:rPr lang="en-US" i="1" baseline="-25000" smtClean="0"/>
              <a:t> </a:t>
            </a:r>
            <a:r>
              <a:rPr lang="en-US" i="1" smtClean="0"/>
              <a:t>, F</a:t>
            </a:r>
            <a:r>
              <a:rPr lang="en-US" baseline="-25000" smtClean="0"/>
              <a:t>3</a:t>
            </a:r>
            <a:r>
              <a:rPr lang="en-US" i="1" baseline="-25000" smtClean="0"/>
              <a:t> </a:t>
            </a:r>
            <a:r>
              <a:rPr lang="en-US" i="1" smtClean="0"/>
              <a:t>,  …</a:t>
            </a:r>
            <a:endParaRPr lang="en-US" smtClean="0"/>
          </a:p>
        </p:txBody>
      </p:sp>
      <p:sp>
        <p:nvSpPr>
          <p:cNvPr id="278532" name="WordArt 4"/>
          <p:cNvSpPr>
            <a:spLocks noChangeArrowheads="1" noChangeShapeType="1" noTextEdit="1"/>
          </p:cNvSpPr>
          <p:nvPr/>
        </p:nvSpPr>
        <p:spPr bwMode="auto">
          <a:xfrm>
            <a:off x="3124200" y="4953000"/>
            <a:ext cx="5364163" cy="501650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85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en-US" sz="36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called Dynamic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53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79513"/>
            <a:ext cx="8229600" cy="4343400"/>
          </a:xfrm>
        </p:spPr>
        <p:txBody>
          <a:bodyPr lIns="91440" tIns="45720" rIns="91440" bIns="45720"/>
          <a:lstStyle/>
          <a:p>
            <a:pPr eaLnBrk="1" hangingPunct="1">
              <a:lnSpc>
                <a:spcPct val="90000"/>
              </a:lnSpc>
            </a:pPr>
            <a:r>
              <a:rPr lang="en-US" u="sng" smtClean="0"/>
              <a:t>Fib(</a:t>
            </a:r>
            <a:r>
              <a:rPr lang="en-US" i="1" u="sng" smtClean="0"/>
              <a:t>n</a:t>
            </a:r>
            <a:r>
              <a:rPr lang="en-US" u="sng" smtClean="0"/>
              <a:t>):</a:t>
            </a:r>
          </a:p>
          <a:p>
            <a:pPr lvl="2"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smtClean="0"/>
              <a:t>F[0] := 0; F[1] := 1;</a:t>
            </a:r>
          </a:p>
          <a:p>
            <a:pPr lvl="2"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smtClean="0"/>
              <a:t>for i := 2 to </a:t>
            </a:r>
            <a:r>
              <a:rPr lang="en-US" sz="2400" i="1" smtClean="0"/>
              <a:t>n</a:t>
            </a:r>
            <a:r>
              <a:rPr lang="en-US" sz="2400" smtClean="0"/>
              <a:t> do</a:t>
            </a:r>
          </a:p>
          <a:p>
            <a:pPr lvl="3" eaLnBrk="1" hangingPunct="1">
              <a:lnSpc>
                <a:spcPct val="90000"/>
              </a:lnSpc>
            </a:pPr>
            <a:r>
              <a:rPr lang="en-US" sz="2400" smtClean="0"/>
              <a:t>F[i] := F[i </a:t>
            </a:r>
            <a:r>
              <a:rPr lang="en-US" smtClean="0">
                <a:sym typeface="Symbol" pitchFamily="18" charset="2"/>
              </a:rPr>
              <a:t></a:t>
            </a:r>
            <a:r>
              <a:rPr lang="en-US" sz="2400" smtClean="0"/>
              <a:t> 1] + F[i </a:t>
            </a:r>
            <a:r>
              <a:rPr lang="en-US" smtClean="0">
                <a:sym typeface="Symbol" pitchFamily="18" charset="2"/>
              </a:rPr>
              <a:t></a:t>
            </a:r>
            <a:r>
              <a:rPr lang="en-US" sz="2400" smtClean="0"/>
              <a:t> 2]</a:t>
            </a:r>
          </a:p>
          <a:p>
            <a:pPr lvl="2"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smtClean="0"/>
              <a:t>return F[</a:t>
            </a:r>
            <a:r>
              <a:rPr lang="en-US" sz="2400" i="1" smtClean="0"/>
              <a:t>n</a:t>
            </a:r>
            <a:r>
              <a:rPr lang="en-US" sz="2400" smtClean="0"/>
              <a:t>]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Can perform application-specific optimizations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e.g., save space by only keeping last two numbers computed</a:t>
            </a:r>
          </a:p>
        </p:txBody>
      </p:sp>
      <p:sp>
        <p:nvSpPr>
          <p:cNvPr id="279556" name="WordArt 4"/>
          <p:cNvSpPr>
            <a:spLocks noChangeArrowheads="1" noChangeShapeType="1" noTextEdit="1"/>
          </p:cNvSpPr>
          <p:nvPr/>
        </p:nvSpPr>
        <p:spPr bwMode="auto">
          <a:xfrm>
            <a:off x="4770438" y="1327150"/>
            <a:ext cx="3987800" cy="1711325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85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en-US" sz="36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time reduced from</a:t>
            </a:r>
          </a:p>
          <a:p>
            <a:pPr algn="ctr"/>
            <a:r>
              <a:rPr lang="en-US" sz="36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exponential to linear!</a:t>
            </a:r>
          </a:p>
        </p:txBody>
      </p:sp>
      <p:sp>
        <p:nvSpPr>
          <p:cNvPr id="312327" name="Rectangle 2"/>
          <p:cNvSpPr>
            <a:spLocks noChangeArrowheads="1"/>
          </p:cNvSpPr>
          <p:nvPr/>
        </p:nvSpPr>
        <p:spPr bwMode="auto">
          <a:xfrm>
            <a:off x="457200" y="228600"/>
            <a:ext cx="82296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 eaLnBrk="1" hangingPunct="1">
              <a:defRPr/>
            </a:pPr>
            <a:r>
              <a:rPr kumimoji="0" lang="en-US"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DP Solution for Fibonacci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955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3"/>
          <p:cNvSpPr txBox="1">
            <a:spLocks noGrp="1"/>
          </p:cNvSpPr>
          <p:nvPr/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fld id="{76694437-762C-41A2-8712-C0A045AE1D1A}" type="slidenum">
              <a:rPr lang="en-US" sz="800"/>
              <a:pPr/>
              <a:t>2</a:t>
            </a:fld>
            <a:endParaRPr lang="en-US" sz="1400"/>
          </a:p>
        </p:txBody>
      </p:sp>
      <p:sp>
        <p:nvSpPr>
          <p:cNvPr id="28467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Algorithmic Paradigms</a:t>
            </a:r>
          </a:p>
        </p:txBody>
      </p:sp>
      <p:sp>
        <p:nvSpPr>
          <p:cNvPr id="28467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095375"/>
            <a:ext cx="8329613" cy="5300663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 smtClean="0">
                <a:solidFill>
                  <a:srgbClr val="0000CC"/>
                </a:solidFill>
              </a:rPr>
              <a:t>Greedy:</a:t>
            </a:r>
            <a:r>
              <a:rPr lang="en-US" sz="2400" dirty="0" smtClean="0"/>
              <a:t>  Build up a global solution incrementally, myopically by optimizing some local criterion.</a:t>
            </a:r>
          </a:p>
          <a:p>
            <a:pPr eaLnBrk="1" hangingPunct="1">
              <a:defRPr/>
            </a:pPr>
            <a:endParaRPr lang="en-US" sz="2400" dirty="0" smtClean="0"/>
          </a:p>
          <a:p>
            <a:pPr eaLnBrk="1" hangingPunct="1">
              <a:defRPr/>
            </a:pPr>
            <a:r>
              <a:rPr lang="en-US" sz="2400" dirty="0" smtClean="0">
                <a:solidFill>
                  <a:srgbClr val="0000CC"/>
                </a:solidFill>
              </a:rPr>
              <a:t>Divide-and-conquer:</a:t>
            </a:r>
            <a:r>
              <a:rPr lang="en-US" sz="2400" dirty="0" smtClean="0"/>
              <a:t>  Break up a problem into </a:t>
            </a:r>
            <a:r>
              <a:rPr lang="en-US" sz="2400" dirty="0" smtClean="0">
                <a:solidFill>
                  <a:schemeClr val="tx2"/>
                </a:solidFill>
              </a:rPr>
              <a:t>disjoint (non-overlapping)</a:t>
            </a:r>
            <a:r>
              <a:rPr lang="en-US" sz="2400" dirty="0" smtClean="0"/>
              <a:t> sub-problems, solve the sub-problems recursively, and then combine their solutions to form solution to the original problem. 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Brand-new </a:t>
            </a:r>
            <a:r>
              <a:rPr lang="en-US" sz="2400" dirty="0" err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subproblems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smtClean="0"/>
              <a:t>are generated at each step of the recursion.</a:t>
            </a:r>
          </a:p>
          <a:p>
            <a:pPr eaLnBrk="1" hangingPunct="1">
              <a:defRPr/>
            </a:pPr>
            <a:endParaRPr lang="en-US" sz="2400" dirty="0" smtClean="0">
              <a:solidFill>
                <a:schemeClr val="accent1"/>
              </a:solidFill>
            </a:endParaRPr>
          </a:p>
          <a:p>
            <a:pPr eaLnBrk="1" hangingPunct="1">
              <a:defRPr/>
            </a:pPr>
            <a:r>
              <a:rPr lang="en-US" sz="2400" dirty="0" smtClean="0">
                <a:solidFill>
                  <a:srgbClr val="0000CC"/>
                </a:solidFill>
              </a:rPr>
              <a:t>Dynamic programming:</a:t>
            </a:r>
            <a:r>
              <a:rPr lang="en-US" sz="2400" dirty="0" smtClean="0"/>
              <a:t>  Break up a problem into a series of </a:t>
            </a:r>
            <a:r>
              <a:rPr lang="en-US" sz="2400" dirty="0" smtClean="0">
                <a:solidFill>
                  <a:schemeClr val="tx2"/>
                </a:solidFill>
              </a:rPr>
              <a:t>overlapping</a:t>
            </a:r>
            <a:r>
              <a:rPr lang="en-US" sz="2400" dirty="0" smtClean="0"/>
              <a:t> sub-problems, and build up solutions to larger and larger sub-problems. Typically, 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same </a:t>
            </a:r>
            <a:r>
              <a:rPr lang="en-US" sz="2400" dirty="0" err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subproblems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smtClean="0"/>
              <a:t>are generated repeatedly when a recursive algorithm is run.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3"/>
          <p:cNvSpPr txBox="1">
            <a:spLocks noGrp="1"/>
          </p:cNvSpPr>
          <p:nvPr/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fld id="{2FF9BE04-5086-45A8-BBE7-CE429F617FE8}" type="slidenum">
              <a:rPr lang="en-US" sz="800"/>
              <a:pPr/>
              <a:t>3</a:t>
            </a:fld>
            <a:endParaRPr lang="en-US" sz="1400"/>
          </a:p>
        </p:txBody>
      </p:sp>
      <p:sp>
        <p:nvSpPr>
          <p:cNvPr id="28672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Dynamic Programming History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23863" y="1128713"/>
            <a:ext cx="8394700" cy="4081462"/>
          </a:xfrm>
        </p:spPr>
        <p:txBody>
          <a:bodyPr/>
          <a:lstStyle/>
          <a:p>
            <a:pPr marL="400050" indent="-400050" eaLnBrk="1" hangingPunct="1"/>
            <a:r>
              <a:rPr lang="en-US" smtClean="0">
                <a:solidFill>
                  <a:srgbClr val="0000CC"/>
                </a:solidFill>
              </a:rPr>
              <a:t>Bellman</a:t>
            </a:r>
            <a:r>
              <a:rPr lang="en-US" smtClean="0"/>
              <a:t>. </a:t>
            </a:r>
            <a:r>
              <a:rPr lang="en-US" smtClean="0">
                <a:solidFill>
                  <a:schemeClr val="hlink"/>
                </a:solidFill>
              </a:rPr>
              <a:t>[1950s] </a:t>
            </a:r>
            <a:r>
              <a:rPr lang="en-US" smtClean="0"/>
              <a:t> Pioneered the systematic study of dynamic programming.</a:t>
            </a:r>
          </a:p>
          <a:p>
            <a:pPr marL="400050" indent="-400050" eaLnBrk="1" hangingPunct="1"/>
            <a:endParaRPr lang="en-US" smtClean="0"/>
          </a:p>
          <a:p>
            <a:pPr marL="400050" indent="-400050" eaLnBrk="1" hangingPunct="1"/>
            <a:r>
              <a:rPr lang="en-US" smtClean="0">
                <a:solidFill>
                  <a:srgbClr val="0000CC"/>
                </a:solidFill>
              </a:rPr>
              <a:t>Etymology</a:t>
            </a:r>
            <a:r>
              <a:rPr lang="en-US" smtClean="0"/>
              <a:t>.</a:t>
            </a:r>
          </a:p>
          <a:p>
            <a:pPr marL="914400" lvl="1" indent="-400050" eaLnBrk="1" hangingPunct="1"/>
            <a:r>
              <a:rPr lang="en-US" smtClean="0"/>
              <a:t>Dynamic programming = planning over time.</a:t>
            </a:r>
          </a:p>
          <a:p>
            <a:pPr marL="914400" lvl="1" indent="-400050" eaLnBrk="1" hangingPunct="1"/>
            <a:r>
              <a:rPr lang="en-US" smtClean="0"/>
              <a:t>Secretary of Defense was hostile to mathematical research.</a:t>
            </a:r>
          </a:p>
          <a:p>
            <a:pPr marL="914400" lvl="1" indent="-400050" eaLnBrk="1" hangingPunct="1"/>
            <a:r>
              <a:rPr lang="en-US" smtClean="0"/>
              <a:t>Bellman sought an impressive name to avoid confrontation.</a:t>
            </a:r>
          </a:p>
          <a:p>
            <a:pPr marL="914400" lvl="1" indent="-400050" eaLnBrk="1" hangingPunct="1">
              <a:buFont typeface="Monotype Sorts" pitchFamily="2" charset="2"/>
              <a:buNone/>
            </a:pPr>
            <a:endParaRPr lang="en-US" smtClean="0"/>
          </a:p>
          <a:p>
            <a:pPr marL="400050" indent="-400050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sz="1000" smtClean="0">
                <a:solidFill>
                  <a:schemeClr val="hlink"/>
                </a:solidFill>
                <a:latin typeface="Comic Sans MS" pitchFamily="66" charset="0"/>
                <a:ea typeface="ＭＳ Ｐゴシック" pitchFamily="34" charset="-128"/>
              </a:rPr>
              <a:t>		</a:t>
            </a:r>
            <a:r>
              <a:rPr kumimoji="1" lang="en-US" sz="1600" smtClean="0">
                <a:solidFill>
                  <a:schemeClr val="hlink"/>
                </a:solidFill>
                <a:latin typeface="Comic Sans MS" pitchFamily="66" charset="0"/>
                <a:ea typeface="ＭＳ Ｐゴシック" pitchFamily="34" charset="-128"/>
              </a:rPr>
              <a:t>Reference:  Bellman, R. E. </a:t>
            </a:r>
            <a:r>
              <a:rPr kumimoji="1" lang="en-US" sz="1600" i="1" smtClean="0">
                <a:solidFill>
                  <a:schemeClr val="hlink"/>
                </a:solidFill>
                <a:latin typeface="Comic Sans MS" pitchFamily="66" charset="0"/>
                <a:ea typeface="ＭＳ Ｐゴシック" pitchFamily="34" charset="-128"/>
              </a:rPr>
              <a:t>Eye of the Hurricane, An Autobiography.</a:t>
            </a:r>
            <a:endParaRPr kumimoji="1" lang="en-US" sz="1600" smtClean="0">
              <a:solidFill>
                <a:schemeClr val="hlink"/>
              </a:solidFill>
              <a:latin typeface="Comic Sans MS" pitchFamily="66" charset="0"/>
              <a:ea typeface="ＭＳ Ｐゴシック" pitchFamily="34" charset="-128"/>
            </a:endParaRPr>
          </a:p>
          <a:p>
            <a:pPr marL="914400" lvl="1" indent="-400050" eaLnBrk="1" hangingPunct="1">
              <a:buFont typeface="Monotype Sorts" pitchFamily="2" charset="2"/>
              <a:buNone/>
            </a:pPr>
            <a:endParaRPr lang="en-US" sz="16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 txBox="1">
            <a:spLocks noGrp="1"/>
          </p:cNvSpPr>
          <p:nvPr/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fld id="{902B764A-D86A-4185-865A-5DBEE0F48341}" type="slidenum">
              <a:rPr lang="en-US" sz="800"/>
              <a:pPr/>
              <a:t>4</a:t>
            </a:fld>
            <a:endParaRPr lang="en-US" sz="1400"/>
          </a:p>
        </p:txBody>
      </p:sp>
      <p:sp>
        <p:nvSpPr>
          <p:cNvPr id="28877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Dynamic Programming Applications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66813"/>
            <a:ext cx="8229600" cy="3743325"/>
          </a:xfrm>
        </p:spPr>
        <p:txBody>
          <a:bodyPr/>
          <a:lstStyle/>
          <a:p>
            <a:pPr marL="0" indent="0" eaLnBrk="1" hangingPunct="1"/>
            <a:r>
              <a:rPr lang="en-US" smtClean="0"/>
              <a:t> Areas. </a:t>
            </a:r>
          </a:p>
          <a:p>
            <a:pPr marL="1028700" lvl="1" indent="-400050" eaLnBrk="1" hangingPunct="1"/>
            <a:r>
              <a:rPr lang="en-US" smtClean="0"/>
              <a:t>Bioinformatics.</a:t>
            </a:r>
          </a:p>
          <a:p>
            <a:pPr marL="1028700" lvl="1" indent="-400050" eaLnBrk="1" hangingPunct="1"/>
            <a:r>
              <a:rPr lang="en-US" smtClean="0"/>
              <a:t>Control theory.</a:t>
            </a:r>
          </a:p>
          <a:p>
            <a:pPr marL="1028700" lvl="1" indent="-400050" eaLnBrk="1" hangingPunct="1"/>
            <a:r>
              <a:rPr lang="en-US" smtClean="0"/>
              <a:t>Information theory.</a:t>
            </a:r>
          </a:p>
          <a:p>
            <a:pPr marL="1028700" lvl="1" indent="-400050" eaLnBrk="1" hangingPunct="1"/>
            <a:r>
              <a:rPr lang="en-US" smtClean="0"/>
              <a:t>Operations research.</a:t>
            </a:r>
          </a:p>
          <a:p>
            <a:pPr marL="1028700" lvl="1" indent="-400050" eaLnBrk="1" hangingPunct="1"/>
            <a:r>
              <a:rPr lang="en-US" smtClean="0"/>
              <a:t>Computer science:  theory, graphics, AI, compilers, systems, ….</a:t>
            </a:r>
          </a:p>
          <a:p>
            <a:pPr marL="0" indent="0"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63" y="214313"/>
            <a:ext cx="8229600" cy="12192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Properties of a Problem that can be Solved with Dynamic Programming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8800" y="1530163"/>
            <a:ext cx="7772400" cy="477650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 smtClean="0">
                <a:solidFill>
                  <a:srgbClr val="0000CC"/>
                </a:solidFill>
              </a:rPr>
              <a:t>Simple </a:t>
            </a:r>
            <a:r>
              <a:rPr lang="en-US" altLang="en-US" sz="2400" dirty="0" err="1" smtClean="0">
                <a:solidFill>
                  <a:srgbClr val="0000CC"/>
                </a:solidFill>
              </a:rPr>
              <a:t>Subproblems</a:t>
            </a:r>
            <a:endParaRPr lang="en-US" altLang="en-US" sz="2400" dirty="0" smtClean="0">
              <a:solidFill>
                <a:srgbClr val="0000CC"/>
              </a:solidFill>
            </a:endParaRPr>
          </a:p>
          <a:p>
            <a:pPr marL="914400" lvl="1" indent="-400050" eaLnBrk="1" hangingPunct="1">
              <a:lnSpc>
                <a:spcPct val="90000"/>
              </a:lnSpc>
            </a:pPr>
            <a:r>
              <a:rPr lang="en-US" altLang="en-US" sz="2200" dirty="0" smtClean="0"/>
              <a:t>We should be able to break the original problem to smaller </a:t>
            </a:r>
            <a:r>
              <a:rPr lang="en-US" altLang="en-US" sz="2200" dirty="0" err="1" smtClean="0"/>
              <a:t>subproblems</a:t>
            </a:r>
            <a:r>
              <a:rPr lang="en-US" altLang="en-US" sz="2200" dirty="0" smtClean="0"/>
              <a:t> that have the same structure</a:t>
            </a:r>
          </a:p>
          <a:p>
            <a:pPr eaLnBrk="1" hangingPunct="1">
              <a:lnSpc>
                <a:spcPct val="90000"/>
              </a:lnSpc>
            </a:pPr>
            <a:endParaRPr lang="en-US" altLang="en-US" sz="800" dirty="0" smtClean="0">
              <a:solidFill>
                <a:srgbClr val="0000CC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>
                <a:solidFill>
                  <a:srgbClr val="0000CC"/>
                </a:solidFill>
              </a:rPr>
              <a:t>Optimal Substructure of the Problems</a:t>
            </a:r>
          </a:p>
          <a:p>
            <a:pPr marL="914400" lvl="1" indent="-400050" eaLnBrk="1" hangingPunct="1">
              <a:lnSpc>
                <a:spcPct val="90000"/>
              </a:lnSpc>
            </a:pPr>
            <a:r>
              <a:rPr lang="en-US" altLang="en-US" sz="2200" dirty="0" smtClean="0"/>
              <a:t>The solution to the problem must be a composition of </a:t>
            </a:r>
            <a:r>
              <a:rPr lang="en-US" altLang="en-US" sz="2200" dirty="0" err="1" smtClean="0"/>
              <a:t>subproblem</a:t>
            </a:r>
            <a:r>
              <a:rPr lang="en-US" altLang="en-US" sz="2200" dirty="0" smtClean="0"/>
              <a:t> solutions</a:t>
            </a:r>
          </a:p>
          <a:p>
            <a:pPr eaLnBrk="1" hangingPunct="1">
              <a:lnSpc>
                <a:spcPct val="90000"/>
              </a:lnSpc>
            </a:pPr>
            <a:endParaRPr lang="en-US" altLang="en-US" sz="800" dirty="0" smtClean="0">
              <a:solidFill>
                <a:srgbClr val="0000CC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err="1" smtClean="0">
                <a:solidFill>
                  <a:srgbClr val="0000CC"/>
                </a:solidFill>
              </a:rPr>
              <a:t>Subproblem</a:t>
            </a:r>
            <a:r>
              <a:rPr lang="en-US" altLang="en-US" sz="2400" dirty="0" smtClean="0">
                <a:solidFill>
                  <a:srgbClr val="0000CC"/>
                </a:solidFill>
              </a:rPr>
              <a:t> Overlap</a:t>
            </a:r>
          </a:p>
          <a:p>
            <a:pPr marL="914400" lvl="1" indent="-400050" eaLnBrk="1" hangingPunct="1">
              <a:lnSpc>
                <a:spcPct val="90000"/>
              </a:lnSpc>
            </a:pPr>
            <a:r>
              <a:rPr lang="en-US" altLang="en-US" sz="2200" dirty="0" smtClean="0"/>
              <a:t>Optimal </a:t>
            </a:r>
            <a:r>
              <a:rPr lang="en-US" altLang="en-US" sz="2200" dirty="0" err="1" smtClean="0"/>
              <a:t>subproblems</a:t>
            </a:r>
            <a:r>
              <a:rPr lang="en-US" altLang="en-US" sz="2200" dirty="0" smtClean="0"/>
              <a:t> to unrelated problems can contain </a:t>
            </a:r>
            <a:r>
              <a:rPr lang="en-US" altLang="en-US" sz="2200" dirty="0" err="1" smtClean="0"/>
              <a:t>subproblems</a:t>
            </a:r>
            <a:r>
              <a:rPr lang="en-US" altLang="en-US" sz="2200" dirty="0" smtClean="0"/>
              <a:t> in </a:t>
            </a:r>
            <a:r>
              <a:rPr lang="en-US" altLang="en-US" sz="2200" dirty="0" smtClean="0"/>
              <a:t>common</a:t>
            </a:r>
          </a:p>
          <a:p>
            <a:pPr marL="914400" lvl="1" indent="-400050" eaLnBrk="1" hangingPunct="1">
              <a:lnSpc>
                <a:spcPct val="90000"/>
              </a:lnSpc>
            </a:pPr>
            <a:endParaRPr lang="en-US" altLang="en-US" sz="8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>
                <a:solidFill>
                  <a:srgbClr val="0000CC"/>
                </a:solidFill>
              </a:rPr>
              <a:t>The Number of Distinct </a:t>
            </a:r>
            <a:r>
              <a:rPr lang="en-US" altLang="en-US" sz="2400" dirty="0" err="1" smtClean="0">
                <a:solidFill>
                  <a:srgbClr val="0000CC"/>
                </a:solidFill>
              </a:rPr>
              <a:t>Subproblems</a:t>
            </a:r>
            <a:r>
              <a:rPr lang="en-US" altLang="en-US" sz="2400" dirty="0" smtClean="0">
                <a:solidFill>
                  <a:srgbClr val="0000CC"/>
                </a:solidFill>
              </a:rPr>
              <a:t> is Small</a:t>
            </a:r>
          </a:p>
          <a:p>
            <a:pPr marL="914400" lvl="1" indent="-400050" eaLnBrk="1" hangingPunct="1">
              <a:lnSpc>
                <a:spcPct val="90000"/>
              </a:lnSpc>
            </a:pPr>
            <a:r>
              <a:rPr lang="en-US" altLang="en-US" sz="2200" dirty="0" smtClean="0"/>
              <a:t>The total number of distinct </a:t>
            </a:r>
            <a:r>
              <a:rPr lang="en-US" altLang="en-US" sz="2200" dirty="0" err="1" smtClean="0"/>
              <a:t>subproblems</a:t>
            </a:r>
            <a:r>
              <a:rPr lang="en-US" altLang="en-US" sz="2200" dirty="0" smtClean="0"/>
              <a:t> is a polynomial in the input size</a:t>
            </a:r>
          </a:p>
        </p:txBody>
      </p:sp>
    </p:spTree>
    <p:extLst>
      <p:ext uri="{BB962C8B-B14F-4D97-AF65-F5344CB8AC3E}">
        <p14:creationId xmlns:p14="http://schemas.microsoft.com/office/powerpoint/2010/main" val="4294519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1440" tIns="45720" rIns="91440" bIns="45720" anchor="b"/>
          <a:lstStyle/>
          <a:p>
            <a:pPr eaLnBrk="1" hangingPunct="1">
              <a:defRPr/>
            </a:pPr>
            <a:r>
              <a:rPr lang="en-US" dirty="0" smtClean="0"/>
              <a:t>Computing Fibonacci Numbers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052513"/>
            <a:ext cx="8229600" cy="5243512"/>
          </a:xfrm>
        </p:spPr>
        <p:txBody>
          <a:bodyPr lIns="91440" tIns="45720" rIns="91440" bIns="45720"/>
          <a:lstStyle/>
          <a:p>
            <a:pPr eaLnBrk="1" hangingPunct="1"/>
            <a:r>
              <a:rPr lang="en-US" sz="2400" smtClean="0"/>
              <a:t>Fibonacci numbers:</a:t>
            </a:r>
          </a:p>
          <a:p>
            <a:pPr lvl="1" eaLnBrk="1" hangingPunct="1"/>
            <a:r>
              <a:rPr lang="en-US" sz="2200" i="1" smtClean="0"/>
              <a:t>F</a:t>
            </a:r>
            <a:r>
              <a:rPr lang="en-US" sz="2200" i="1" baseline="-25000" smtClean="0"/>
              <a:t>0</a:t>
            </a:r>
            <a:r>
              <a:rPr lang="en-US" sz="2200" smtClean="0"/>
              <a:t> = 0</a:t>
            </a:r>
          </a:p>
          <a:p>
            <a:pPr lvl="1" eaLnBrk="1" hangingPunct="1"/>
            <a:r>
              <a:rPr lang="en-US" sz="2200" i="1" smtClean="0"/>
              <a:t>F</a:t>
            </a:r>
            <a:r>
              <a:rPr lang="en-US" sz="2200" i="1" baseline="-25000" smtClean="0"/>
              <a:t>1</a:t>
            </a:r>
            <a:r>
              <a:rPr lang="en-US" sz="2200" smtClean="0"/>
              <a:t> = 1</a:t>
            </a:r>
          </a:p>
          <a:p>
            <a:pPr lvl="1" eaLnBrk="1" hangingPunct="1"/>
            <a:r>
              <a:rPr lang="en-US" sz="2200" i="1" smtClean="0"/>
              <a:t>F</a:t>
            </a:r>
            <a:r>
              <a:rPr lang="en-US" sz="2200" i="1" baseline="-25000" smtClean="0"/>
              <a:t>n</a:t>
            </a:r>
            <a:r>
              <a:rPr lang="en-US" sz="2200" smtClean="0"/>
              <a:t> = </a:t>
            </a:r>
            <a:r>
              <a:rPr lang="en-US" sz="2200" i="1" smtClean="0"/>
              <a:t>F</a:t>
            </a:r>
            <a:r>
              <a:rPr lang="en-US" sz="2200" i="1" baseline="-25000" smtClean="0"/>
              <a:t>n - </a:t>
            </a:r>
            <a:r>
              <a:rPr lang="en-US" sz="2200" baseline="-25000" smtClean="0"/>
              <a:t>1</a:t>
            </a:r>
            <a:r>
              <a:rPr lang="en-US" sz="2200" smtClean="0"/>
              <a:t> + </a:t>
            </a:r>
            <a:r>
              <a:rPr lang="en-US" sz="2200" i="1" smtClean="0"/>
              <a:t>F</a:t>
            </a:r>
            <a:r>
              <a:rPr lang="en-US" sz="2200" i="1" baseline="-25000" smtClean="0"/>
              <a:t>n - </a:t>
            </a:r>
            <a:r>
              <a:rPr lang="en-US" sz="2200" baseline="-25000" smtClean="0"/>
              <a:t>2</a:t>
            </a:r>
            <a:r>
              <a:rPr lang="en-US" sz="2200" smtClean="0"/>
              <a:t> for</a:t>
            </a:r>
            <a:r>
              <a:rPr lang="en-US" sz="2200" i="1" smtClean="0"/>
              <a:t> n</a:t>
            </a:r>
            <a:r>
              <a:rPr lang="en-US" sz="2200" smtClean="0"/>
              <a:t> &gt; 1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sz="2200" smtClean="0"/>
              <a:t>	</a:t>
            </a:r>
            <a:r>
              <a:rPr lang="en-US" sz="2400" smtClean="0"/>
              <a:t>Sequence is 0, 1, 1, 2, 3, 5, 8, 13, …</a:t>
            </a:r>
          </a:p>
          <a:p>
            <a:pPr eaLnBrk="1" hangingPunct="1"/>
            <a:endParaRPr lang="en-US" sz="2400" smtClean="0"/>
          </a:p>
          <a:p>
            <a:pPr eaLnBrk="1" hangingPunct="1"/>
            <a:r>
              <a:rPr lang="en-US" sz="2400" smtClean="0"/>
              <a:t>Obvious recursive algorithm (Sometimes can be inefficient):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sz="2400" smtClean="0"/>
              <a:t>	   Fib(</a:t>
            </a:r>
            <a:r>
              <a:rPr lang="en-US" sz="2400" i="1" smtClean="0"/>
              <a:t>n</a:t>
            </a:r>
            <a:r>
              <a:rPr lang="en-US" sz="2400" smtClean="0"/>
              <a:t>):</a:t>
            </a:r>
          </a:p>
          <a:p>
            <a:pPr lvl="1" eaLnBrk="1" hangingPunct="1">
              <a:buFont typeface="Monotype Sorts" pitchFamily="2" charset="2"/>
              <a:buNone/>
            </a:pPr>
            <a:r>
              <a:rPr lang="en-US" sz="2200" smtClean="0"/>
              <a:t>		if </a:t>
            </a:r>
            <a:r>
              <a:rPr lang="en-US" sz="2200" i="1" smtClean="0"/>
              <a:t>n</a:t>
            </a:r>
            <a:r>
              <a:rPr lang="en-US" sz="2200" smtClean="0"/>
              <a:t> = 0 or 1 then </a:t>
            </a:r>
          </a:p>
          <a:p>
            <a:pPr lvl="1" eaLnBrk="1" hangingPunct="1">
              <a:spcBef>
                <a:spcPct val="0"/>
              </a:spcBef>
              <a:buFont typeface="Monotype Sorts" pitchFamily="2" charset="2"/>
              <a:buNone/>
            </a:pPr>
            <a:r>
              <a:rPr lang="en-US" sz="2200" smtClean="0"/>
              <a:t>		     return </a:t>
            </a:r>
            <a:r>
              <a:rPr lang="en-US" sz="2200" i="1" smtClean="0"/>
              <a:t>n</a:t>
            </a:r>
            <a:endParaRPr lang="en-US" sz="2200" smtClean="0"/>
          </a:p>
          <a:p>
            <a:pPr lvl="1" eaLnBrk="1" hangingPunct="1">
              <a:spcBef>
                <a:spcPct val="0"/>
              </a:spcBef>
              <a:buFont typeface="Monotype Sorts" pitchFamily="2" charset="2"/>
              <a:buNone/>
            </a:pPr>
            <a:r>
              <a:rPr lang="en-US" sz="2200" smtClean="0"/>
              <a:t>		else </a:t>
            </a:r>
          </a:p>
          <a:p>
            <a:pPr lvl="1" eaLnBrk="1" hangingPunct="1">
              <a:spcBef>
                <a:spcPct val="0"/>
              </a:spcBef>
              <a:buFont typeface="Monotype Sorts" pitchFamily="2" charset="2"/>
              <a:buNone/>
            </a:pPr>
            <a:r>
              <a:rPr lang="en-US" sz="2200" smtClean="0"/>
              <a:t>		     return ( Fib(</a:t>
            </a:r>
            <a:r>
              <a:rPr lang="en-US" sz="2200" i="1" smtClean="0"/>
              <a:t>n </a:t>
            </a:r>
            <a:r>
              <a:rPr lang="en-US" sz="2200" smtClean="0">
                <a:sym typeface="Symbol" pitchFamily="18" charset="2"/>
              </a:rPr>
              <a:t> </a:t>
            </a:r>
            <a:r>
              <a:rPr lang="en-US" sz="2200" smtClean="0"/>
              <a:t>1) + Fib(</a:t>
            </a:r>
            <a:r>
              <a:rPr lang="en-US" sz="2200" i="1" smtClean="0"/>
              <a:t>n </a:t>
            </a:r>
            <a:r>
              <a:rPr lang="en-US" sz="2200" smtClean="0">
                <a:sym typeface="Symbol" pitchFamily="18" charset="2"/>
              </a:rPr>
              <a:t></a:t>
            </a:r>
            <a:r>
              <a:rPr lang="en-US" sz="2200" smtClean="0"/>
              <a:t> 2) 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4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1440" tIns="45720" rIns="91440" bIns="45720" anchor="b"/>
          <a:lstStyle/>
          <a:p>
            <a:pPr eaLnBrk="1" hangingPunct="1">
              <a:defRPr/>
            </a:pPr>
            <a:r>
              <a:rPr lang="en-US" smtClean="0"/>
              <a:t>Recursion Tree for Fib(5)</a:t>
            </a:r>
          </a:p>
        </p:txBody>
      </p:sp>
      <p:sp>
        <p:nvSpPr>
          <p:cNvPr id="8195" name="Text Box 4"/>
          <p:cNvSpPr txBox="1">
            <a:spLocks noChangeArrowheads="1"/>
          </p:cNvSpPr>
          <p:nvPr/>
        </p:nvSpPr>
        <p:spPr bwMode="auto">
          <a:xfrm>
            <a:off x="4714875" y="1390650"/>
            <a:ext cx="930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0" lang="en-US" sz="2400">
                <a:latin typeface="Franklin Gothic Book" pitchFamily="34" charset="0"/>
              </a:rPr>
              <a:t>Fib(5)</a:t>
            </a:r>
          </a:p>
        </p:txBody>
      </p:sp>
      <p:sp>
        <p:nvSpPr>
          <p:cNvPr id="8196" name="Text Box 5"/>
          <p:cNvSpPr txBox="1">
            <a:spLocks noChangeArrowheads="1"/>
          </p:cNvSpPr>
          <p:nvPr/>
        </p:nvSpPr>
        <p:spPr bwMode="auto">
          <a:xfrm>
            <a:off x="2733675" y="2076450"/>
            <a:ext cx="930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0" lang="en-US" sz="2400">
                <a:latin typeface="Franklin Gothic Book" pitchFamily="34" charset="0"/>
              </a:rPr>
              <a:t>Fib(4)</a:t>
            </a:r>
          </a:p>
        </p:txBody>
      </p:sp>
      <p:sp>
        <p:nvSpPr>
          <p:cNvPr id="295943" name="Text Box 6"/>
          <p:cNvSpPr txBox="1">
            <a:spLocks noChangeArrowheads="1"/>
          </p:cNvSpPr>
          <p:nvPr/>
        </p:nvSpPr>
        <p:spPr bwMode="auto">
          <a:xfrm>
            <a:off x="1438275" y="2990850"/>
            <a:ext cx="930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0" lang="en-US" sz="2400" b="1">
                <a:solidFill>
                  <a:srgbClr val="0000CC"/>
                </a:solidFill>
                <a:latin typeface="Franklin Gothic Book" pitchFamily="34" charset="0"/>
              </a:rPr>
              <a:t>Fib(3)</a:t>
            </a:r>
          </a:p>
        </p:txBody>
      </p:sp>
      <p:sp>
        <p:nvSpPr>
          <p:cNvPr id="8198" name="Text Box 7"/>
          <p:cNvSpPr txBox="1">
            <a:spLocks noChangeArrowheads="1"/>
          </p:cNvSpPr>
          <p:nvPr/>
        </p:nvSpPr>
        <p:spPr bwMode="auto">
          <a:xfrm>
            <a:off x="6696075" y="2076450"/>
            <a:ext cx="930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0" lang="en-US" sz="2400" b="1">
                <a:solidFill>
                  <a:srgbClr val="0000CC"/>
                </a:solidFill>
                <a:latin typeface="Franklin Gothic Book" pitchFamily="34" charset="0"/>
              </a:rPr>
              <a:t>Fib(3)</a:t>
            </a:r>
          </a:p>
        </p:txBody>
      </p:sp>
      <p:sp>
        <p:nvSpPr>
          <p:cNvPr id="295945" name="Text Box 8"/>
          <p:cNvSpPr txBox="1">
            <a:spLocks noChangeArrowheads="1"/>
          </p:cNvSpPr>
          <p:nvPr/>
        </p:nvSpPr>
        <p:spPr bwMode="auto">
          <a:xfrm>
            <a:off x="3724275" y="2990850"/>
            <a:ext cx="930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0" lang="en-US" sz="2400" b="1">
                <a:solidFill>
                  <a:srgbClr val="FF0000"/>
                </a:solidFill>
                <a:latin typeface="Franklin Gothic Book" pitchFamily="34" charset="0"/>
              </a:rPr>
              <a:t>Fib(2)</a:t>
            </a:r>
          </a:p>
        </p:txBody>
      </p:sp>
      <p:sp>
        <p:nvSpPr>
          <p:cNvPr id="295946" name="Text Box 9"/>
          <p:cNvSpPr txBox="1">
            <a:spLocks noChangeArrowheads="1"/>
          </p:cNvSpPr>
          <p:nvPr/>
        </p:nvSpPr>
        <p:spPr bwMode="auto">
          <a:xfrm>
            <a:off x="6086475" y="2990850"/>
            <a:ext cx="930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0" lang="en-US" sz="2400" b="1">
                <a:solidFill>
                  <a:srgbClr val="FF0000"/>
                </a:solidFill>
                <a:latin typeface="Franklin Gothic Book" pitchFamily="34" charset="0"/>
              </a:rPr>
              <a:t>Fib(2)</a:t>
            </a:r>
          </a:p>
        </p:txBody>
      </p:sp>
      <p:sp>
        <p:nvSpPr>
          <p:cNvPr id="295947" name="Text Box 10"/>
          <p:cNvSpPr txBox="1">
            <a:spLocks noChangeArrowheads="1"/>
          </p:cNvSpPr>
          <p:nvPr/>
        </p:nvSpPr>
        <p:spPr bwMode="auto">
          <a:xfrm>
            <a:off x="7762875" y="2990850"/>
            <a:ext cx="930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0" lang="en-US" sz="2400" b="1">
                <a:solidFill>
                  <a:srgbClr val="008000"/>
                </a:solidFill>
                <a:latin typeface="Franklin Gothic Book" pitchFamily="34" charset="0"/>
              </a:rPr>
              <a:t>Fib(1)</a:t>
            </a:r>
          </a:p>
        </p:txBody>
      </p:sp>
      <p:sp>
        <p:nvSpPr>
          <p:cNvPr id="295948" name="Text Box 11"/>
          <p:cNvSpPr txBox="1">
            <a:spLocks noChangeArrowheads="1"/>
          </p:cNvSpPr>
          <p:nvPr/>
        </p:nvSpPr>
        <p:spPr bwMode="auto">
          <a:xfrm>
            <a:off x="752475" y="4057650"/>
            <a:ext cx="930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0" lang="en-US" sz="2400" b="1">
                <a:solidFill>
                  <a:srgbClr val="FF0000"/>
                </a:solidFill>
                <a:latin typeface="Franklin Gothic Book" pitchFamily="34" charset="0"/>
              </a:rPr>
              <a:t>Fib(2)</a:t>
            </a:r>
          </a:p>
        </p:txBody>
      </p:sp>
      <p:sp>
        <p:nvSpPr>
          <p:cNvPr id="295949" name="Text Box 12"/>
          <p:cNvSpPr txBox="1">
            <a:spLocks noChangeArrowheads="1"/>
          </p:cNvSpPr>
          <p:nvPr/>
        </p:nvSpPr>
        <p:spPr bwMode="auto">
          <a:xfrm>
            <a:off x="1819275" y="4057650"/>
            <a:ext cx="930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0" lang="en-US" sz="2400" b="1">
                <a:solidFill>
                  <a:srgbClr val="008000"/>
                </a:solidFill>
                <a:latin typeface="Franklin Gothic Book" pitchFamily="34" charset="0"/>
              </a:rPr>
              <a:t>Fib(1)</a:t>
            </a:r>
          </a:p>
        </p:txBody>
      </p:sp>
      <p:sp>
        <p:nvSpPr>
          <p:cNvPr id="295950" name="Text Box 13"/>
          <p:cNvSpPr txBox="1">
            <a:spLocks noChangeArrowheads="1"/>
          </p:cNvSpPr>
          <p:nvPr/>
        </p:nvSpPr>
        <p:spPr bwMode="auto">
          <a:xfrm>
            <a:off x="2886075" y="4057650"/>
            <a:ext cx="930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0" lang="en-US" sz="2400" b="1">
                <a:solidFill>
                  <a:srgbClr val="008000"/>
                </a:solidFill>
                <a:latin typeface="Franklin Gothic Book" pitchFamily="34" charset="0"/>
              </a:rPr>
              <a:t>Fib(1)</a:t>
            </a:r>
          </a:p>
        </p:txBody>
      </p:sp>
      <p:sp>
        <p:nvSpPr>
          <p:cNvPr id="295951" name="Text Box 14"/>
          <p:cNvSpPr txBox="1">
            <a:spLocks noChangeArrowheads="1"/>
          </p:cNvSpPr>
          <p:nvPr/>
        </p:nvSpPr>
        <p:spPr bwMode="auto">
          <a:xfrm>
            <a:off x="4105275" y="4057650"/>
            <a:ext cx="930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0" lang="en-US" sz="2400">
                <a:latin typeface="Franklin Gothic Book" pitchFamily="34" charset="0"/>
              </a:rPr>
              <a:t>Fib(0)</a:t>
            </a:r>
          </a:p>
        </p:txBody>
      </p:sp>
      <p:sp>
        <p:nvSpPr>
          <p:cNvPr id="295952" name="Text Box 15"/>
          <p:cNvSpPr txBox="1">
            <a:spLocks noChangeArrowheads="1"/>
          </p:cNvSpPr>
          <p:nvPr/>
        </p:nvSpPr>
        <p:spPr bwMode="auto">
          <a:xfrm>
            <a:off x="5400675" y="4057650"/>
            <a:ext cx="930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0" lang="en-US" sz="2400" b="1">
                <a:solidFill>
                  <a:srgbClr val="008000"/>
                </a:solidFill>
                <a:latin typeface="Franklin Gothic Book" pitchFamily="34" charset="0"/>
              </a:rPr>
              <a:t>Fib(1)</a:t>
            </a:r>
          </a:p>
        </p:txBody>
      </p:sp>
      <p:sp>
        <p:nvSpPr>
          <p:cNvPr id="295953" name="Text Box 16"/>
          <p:cNvSpPr txBox="1">
            <a:spLocks noChangeArrowheads="1"/>
          </p:cNvSpPr>
          <p:nvPr/>
        </p:nvSpPr>
        <p:spPr bwMode="auto">
          <a:xfrm>
            <a:off x="6696075" y="4057650"/>
            <a:ext cx="930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0" lang="en-US" sz="2400">
                <a:latin typeface="Franklin Gothic Book" pitchFamily="34" charset="0"/>
              </a:rPr>
              <a:t>Fib(0)</a:t>
            </a:r>
          </a:p>
        </p:txBody>
      </p:sp>
      <p:sp>
        <p:nvSpPr>
          <p:cNvPr id="295954" name="Text Box 17"/>
          <p:cNvSpPr txBox="1">
            <a:spLocks noChangeArrowheads="1"/>
          </p:cNvSpPr>
          <p:nvPr/>
        </p:nvSpPr>
        <p:spPr bwMode="auto">
          <a:xfrm>
            <a:off x="371475" y="5048250"/>
            <a:ext cx="930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0" lang="en-US" sz="2400" b="1">
                <a:solidFill>
                  <a:srgbClr val="008000"/>
                </a:solidFill>
                <a:latin typeface="Franklin Gothic Book" pitchFamily="34" charset="0"/>
              </a:rPr>
              <a:t>Fib(1)</a:t>
            </a:r>
          </a:p>
        </p:txBody>
      </p:sp>
      <p:sp>
        <p:nvSpPr>
          <p:cNvPr id="295955" name="Text Box 18"/>
          <p:cNvSpPr txBox="1">
            <a:spLocks noChangeArrowheads="1"/>
          </p:cNvSpPr>
          <p:nvPr/>
        </p:nvSpPr>
        <p:spPr bwMode="auto">
          <a:xfrm>
            <a:off x="1514475" y="5048250"/>
            <a:ext cx="930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0" lang="en-US" sz="2400">
                <a:latin typeface="Franklin Gothic Book" pitchFamily="34" charset="0"/>
              </a:rPr>
              <a:t>Fib(0)</a:t>
            </a:r>
          </a:p>
        </p:txBody>
      </p:sp>
      <p:sp>
        <p:nvSpPr>
          <p:cNvPr id="8210" name="Line 20"/>
          <p:cNvSpPr>
            <a:spLocks noChangeShapeType="1"/>
          </p:cNvSpPr>
          <p:nvPr/>
        </p:nvSpPr>
        <p:spPr bwMode="auto">
          <a:xfrm flipH="1">
            <a:off x="3419475" y="1771650"/>
            <a:ext cx="1447800" cy="3048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1" name="Line 21"/>
          <p:cNvSpPr>
            <a:spLocks noChangeShapeType="1"/>
          </p:cNvSpPr>
          <p:nvPr/>
        </p:nvSpPr>
        <p:spPr bwMode="auto">
          <a:xfrm>
            <a:off x="5400675" y="1847850"/>
            <a:ext cx="1524000" cy="2286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5958" name="Line 22"/>
          <p:cNvSpPr>
            <a:spLocks noChangeShapeType="1"/>
          </p:cNvSpPr>
          <p:nvPr/>
        </p:nvSpPr>
        <p:spPr bwMode="auto">
          <a:xfrm>
            <a:off x="3267075" y="2457450"/>
            <a:ext cx="762000" cy="5334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5959" name="Line 23"/>
          <p:cNvSpPr>
            <a:spLocks noChangeShapeType="1"/>
          </p:cNvSpPr>
          <p:nvPr/>
        </p:nvSpPr>
        <p:spPr bwMode="auto">
          <a:xfrm>
            <a:off x="7305675" y="2457450"/>
            <a:ext cx="762000" cy="5334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5960" name="Line 24"/>
          <p:cNvSpPr>
            <a:spLocks noChangeShapeType="1"/>
          </p:cNvSpPr>
          <p:nvPr/>
        </p:nvSpPr>
        <p:spPr bwMode="auto">
          <a:xfrm flipV="1">
            <a:off x="6467475" y="2457450"/>
            <a:ext cx="533400" cy="5334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5961" name="Line 25"/>
          <p:cNvSpPr>
            <a:spLocks noChangeShapeType="1"/>
          </p:cNvSpPr>
          <p:nvPr/>
        </p:nvSpPr>
        <p:spPr bwMode="auto">
          <a:xfrm flipV="1">
            <a:off x="2047875" y="2457450"/>
            <a:ext cx="838200" cy="5334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5962" name="Line 26"/>
          <p:cNvSpPr>
            <a:spLocks noChangeShapeType="1"/>
          </p:cNvSpPr>
          <p:nvPr/>
        </p:nvSpPr>
        <p:spPr bwMode="auto">
          <a:xfrm flipV="1">
            <a:off x="1057275" y="3371850"/>
            <a:ext cx="609600" cy="6858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5963" name="Line 27"/>
          <p:cNvSpPr>
            <a:spLocks noChangeShapeType="1"/>
          </p:cNvSpPr>
          <p:nvPr/>
        </p:nvSpPr>
        <p:spPr bwMode="auto">
          <a:xfrm flipV="1">
            <a:off x="3267075" y="3371850"/>
            <a:ext cx="609600" cy="6858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5964" name="Line 28"/>
          <p:cNvSpPr>
            <a:spLocks noChangeShapeType="1"/>
          </p:cNvSpPr>
          <p:nvPr/>
        </p:nvSpPr>
        <p:spPr bwMode="auto">
          <a:xfrm flipV="1">
            <a:off x="5857875" y="3371850"/>
            <a:ext cx="457200" cy="6858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5965" name="Line 29"/>
          <p:cNvSpPr>
            <a:spLocks noChangeShapeType="1"/>
          </p:cNvSpPr>
          <p:nvPr/>
        </p:nvSpPr>
        <p:spPr bwMode="auto">
          <a:xfrm flipH="1" flipV="1">
            <a:off x="6543675" y="3371850"/>
            <a:ext cx="533400" cy="7620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5966" name="Line 30"/>
          <p:cNvSpPr>
            <a:spLocks noChangeShapeType="1"/>
          </p:cNvSpPr>
          <p:nvPr/>
        </p:nvSpPr>
        <p:spPr bwMode="auto">
          <a:xfrm flipH="1" flipV="1">
            <a:off x="4105275" y="3371850"/>
            <a:ext cx="533400" cy="7620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5967" name="Line 31"/>
          <p:cNvSpPr>
            <a:spLocks noChangeShapeType="1"/>
          </p:cNvSpPr>
          <p:nvPr/>
        </p:nvSpPr>
        <p:spPr bwMode="auto">
          <a:xfrm flipH="1" flipV="1">
            <a:off x="1819275" y="3371850"/>
            <a:ext cx="533400" cy="7620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5968" name="Line 32"/>
          <p:cNvSpPr>
            <a:spLocks noChangeShapeType="1"/>
          </p:cNvSpPr>
          <p:nvPr/>
        </p:nvSpPr>
        <p:spPr bwMode="auto">
          <a:xfrm flipH="1" flipV="1">
            <a:off x="1285875" y="4438650"/>
            <a:ext cx="457200" cy="6096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5969" name="Line 33"/>
          <p:cNvSpPr>
            <a:spLocks noChangeShapeType="1"/>
          </p:cNvSpPr>
          <p:nvPr/>
        </p:nvSpPr>
        <p:spPr bwMode="auto">
          <a:xfrm flipV="1">
            <a:off x="752475" y="4438650"/>
            <a:ext cx="304800" cy="6096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5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95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95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95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95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95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95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95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95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95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95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95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95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95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95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95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95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295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295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95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295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295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295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295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295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943" grpId="0"/>
      <p:bldP spid="295945" grpId="0"/>
      <p:bldP spid="295946" grpId="0"/>
      <p:bldP spid="295947" grpId="0"/>
      <p:bldP spid="295948" grpId="0"/>
      <p:bldP spid="295949" grpId="0"/>
      <p:bldP spid="295950" grpId="0"/>
      <p:bldP spid="295951" grpId="0"/>
      <p:bldP spid="295952" grpId="0"/>
      <p:bldP spid="295953" grpId="0"/>
      <p:bldP spid="295954" grpId="0"/>
      <p:bldP spid="295955" grpId="0"/>
      <p:bldP spid="295958" grpId="0" animBg="1"/>
      <p:bldP spid="295959" grpId="0" animBg="1"/>
      <p:bldP spid="295960" grpId="0" animBg="1"/>
      <p:bldP spid="295961" grpId="0" animBg="1"/>
      <p:bldP spid="295962" grpId="0" animBg="1"/>
      <p:bldP spid="295963" grpId="0" animBg="1"/>
      <p:bldP spid="295964" grpId="0" animBg="1"/>
      <p:bldP spid="295965" grpId="0" animBg="1"/>
      <p:bldP spid="295966" grpId="0" animBg="1"/>
      <p:bldP spid="295967" grpId="0" animBg="1"/>
      <p:bldP spid="295968" grpId="0" animBg="1"/>
      <p:bldP spid="29596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1440" tIns="45720" rIns="91440" bIns="45720" anchor="b"/>
          <a:lstStyle/>
          <a:p>
            <a:pPr eaLnBrk="1" hangingPunct="1">
              <a:defRPr/>
            </a:pPr>
            <a:r>
              <a:rPr lang="en-US" smtClean="0"/>
              <a:t>How Many Recursive Calls?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052513"/>
            <a:ext cx="8229600" cy="2728912"/>
          </a:xfrm>
        </p:spPr>
        <p:txBody>
          <a:bodyPr lIns="91440" tIns="45720" rIns="91440" bIns="45720"/>
          <a:lstStyle/>
          <a:p>
            <a:pPr eaLnBrk="1" hangingPunct="1"/>
            <a:r>
              <a:rPr lang="en-US" sz="2400" smtClean="0"/>
              <a:t>If all leaves had the same depth, then there would be about 2</a:t>
            </a:r>
            <a:r>
              <a:rPr lang="en-US" sz="2400" i="1" baseline="30000" smtClean="0"/>
              <a:t>n</a:t>
            </a:r>
            <a:r>
              <a:rPr lang="en-US" sz="2400" smtClean="0"/>
              <a:t> recursive calls.</a:t>
            </a:r>
          </a:p>
          <a:p>
            <a:pPr eaLnBrk="1" hangingPunct="1"/>
            <a:r>
              <a:rPr lang="en-US" sz="2400" smtClean="0"/>
              <a:t>But this is over-counting.</a:t>
            </a:r>
          </a:p>
          <a:p>
            <a:pPr eaLnBrk="1" hangingPunct="1"/>
            <a:r>
              <a:rPr lang="en-US" sz="2400" smtClean="0"/>
              <a:t>However with more careful counting it can be shown that it is Ω((1.6)</a:t>
            </a:r>
            <a:r>
              <a:rPr lang="en-US" sz="2400" i="1" baseline="30000" smtClean="0"/>
              <a:t>n</a:t>
            </a:r>
            <a:r>
              <a:rPr lang="en-US" sz="2400" smtClean="0"/>
              <a:t>)</a:t>
            </a:r>
          </a:p>
          <a:p>
            <a:pPr eaLnBrk="1" hangingPunct="1"/>
            <a:r>
              <a:rPr lang="en-US" sz="2400" smtClean="0"/>
              <a:t>Still </a:t>
            </a:r>
            <a:r>
              <a:rPr lang="en-US" sz="2400" smtClean="0">
                <a:solidFill>
                  <a:srgbClr val="CC0000"/>
                </a:solidFill>
              </a:rPr>
              <a:t>exponential!</a:t>
            </a:r>
          </a:p>
        </p:txBody>
      </p:sp>
      <p:sp>
        <p:nvSpPr>
          <p:cNvPr id="297990" name="Rectangle 3"/>
          <p:cNvSpPr>
            <a:spLocks noChangeArrowheads="1"/>
          </p:cNvSpPr>
          <p:nvPr/>
        </p:nvSpPr>
        <p:spPr bwMode="auto">
          <a:xfrm>
            <a:off x="442913" y="4324350"/>
            <a:ext cx="8229600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eaLnBrk="1" hangingPunct="1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l"/>
            </a:pPr>
            <a:r>
              <a:rPr kumimoji="0" lang="en-US" sz="2600">
                <a:latin typeface="Times New Roman" pitchFamily="18" charset="0"/>
              </a:rPr>
              <a:t>Wasteful approach - repeat work unnecessarily</a:t>
            </a:r>
          </a:p>
          <a:p>
            <a:pPr marL="742950" lvl="1" indent="-285750" algn="l" eaLnBrk="1" hangingPunct="1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n"/>
            </a:pPr>
            <a:r>
              <a:rPr kumimoji="0" lang="en-US" sz="2400">
                <a:latin typeface="Times New Roman" pitchFamily="18" charset="0"/>
              </a:rPr>
              <a:t>Fib(2) is computed three times</a:t>
            </a:r>
          </a:p>
          <a:p>
            <a:pPr marL="342900" indent="-342900" algn="l" eaLnBrk="1" hangingPunct="1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l"/>
            </a:pPr>
            <a:r>
              <a:rPr kumimoji="0" lang="en-US" sz="2600">
                <a:latin typeface="Times New Roman" pitchFamily="18" charset="0"/>
              </a:rPr>
              <a:t>Instead, compute Fib(2) once, store result in a table, and access it when needed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7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99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57175"/>
            <a:ext cx="8229600" cy="463550"/>
          </a:xfrm>
        </p:spPr>
        <p:txBody>
          <a:bodyPr lIns="91440" tIns="45720" rIns="91440" bIns="45720" anchor="b"/>
          <a:lstStyle/>
          <a:p>
            <a:pPr eaLnBrk="1" hangingPunct="1">
              <a:defRPr/>
            </a:pPr>
            <a:r>
              <a:rPr lang="en-US" smtClean="0"/>
              <a:t>More Efficient Recursive Algorithm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52538"/>
            <a:ext cx="8229600" cy="4343400"/>
          </a:xfrm>
        </p:spPr>
        <p:txBody>
          <a:bodyPr lIns="91440" tIns="45720" rIns="91440" bIns="45720"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F[0] := 0; F[1] := 1; F[n] := Fib(n);</a:t>
            </a:r>
          </a:p>
          <a:p>
            <a:pPr eaLnBrk="1" hangingPunct="1">
              <a:lnSpc>
                <a:spcPct val="90000"/>
              </a:lnSpc>
            </a:pPr>
            <a:endParaRPr lang="en-US" smtClean="0"/>
          </a:p>
          <a:p>
            <a:pPr eaLnBrk="1" hangingPunct="1">
              <a:lnSpc>
                <a:spcPct val="90000"/>
              </a:lnSpc>
            </a:pPr>
            <a:r>
              <a:rPr lang="en-US" u="sng" smtClean="0"/>
              <a:t>Fib(n):</a:t>
            </a:r>
          </a:p>
          <a:p>
            <a:pPr marL="1085850" lvl="1" indent="-400050"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smtClean="0"/>
              <a:t>if n = 0 or 1 then return F[n]</a:t>
            </a:r>
          </a:p>
          <a:p>
            <a:pPr marL="1085850" lvl="1" indent="-400050"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smtClean="0"/>
              <a:t>if F[n </a:t>
            </a:r>
            <a:r>
              <a:rPr lang="en-US" sz="2200" smtClean="0">
                <a:sym typeface="Symbol" pitchFamily="18" charset="2"/>
              </a:rPr>
              <a:t></a:t>
            </a:r>
            <a:r>
              <a:rPr lang="en-US" smtClean="0"/>
              <a:t> 1] = NIL then F[n </a:t>
            </a:r>
            <a:r>
              <a:rPr lang="en-US" sz="2200" smtClean="0">
                <a:sym typeface="Symbol" pitchFamily="18" charset="2"/>
              </a:rPr>
              <a:t></a:t>
            </a:r>
            <a:r>
              <a:rPr lang="en-US" smtClean="0"/>
              <a:t> 1] := Fib(n </a:t>
            </a:r>
            <a:r>
              <a:rPr lang="en-US" sz="2200" smtClean="0">
                <a:sym typeface="Symbol" pitchFamily="18" charset="2"/>
              </a:rPr>
              <a:t></a:t>
            </a:r>
            <a:r>
              <a:rPr lang="en-US" smtClean="0"/>
              <a:t> 1)</a:t>
            </a:r>
          </a:p>
          <a:p>
            <a:pPr marL="1085850" lvl="1" indent="-400050"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smtClean="0"/>
              <a:t>if F[n </a:t>
            </a:r>
            <a:r>
              <a:rPr lang="en-US" sz="2200" smtClean="0">
                <a:sym typeface="Symbol" pitchFamily="18" charset="2"/>
              </a:rPr>
              <a:t></a:t>
            </a:r>
            <a:r>
              <a:rPr lang="en-US" smtClean="0"/>
              <a:t> 2] = NIL then F[n </a:t>
            </a:r>
            <a:r>
              <a:rPr lang="en-US" sz="2200" smtClean="0">
                <a:sym typeface="Symbol" pitchFamily="18" charset="2"/>
              </a:rPr>
              <a:t></a:t>
            </a:r>
            <a:r>
              <a:rPr lang="en-US" smtClean="0"/>
              <a:t> 2] := Fib(n </a:t>
            </a:r>
            <a:r>
              <a:rPr lang="en-US" sz="2200" smtClean="0">
                <a:sym typeface="Symbol" pitchFamily="18" charset="2"/>
              </a:rPr>
              <a:t></a:t>
            </a:r>
            <a:r>
              <a:rPr lang="en-US" smtClean="0"/>
              <a:t> 2)</a:t>
            </a:r>
          </a:p>
          <a:p>
            <a:pPr marL="1085850" lvl="1" indent="-400050"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smtClean="0"/>
              <a:t>return ( F[n </a:t>
            </a:r>
            <a:r>
              <a:rPr lang="en-US" sz="2200" smtClean="0">
                <a:sym typeface="Symbol" pitchFamily="18" charset="2"/>
              </a:rPr>
              <a:t></a:t>
            </a:r>
            <a:r>
              <a:rPr lang="en-US" smtClean="0"/>
              <a:t> 1] + F[n </a:t>
            </a:r>
            <a:r>
              <a:rPr lang="en-US" sz="2200" smtClean="0">
                <a:sym typeface="Symbol" pitchFamily="18" charset="2"/>
              </a:rPr>
              <a:t></a:t>
            </a:r>
            <a:r>
              <a:rPr lang="en-US" smtClean="0"/>
              <a:t> 2] )</a:t>
            </a:r>
          </a:p>
          <a:p>
            <a:pPr marL="1085850" lvl="1" indent="-400050" eaLnBrk="1" hangingPunct="1">
              <a:lnSpc>
                <a:spcPct val="90000"/>
              </a:lnSpc>
            </a:pPr>
            <a:endParaRPr lang="en-US" smtClean="0"/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computes each F[i] only once, store result in a table, and access it when needed.</a:t>
            </a:r>
          </a:p>
        </p:txBody>
      </p:sp>
      <p:sp>
        <p:nvSpPr>
          <p:cNvPr id="275460" name="WordArt 4"/>
          <p:cNvSpPr>
            <a:spLocks noChangeArrowheads="1" noChangeShapeType="1" noTextEdit="1"/>
          </p:cNvSpPr>
          <p:nvPr/>
        </p:nvSpPr>
        <p:spPr bwMode="auto">
          <a:xfrm>
            <a:off x="5010150" y="1781175"/>
            <a:ext cx="3595688" cy="658813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85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en-US" sz="36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called memoization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460" grpId="0" animBg="1"/>
    </p:bldLst>
  </p:timing>
</p:sld>
</file>

<file path=ppt/theme/theme1.xml><?xml version="1.0" encoding="utf-8"?>
<a:theme xmlns:a="http://schemas.openxmlformats.org/drawingml/2006/main" name="2_computer-bunny.blue">
  <a:themeElements>
    <a:clrScheme name="">
      <a:dk1>
        <a:srgbClr val="000000"/>
      </a:dk1>
      <a:lt1>
        <a:srgbClr val="FFFFFF"/>
      </a:lt1>
      <a:dk2>
        <a:srgbClr val="CC0000"/>
      </a:dk2>
      <a:lt2>
        <a:srgbClr val="969696"/>
      </a:lt2>
      <a:accent1>
        <a:srgbClr val="0033CC"/>
      </a:accent1>
      <a:accent2>
        <a:srgbClr val="339933"/>
      </a:accent2>
      <a:accent3>
        <a:srgbClr val="FFFFFF"/>
      </a:accent3>
      <a:accent4>
        <a:srgbClr val="000000"/>
      </a:accent4>
      <a:accent5>
        <a:srgbClr val="AAADE2"/>
      </a:accent5>
      <a:accent6>
        <a:srgbClr val="2D8A2D"/>
      </a:accent6>
      <a:hlink>
        <a:srgbClr val="9900CC"/>
      </a:hlink>
      <a:folHlink>
        <a:srgbClr val="B2B2B2"/>
      </a:folHlink>
    </a:clrScheme>
    <a:fontScheme name="2_computer-bunny.blue">
      <a:majorFont>
        <a:latin typeface="Arial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sm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sm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ＭＳ Ｐゴシック" pitchFamily="34" charset="-128"/>
          </a:defRPr>
        </a:defPPr>
      </a:lstStyle>
    </a:lnDef>
  </a:objectDefaults>
  <a:extraClrSchemeLst>
    <a:extraClrScheme>
      <a:clrScheme name="2_computer-bunny.blu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omputer-bunny.blu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omputer-bunny.blu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omputer-bunny.blu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omputer-bunny.blu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omputer-bunny.blu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omputer-bunny.blu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omputer-bunny.blue 8">
        <a:dk1>
          <a:srgbClr val="000000"/>
        </a:dk1>
        <a:lt1>
          <a:srgbClr val="FFFFFF"/>
        </a:lt1>
        <a:dk2>
          <a:srgbClr val="CC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WAYNE:public_html:kleinberg-tardos:alg-design.pot</Template>
  <TotalTime>27393</TotalTime>
  <Words>758</Words>
  <Application>Microsoft Office PowerPoint</Application>
  <PresentationFormat>On-screen Show (4:3)</PresentationFormat>
  <Paragraphs>151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ＭＳ Ｐゴシック</vt:lpstr>
      <vt:lpstr>Arial</vt:lpstr>
      <vt:lpstr>Comic Sans MS</vt:lpstr>
      <vt:lpstr>Franklin Gothic Book</vt:lpstr>
      <vt:lpstr>Impact</vt:lpstr>
      <vt:lpstr>Monotype Sorts</vt:lpstr>
      <vt:lpstr>Symbol</vt:lpstr>
      <vt:lpstr>Tahoma</vt:lpstr>
      <vt:lpstr>Times New Roman</vt:lpstr>
      <vt:lpstr>2_computer-bunny.blue</vt:lpstr>
      <vt:lpstr>Dynamic Programming:   Computing Fibonacci Numbers</vt:lpstr>
      <vt:lpstr>Algorithmic Paradigms</vt:lpstr>
      <vt:lpstr>Dynamic Programming History</vt:lpstr>
      <vt:lpstr>Dynamic Programming Applications</vt:lpstr>
      <vt:lpstr>Properties of a Problem that can be Solved with Dynamic Programming</vt:lpstr>
      <vt:lpstr>Computing Fibonacci Numbers</vt:lpstr>
      <vt:lpstr>Recursion Tree for Fib(5)</vt:lpstr>
      <vt:lpstr>How Many Recursive Calls?</vt:lpstr>
      <vt:lpstr>More Efficient Recursive Algorithm</vt:lpstr>
      <vt:lpstr>Example of Memoized Fib</vt:lpstr>
      <vt:lpstr>Get Rid of the Recursion</vt:lpstr>
      <vt:lpstr>Subproblem Dependencies</vt:lpstr>
      <vt:lpstr>Order for Computing Subproblems</vt:lpstr>
      <vt:lpstr>PowerPoint Presentation</vt:lpstr>
    </vt:vector>
  </TitlesOfParts>
  <Company>Dell Computer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Trees</dc:title>
  <dc:creator>Kevin Wayne</dc:creator>
  <cp:lastModifiedBy>Abul Kashem Mia</cp:lastModifiedBy>
  <cp:revision>1492</cp:revision>
  <cp:lastPrinted>2008-12-18T12:36:55Z</cp:lastPrinted>
  <dcterms:created xsi:type="dcterms:W3CDTF">1999-12-31T01:41:01Z</dcterms:created>
  <dcterms:modified xsi:type="dcterms:W3CDTF">2018-07-24T08:27:39Z</dcterms:modified>
</cp:coreProperties>
</file>