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6" r:id="rId7"/>
    <p:sldId id="272" r:id="rId8"/>
    <p:sldId id="267" r:id="rId9"/>
    <p:sldId id="268" r:id="rId10"/>
    <p:sldId id="269" r:id="rId11"/>
    <p:sldId id="27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5084-429D-4624-BB96-9598417A1840}" type="datetimeFigureOut">
              <a:rPr lang="en-IN" smtClean="0"/>
              <a:pPr/>
              <a:t>11-01-2022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AE98-D190-4313-B4A3-3C671A0F90B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8137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1B4D949-9240-4A12-83F6-7E7E919B563E}" type="datetimeFigureOut">
              <a:rPr lang="en-IN" smtClean="0"/>
              <a:pPr/>
              <a:t>11-01-2022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21B4D949-9240-4A12-83F6-7E7E919B563E}" type="datetimeFigureOut">
              <a:rPr lang="en-IN" smtClean="0"/>
              <a:pPr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11-01-2022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B4D949-9240-4A12-83F6-7E7E919B563E}" type="datetimeFigureOut">
              <a:rPr lang="en-IN" smtClean="0"/>
              <a:pPr/>
              <a:t>11-01-2022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B4D949-9240-4A12-83F6-7E7E919B563E}" type="datetimeFigureOut">
              <a:rPr lang="en-IN" smtClean="0"/>
              <a:pPr/>
              <a:t>11-01-2022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11-01-2022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11-01-2022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D949-9240-4A12-83F6-7E7E919B563E}" type="datetimeFigureOut">
              <a:rPr lang="en-IN" smtClean="0"/>
              <a:pPr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21B4D949-9240-4A12-83F6-7E7E919B563E}" type="datetimeFigureOut">
              <a:rPr lang="en-IN" smtClean="0"/>
              <a:pPr/>
              <a:t>11-01-2022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B4D949-9240-4A12-83F6-7E7E919B563E}" type="datetimeFigureOut">
              <a:rPr lang="en-IN" smtClean="0"/>
              <a:pPr/>
              <a:t>11-01-2022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A3A1682-A9F4-4B04-A356-4FB8C6E9674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C263DC4-928C-44D1-9861-7844EBF72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82000" contrast="-81000"/>
          </a:blip>
          <a:srcRect t="10000"/>
          <a:stretch/>
        </p:blipFill>
        <p:spPr>
          <a:xfrm>
            <a:off x="0" y="13073"/>
            <a:ext cx="12192000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0305926-66B2-4F68-BD63-92E1EA05A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9383"/>
            <a:ext cx="3892731" cy="1998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8098971" y="4767943"/>
            <a:ext cx="4093029" cy="20900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</a:t>
            </a:r>
            <a:r>
              <a:rPr lang="en-US" sz="24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A47  : </a:t>
            </a:r>
            <a:r>
              <a:rPr lang="en-US" sz="2800" b="1" i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Sujit</a:t>
            </a:r>
            <a:r>
              <a:rPr lang="en-US" sz="28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Nangare</a:t>
            </a:r>
            <a:endParaRPr lang="en-US" sz="2800" b="1" i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4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A50  :</a:t>
            </a:r>
            <a:r>
              <a:rPr lang="en-US" sz="28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Tushar </a:t>
            </a:r>
            <a:r>
              <a:rPr lang="en-US" sz="2800" b="1" i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Sanap</a:t>
            </a:r>
            <a:endParaRPr lang="en-US" sz="2800" b="1" i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4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A52  :</a:t>
            </a:r>
            <a:r>
              <a:rPr lang="en-US" sz="28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Varad </a:t>
            </a:r>
            <a:r>
              <a:rPr lang="en-US" sz="2800" b="1" i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Rakshe</a:t>
            </a:r>
            <a:endParaRPr lang="en-US" sz="2800" b="1" i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24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A14  :</a:t>
            </a:r>
            <a:r>
              <a:rPr lang="en-US" sz="28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Dattatray </a:t>
            </a:r>
            <a:r>
              <a:rPr lang="en-US" sz="2800" b="1" i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Parande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0880" y="1410789"/>
            <a:ext cx="6048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     </a:t>
            </a:r>
            <a:r>
              <a:rPr lang="en-GB" sz="3200" b="1" dirty="0" smtClean="0">
                <a:solidFill>
                  <a:srgbClr val="00B050"/>
                </a:solidFill>
              </a:rPr>
              <a:t>M.sc(Cs)-I </a:t>
            </a:r>
            <a:r>
              <a:rPr lang="en-GB" sz="3200" b="1" dirty="0" err="1" smtClean="0">
                <a:solidFill>
                  <a:srgbClr val="00B050"/>
                </a:solidFill>
              </a:rPr>
              <a:t>Sem</a:t>
            </a:r>
            <a:r>
              <a:rPr lang="en-GB" sz="3200" b="1" dirty="0" smtClean="0">
                <a:solidFill>
                  <a:srgbClr val="00B050"/>
                </a:solidFill>
              </a:rPr>
              <a:t>-I 2021-2022</a:t>
            </a:r>
            <a:endParaRPr lang="en-IN" sz="3200" b="1" dirty="0">
              <a:solidFill>
                <a:srgbClr val="00B050"/>
              </a:solidFill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="" xmlns:a16="http://schemas.microsoft.com/office/drawing/2014/main" id="{3C32BA71-CCC1-4676-8BC9-A1FF24FAB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0"/>
            <a:ext cx="1427766" cy="123334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92286" y="2664822"/>
            <a:ext cx="488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   </a:t>
            </a:r>
            <a:r>
              <a:rPr lang="en-US" sz="3600" b="1" dirty="0" smtClean="0">
                <a:solidFill>
                  <a:srgbClr val="0070C0"/>
                </a:solidFill>
              </a:rPr>
              <a:t>INTERNET OF THINGS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24" name="Picture 3" descr="strip1">
            <a:extLst>
              <a:ext uri="{FF2B5EF4-FFF2-40B4-BE49-F238E27FC236}">
                <a16:creationId xmlns:a16="http://schemas.microsoft.com/office/drawing/2014/main" xmlns="" id="{FF321EF1-9F5D-4F73-9838-8F719B27B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251250"/>
            <a:ext cx="12192000" cy="12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32B4521F-8F23-4827-BA88-8F3A26EBF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3111137"/>
            <a:ext cx="1319349" cy="12257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3912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F96061-A764-4209-B7C9-B0EEBB4B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IoT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AA83F8-9605-4B74-A0F7-F3914D6792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Ability to access information from anywhere at any time on any device;</a:t>
            </a:r>
          </a:p>
          <a:p>
            <a:r>
              <a:rPr lang="en-US" dirty="0"/>
              <a:t>Improved communication between connected electronic devices;</a:t>
            </a:r>
          </a:p>
          <a:p>
            <a:r>
              <a:rPr lang="en-US" dirty="0"/>
              <a:t>Transferring data packets over a connected network saving time and money; and</a:t>
            </a:r>
          </a:p>
          <a:p>
            <a:r>
              <a:rPr lang="en-US" dirty="0"/>
              <a:t>Automating tasks helping to improve the quality of a business's services and reducing the need for human intervention.</a:t>
            </a:r>
          </a:p>
        </p:txBody>
      </p:sp>
    </p:spTree>
    <p:extLst>
      <p:ext uri="{BB962C8B-B14F-4D97-AF65-F5344CB8AC3E}">
        <p14:creationId xmlns="" xmlns:p14="http://schemas.microsoft.com/office/powerpoint/2010/main" val="264560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F9179E-ACE4-4EF3-B6ED-3655CBA2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 </a:t>
            </a:r>
            <a:r>
              <a:rPr lang="en-IN" b="1" dirty="0" err="1" smtClean="0"/>
              <a:t>IoT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BFB544-BA36-48AC-BF26-E4F45FE86B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As the number of connected devices increases and more information is shared between devices, the potential that a hacker could steal confidential information also increases.</a:t>
            </a:r>
          </a:p>
          <a:p>
            <a:r>
              <a:rPr lang="en-US" dirty="0"/>
              <a:t>Enterprises may eventually have to deal with massive numbers -- maybe even millions -- of IoT devices, and collecting and managing the data from all those devices will be challenging.</a:t>
            </a:r>
          </a:p>
          <a:p>
            <a:r>
              <a:rPr lang="en-US" dirty="0"/>
              <a:t>If there's a bug in the system, it's likely that every connected device will become corrupted.</a:t>
            </a:r>
          </a:p>
          <a:p>
            <a:r>
              <a:rPr lang="en-US" dirty="0"/>
              <a:t>Since there's no international standard of compatibility for IoT, it's difficult for devices from different manufacturers to communicate with each other.</a:t>
            </a:r>
          </a:p>
        </p:txBody>
      </p:sp>
    </p:spTree>
    <p:extLst>
      <p:ext uri="{BB962C8B-B14F-4D97-AF65-F5344CB8AC3E}">
        <p14:creationId xmlns="" xmlns:p14="http://schemas.microsoft.com/office/powerpoint/2010/main" val="156407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50">
            <a:alpha val="6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23806" y="3618412"/>
            <a:ext cx="461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     </a:t>
            </a:r>
            <a:r>
              <a:rPr lang="en-US" sz="5400" b="1" dirty="0" smtClean="0">
                <a:solidFill>
                  <a:srgbClr val="00B050"/>
                </a:solidFill>
              </a:rPr>
              <a:t>Thank You!</a:t>
            </a:r>
            <a:endParaRPr lang="en-US" sz="4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100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CA1E86-02C2-4638-AE7B-638BA9C9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11" y="0"/>
            <a:ext cx="10018713" cy="1752599"/>
          </a:xfrm>
        </p:spPr>
        <p:txBody>
          <a:bodyPr/>
          <a:lstStyle/>
          <a:p>
            <a:r>
              <a:rPr lang="en-IN" b="1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1A6AA8-D1D0-4F3A-BE69-474C186CE39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87279" y="1970041"/>
            <a:ext cx="10018713" cy="3124201"/>
          </a:xfrm>
        </p:spPr>
        <p:txBody>
          <a:bodyPr>
            <a:normAutofit fontScale="25000" lnSpcReduction="20000"/>
          </a:bodyPr>
          <a:lstStyle/>
          <a:p>
            <a:r>
              <a:rPr lang="en-IN" sz="11200" b="1" dirty="0"/>
              <a:t>History of </a:t>
            </a:r>
            <a:r>
              <a:rPr lang="en-IN" sz="11200" b="1" dirty="0" err="1"/>
              <a:t>Iot</a:t>
            </a:r>
            <a:endParaRPr lang="en-IN" sz="11200" b="1" dirty="0"/>
          </a:p>
          <a:p>
            <a:r>
              <a:rPr lang="en-IN" sz="11200" b="1" dirty="0" err="1"/>
              <a:t>Iot</a:t>
            </a:r>
            <a:r>
              <a:rPr lang="en-IN" sz="11200" b="1" dirty="0"/>
              <a:t> Definition</a:t>
            </a:r>
          </a:p>
          <a:p>
            <a:r>
              <a:rPr lang="en-IN" sz="11200" b="1" dirty="0"/>
              <a:t>How IoT works</a:t>
            </a:r>
            <a:r>
              <a:rPr lang="en-IN" sz="11200" b="1" dirty="0" smtClean="0"/>
              <a:t>?</a:t>
            </a:r>
            <a:endParaRPr lang="en-US" sz="11200" b="1" dirty="0"/>
          </a:p>
          <a:p>
            <a:r>
              <a:rPr lang="en-IN" sz="11200" b="1" dirty="0"/>
              <a:t>IoT benefits to organizations</a:t>
            </a:r>
          </a:p>
          <a:p>
            <a:r>
              <a:rPr lang="en-US" sz="11200" b="1" dirty="0"/>
              <a:t>Why Is Internet of Things (IoT) so important?</a:t>
            </a:r>
          </a:p>
          <a:p>
            <a:r>
              <a:rPr lang="en-US" sz="11200" b="1" dirty="0" err="1"/>
              <a:t>Iot</a:t>
            </a:r>
            <a:r>
              <a:rPr lang="en-US" sz="11200" b="1" dirty="0"/>
              <a:t> Applications</a:t>
            </a:r>
          </a:p>
          <a:p>
            <a:r>
              <a:rPr lang="en-US" sz="11200" b="1" dirty="0"/>
              <a:t>Challenges of Internet of Things (IoT)</a:t>
            </a:r>
          </a:p>
          <a:p>
            <a:r>
              <a:rPr lang="en-US" sz="11200" b="1" dirty="0"/>
              <a:t>Advantages</a:t>
            </a:r>
          </a:p>
          <a:p>
            <a:r>
              <a:rPr lang="en-US" sz="11200" b="1" dirty="0" smtClean="0"/>
              <a:t>Disadvantages</a:t>
            </a:r>
            <a:endParaRPr lang="en-IN" sz="11200" b="1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0339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4B895D-0F52-4FDF-9846-303A742C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245" y="0"/>
            <a:ext cx="10018713" cy="1752599"/>
          </a:xfrm>
        </p:spPr>
        <p:txBody>
          <a:bodyPr/>
          <a:lstStyle/>
          <a:p>
            <a:r>
              <a:rPr lang="en-IN" b="1" dirty="0"/>
              <a:t>History of IOT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80E51ABD-692A-40FD-A55F-922290B2FBB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484308" y="2085846"/>
            <a:ext cx="103266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1999- The term "Internet of Things" was used by Kevin Ashton during his work at P&amp;G which became widely accepted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2004 - The term was mentioned in famous publications like the Guardian, Boston Globe, and Scientific American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2005-UN's International Telecommunications Union (ITU) published its first report on this topic.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2008- The Internet of Things was born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2011- Gartner, the market research company, include "The Internet of Things" technology in their research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2B4521F-8F23-4827-BA88-8F3A26EBF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574" y="17825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7527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C917E7-0C37-4130-9B2A-1B80E6E9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824" y="1090749"/>
            <a:ext cx="10018713" cy="1752599"/>
          </a:xfrm>
        </p:spPr>
        <p:txBody>
          <a:bodyPr/>
          <a:lstStyle/>
          <a:p>
            <a:r>
              <a:rPr lang="en-IN" b="1" dirty="0" err="1"/>
              <a:t>Iot</a:t>
            </a:r>
            <a:r>
              <a:rPr lang="en-IN" b="1" dirty="0"/>
              <a:t>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8D6B0D-4A25-4D7E-AE75-9B3BFC834A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56254" y="2908662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“The </a:t>
            </a:r>
            <a:r>
              <a:rPr lang="en-US" b="1" dirty="0"/>
              <a:t>Internet of Things</a:t>
            </a:r>
            <a:r>
              <a:rPr lang="en-US" dirty="0"/>
              <a:t> (</a:t>
            </a:r>
            <a:r>
              <a:rPr lang="en-US" b="1" dirty="0"/>
              <a:t>IoT</a:t>
            </a:r>
            <a:r>
              <a:rPr lang="en-US" dirty="0"/>
              <a:t>) is a system of interrelated computing devices, mechanical and digital machines, objects, animals or people that are provided with unique identifiers and the ability to transfer data over a network without requiring human-to-human or human-to-computer interaction.”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CE78DE6-B028-4D5D-A873-AA7CD47B3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264" y="170362"/>
            <a:ext cx="2505075" cy="25050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8538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F85F3C-942E-4AFD-B827-D71A406C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IoT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1DF724-A782-49BE-8F28-18F85BE39D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1) Sensors/Devices</a:t>
            </a:r>
          </a:p>
          <a:p>
            <a:r>
              <a:rPr lang="en-IN" b="1" dirty="0"/>
              <a:t>2) Connectivity</a:t>
            </a:r>
          </a:p>
          <a:p>
            <a:r>
              <a:rPr lang="en-IN" b="1" dirty="0"/>
              <a:t>3) Data Processing</a:t>
            </a:r>
          </a:p>
          <a:p>
            <a:r>
              <a:rPr lang="en-IN" b="1" dirty="0"/>
              <a:t>4)User Interface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8728D5C9-F7E0-4906-9BE0-380B404C9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028948"/>
            <a:ext cx="7257146" cy="22860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741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7CFD15-770D-4878-80BA-1780DEA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IoT benefits to organizations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C36EFA-D9CF-4BD6-BEB1-2241C1E56E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monitor their overall business processes;</a:t>
            </a:r>
          </a:p>
          <a:p>
            <a:r>
              <a:rPr lang="en-US" dirty="0"/>
              <a:t>improve the customer experience (CX);</a:t>
            </a:r>
          </a:p>
          <a:p>
            <a:r>
              <a:rPr lang="en-US" dirty="0"/>
              <a:t>save time and money;</a:t>
            </a:r>
          </a:p>
          <a:p>
            <a:r>
              <a:rPr lang="en-US" dirty="0"/>
              <a:t>enhance employee productivity;</a:t>
            </a:r>
          </a:p>
          <a:p>
            <a:r>
              <a:rPr lang="en-US" dirty="0"/>
              <a:t>integrate and adapt business models;</a:t>
            </a:r>
          </a:p>
          <a:p>
            <a:r>
              <a:rPr lang="en-US" dirty="0"/>
              <a:t>make better business decisions; and</a:t>
            </a:r>
          </a:p>
          <a:p>
            <a:r>
              <a:rPr lang="en-US" dirty="0"/>
              <a:t>generate more revenue.</a:t>
            </a:r>
          </a:p>
        </p:txBody>
      </p:sp>
    </p:spTree>
    <p:extLst>
      <p:ext uri="{BB962C8B-B14F-4D97-AF65-F5344CB8AC3E}">
        <p14:creationId xmlns="" xmlns:p14="http://schemas.microsoft.com/office/powerpoint/2010/main" val="78900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FFC6FD-936F-4682-8C50-CC6F0291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Is Internet of Things (IoT) so important?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CBC370-5726-44C1-8025-13FE9EC41C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 the past few years, IoT has become one of the most important technologies of the 21st century. </a:t>
            </a:r>
          </a:p>
          <a:p>
            <a:r>
              <a:rPr lang="en-US" dirty="0"/>
              <a:t>Now that we can connect everyday objects—kitchen appliances, cars, thermostats, baby monitors—to the internet via embedded devices, seamless communication is possible between people, processes, and things.</a:t>
            </a:r>
          </a:p>
          <a:p>
            <a:r>
              <a:rPr lang="en-US" dirty="0"/>
              <a:t>By means of low-cost computing, the cloud, big data, analytics, and mobile technologies, physical things can share and collect data with minimal human intervention.</a:t>
            </a:r>
          </a:p>
        </p:txBody>
      </p:sp>
    </p:spTree>
    <p:extLst>
      <p:ext uri="{BB962C8B-B14F-4D97-AF65-F5344CB8AC3E}">
        <p14:creationId xmlns="" xmlns:p14="http://schemas.microsoft.com/office/powerpoint/2010/main" val="329172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FB6BA-9260-432F-AD2F-1304939B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IoT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3193FB-3538-4008-A86B-78D846A500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Smart Thermostats</a:t>
            </a:r>
          </a:p>
          <a:p>
            <a:r>
              <a:rPr lang="en-IN" dirty="0"/>
              <a:t>Connected Cars</a:t>
            </a:r>
          </a:p>
          <a:p>
            <a:r>
              <a:rPr lang="en-IN" dirty="0"/>
              <a:t>Activity Trackers</a:t>
            </a:r>
          </a:p>
          <a:p>
            <a:r>
              <a:rPr lang="en-IN" dirty="0"/>
              <a:t>Parking Sensors</a:t>
            </a:r>
          </a:p>
          <a:p>
            <a:r>
              <a:rPr lang="en-IN" dirty="0"/>
              <a:t>Connect Health</a:t>
            </a:r>
          </a:p>
          <a:p>
            <a:r>
              <a:rPr lang="en-IN" dirty="0"/>
              <a:t>Smart 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0D6B0CE-F711-49E1-B434-AB6BE8FAE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49" y="1735460"/>
            <a:ext cx="4657725" cy="46510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7169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9DE078-CC3D-4684-8356-F1E90606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Challenges of Internet of Things (IoT)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47CFF9-292B-486C-B321-22C48739D3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Insufficient testing and updating</a:t>
            </a:r>
          </a:p>
          <a:p>
            <a:r>
              <a:rPr lang="en-US" dirty="0"/>
              <a:t>Concern regarding data security and privacy</a:t>
            </a:r>
          </a:p>
          <a:p>
            <a:r>
              <a:rPr lang="en-US" dirty="0"/>
              <a:t>Software complexity</a:t>
            </a:r>
          </a:p>
          <a:p>
            <a:r>
              <a:rPr lang="en-US" dirty="0"/>
              <a:t>Data volumes and interpretation</a:t>
            </a:r>
          </a:p>
          <a:p>
            <a:r>
              <a:rPr lang="en-US" dirty="0"/>
              <a:t>Integration with AI and automation</a:t>
            </a:r>
          </a:p>
          <a:p>
            <a:r>
              <a:rPr lang="en-US" dirty="0"/>
              <a:t>Devices require a constant power supply which is difficult </a:t>
            </a:r>
          </a:p>
          <a:p>
            <a:r>
              <a:rPr lang="en-US" dirty="0"/>
              <a:t>Interaction and short-range communication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456382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573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Slide 1</vt:lpstr>
      <vt:lpstr>Table Of Content</vt:lpstr>
      <vt:lpstr>History of IOT</vt:lpstr>
      <vt:lpstr>Iot Definition</vt:lpstr>
      <vt:lpstr>How IoT works?</vt:lpstr>
      <vt:lpstr>IoT benefits to organizations</vt:lpstr>
      <vt:lpstr>Why Is Internet of Things (IoT) so important?</vt:lpstr>
      <vt:lpstr>IoT Applications</vt:lpstr>
      <vt:lpstr>Challenges of Internet of Things (IoT)</vt:lpstr>
      <vt:lpstr>Advantages of IoT</vt:lpstr>
      <vt:lpstr>Disadvantages IoT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Thakur</dc:creator>
  <cp:lastModifiedBy>Sujit</cp:lastModifiedBy>
  <cp:revision>28</cp:revision>
  <dcterms:created xsi:type="dcterms:W3CDTF">2021-04-18T00:31:39Z</dcterms:created>
  <dcterms:modified xsi:type="dcterms:W3CDTF">2022-01-11T17:41:54Z</dcterms:modified>
</cp:coreProperties>
</file>