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7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8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0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3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4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54E1-F85B-4238-903B-05B7C6666415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9D95-E47C-4885-99E6-45C2B9DD4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9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mestay" TargetMode="External"/><Relationship Id="rId2" Type="http://schemas.openxmlformats.org/officeDocument/2006/relationships/hyperlink" Target="https://en.wikipedia.org/wiki/Online_marketplac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en.wikipedia.org/wiki/Commission_(remuneration)" TargetMode="External"/><Relationship Id="rId4" Type="http://schemas.openxmlformats.org/officeDocument/2006/relationships/hyperlink" Target="https://en.wikipedia.org/wiki/Broke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787857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Capstone Project - 1</a:t>
            </a:r>
            <a:endParaRPr lang="en-IN" sz="8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38233"/>
            <a:ext cx="9144000" cy="4039737"/>
          </a:xfrm>
        </p:spPr>
        <p:txBody>
          <a:bodyPr>
            <a:normAutofit fontScale="92500" lnSpcReduction="20000"/>
          </a:bodyPr>
          <a:lstStyle/>
          <a:p>
            <a:r>
              <a:rPr lang="en-US" sz="6600" b="1" dirty="0" err="1" smtClean="0"/>
              <a:t>Airbnb</a:t>
            </a:r>
            <a:r>
              <a:rPr lang="en-US" sz="6600" b="1" dirty="0" smtClean="0"/>
              <a:t> Booking Analysis</a:t>
            </a:r>
          </a:p>
          <a:p>
            <a:endParaRPr lang="en-US" sz="4300" b="1" u="sng" dirty="0" smtClean="0"/>
          </a:p>
          <a:p>
            <a:endParaRPr lang="en-US" sz="4300" b="1" u="sng" dirty="0" smtClean="0"/>
          </a:p>
          <a:p>
            <a:endParaRPr lang="en-US" sz="4300" b="1" u="sng" dirty="0"/>
          </a:p>
          <a:p>
            <a:endParaRPr lang="en-US" sz="4300" b="1" u="sng" dirty="0" smtClean="0"/>
          </a:p>
          <a:p>
            <a:r>
              <a:rPr lang="en-US" sz="5800" dirty="0" err="1" smtClean="0"/>
              <a:t>Sujit</a:t>
            </a:r>
            <a:r>
              <a:rPr lang="en-US" sz="5800" dirty="0" smtClean="0"/>
              <a:t> </a:t>
            </a:r>
            <a:r>
              <a:rPr lang="en-US" sz="5800" dirty="0" err="1" smtClean="0"/>
              <a:t>Musale</a:t>
            </a:r>
            <a:endParaRPr lang="en-US" sz="5800" dirty="0" smtClean="0"/>
          </a:p>
          <a:p>
            <a:r>
              <a:rPr lang="en-US" dirty="0" smtClean="0"/>
              <a:t>(Self Project)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14" y="3284952"/>
            <a:ext cx="1747380" cy="17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fontScale="92500" lnSpcReduction="20000"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Here are Number of review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Room Price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price($)       Review Count’s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/>
              <a:t>100       	40293 </a:t>
            </a:r>
          </a:p>
          <a:p>
            <a:pPr algn="l"/>
            <a:r>
              <a:rPr lang="en-US" sz="2800" dirty="0" smtClean="0"/>
              <a:t>150       	36196 </a:t>
            </a:r>
          </a:p>
          <a:p>
            <a:pPr algn="l"/>
            <a:r>
              <a:rPr lang="en-US" sz="2800" dirty="0" smtClean="0"/>
              <a:t>60          	32096 </a:t>
            </a:r>
          </a:p>
          <a:p>
            <a:pPr algn="l"/>
            <a:r>
              <a:rPr lang="en-US" sz="2800" dirty="0" smtClean="0"/>
              <a:t>65          	30292 </a:t>
            </a:r>
          </a:p>
          <a:p>
            <a:pPr algn="l"/>
            <a:r>
              <a:rPr lang="en-US" sz="2800" dirty="0" smtClean="0"/>
              <a:t>75          	29590</a:t>
            </a:r>
          </a:p>
          <a:p>
            <a:pPr algn="l"/>
            <a:r>
              <a:rPr lang="en-US" sz="2800" dirty="0" smtClean="0"/>
              <a:t>50          	29069</a:t>
            </a:r>
          </a:p>
          <a:p>
            <a:pPr algn="l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 can say that rooms with large</a:t>
            </a:r>
          </a:p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Number of review counts are having </a:t>
            </a:r>
          </a:p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Some issue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33" y="1995841"/>
            <a:ext cx="5724738" cy="43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fontScale="92500" lnSpcReduction="20000"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Reviews distribution along </a:t>
            </a:r>
            <a:r>
              <a:rPr lang="en-IN" sz="19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endParaRPr lang="en-IN" sz="19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                             neighbourhood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IN" sz="2800" b="1" dirty="0" smtClean="0"/>
              <a:t>Neighbourhood group    Review count’s</a:t>
            </a:r>
          </a:p>
          <a:p>
            <a:pPr algn="l"/>
            <a:r>
              <a:rPr lang="en-IN" sz="2800" dirty="0" smtClean="0"/>
              <a:t>Brooklyn 			</a:t>
            </a:r>
            <a:r>
              <a:rPr lang="en-IN" sz="2800" dirty="0" smtClean="0"/>
              <a:t>486574</a:t>
            </a:r>
            <a:endParaRPr lang="en-IN" sz="2800" dirty="0" smtClean="0"/>
          </a:p>
          <a:p>
            <a:pPr algn="l"/>
            <a:r>
              <a:rPr lang="en-IN" sz="2800" dirty="0" smtClean="0"/>
              <a:t>Manhattan 			454569</a:t>
            </a:r>
          </a:p>
          <a:p>
            <a:pPr algn="l"/>
            <a:r>
              <a:rPr lang="en-IN" sz="2800" dirty="0" smtClean="0"/>
              <a:t>Queens 			156950 </a:t>
            </a:r>
          </a:p>
          <a:p>
            <a:pPr algn="l"/>
            <a:r>
              <a:rPr lang="en-IN" sz="2800" dirty="0" smtClean="0"/>
              <a:t>Bronx 				28371</a:t>
            </a:r>
          </a:p>
          <a:p>
            <a:pPr algn="l"/>
            <a:r>
              <a:rPr lang="en-IN" sz="2800" dirty="0" smtClean="0"/>
              <a:t>Staten Island		 	11541</a:t>
            </a:r>
          </a:p>
          <a:p>
            <a:pPr algn="l"/>
            <a:endParaRPr lang="en-IN" sz="2800" dirty="0" smtClean="0"/>
          </a:p>
          <a:p>
            <a:pPr algn="l"/>
            <a:r>
              <a:rPr lang="en-US" sz="2800" b="1" dirty="0" smtClean="0"/>
              <a:t>“So </a:t>
            </a:r>
            <a:r>
              <a:rPr lang="en-US" sz="2800" b="1" dirty="0"/>
              <a:t>here also no any noticeable variation in total review by location point of </a:t>
            </a:r>
            <a:r>
              <a:rPr lang="en-US" sz="2800" b="1" dirty="0" smtClean="0"/>
              <a:t>view.</a:t>
            </a:r>
          </a:p>
          <a:p>
            <a:pPr algn="l"/>
            <a:r>
              <a:rPr lang="en-US" sz="2800" b="1" dirty="0"/>
              <a:t>	</a:t>
            </a:r>
            <a:r>
              <a:rPr lang="en-US" sz="2800" b="1" dirty="0" smtClean="0"/>
              <a:t> </a:t>
            </a:r>
            <a:r>
              <a:rPr lang="en-US" sz="2800" b="1" dirty="0"/>
              <a:t>as Manhattan &amp; Brooklyn having high </a:t>
            </a:r>
            <a:r>
              <a:rPr lang="en-US" sz="2800" b="1" dirty="0" smtClean="0"/>
              <a:t>number </a:t>
            </a:r>
            <a:r>
              <a:rPr lang="en-US" sz="2800" b="1" dirty="0"/>
              <a:t>of service or booking there respective review are </a:t>
            </a:r>
            <a:r>
              <a:rPr lang="en-US" sz="2800" b="1" dirty="0" smtClean="0"/>
              <a:t>also high”.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09" y="580031"/>
            <a:ext cx="5538462" cy="44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fontScale="92500" lnSpcReduction="20000"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Reviews distribution along various Room Type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IN" sz="2800" b="1" dirty="0" smtClean="0"/>
              <a:t>Room Type   	               Review count’s</a:t>
            </a:r>
          </a:p>
          <a:p>
            <a:pPr algn="l"/>
            <a:r>
              <a:rPr lang="en-US" sz="2800" dirty="0"/>
              <a:t>Entire home/apt </a:t>
            </a:r>
            <a:r>
              <a:rPr lang="en-US" sz="2800" dirty="0" smtClean="0"/>
              <a:t>        	580403 </a:t>
            </a:r>
          </a:p>
          <a:p>
            <a:pPr algn="l"/>
            <a:r>
              <a:rPr lang="en-US" sz="2800" dirty="0" smtClean="0"/>
              <a:t>Private </a:t>
            </a:r>
            <a:r>
              <a:rPr lang="en-US" sz="2800" dirty="0"/>
              <a:t>room </a:t>
            </a:r>
            <a:r>
              <a:rPr lang="en-US" sz="2800" dirty="0" smtClean="0"/>
              <a:t>      	            538346 </a:t>
            </a:r>
          </a:p>
          <a:p>
            <a:pPr algn="l"/>
            <a:r>
              <a:rPr lang="en-US" sz="2800" dirty="0" smtClean="0"/>
              <a:t>Shared </a:t>
            </a:r>
            <a:r>
              <a:rPr lang="en-US" sz="2800" dirty="0"/>
              <a:t>room </a:t>
            </a:r>
            <a:r>
              <a:rPr lang="en-US" sz="2800" dirty="0" smtClean="0"/>
              <a:t>		            19256</a:t>
            </a:r>
            <a:endParaRPr lang="en-IN" sz="2800" b="1" dirty="0" smtClean="0"/>
          </a:p>
          <a:p>
            <a:pPr algn="l"/>
            <a:endParaRPr lang="en-IN" sz="2800" dirty="0" smtClean="0"/>
          </a:p>
          <a:p>
            <a:pPr algn="l"/>
            <a:endParaRPr lang="en-IN" sz="2800" dirty="0"/>
          </a:p>
          <a:p>
            <a:pPr algn="l"/>
            <a:endParaRPr lang="en-IN" sz="2800" dirty="0" smtClean="0"/>
          </a:p>
          <a:p>
            <a:pPr algn="l"/>
            <a:endParaRPr lang="en-IN" sz="2800" dirty="0" smtClean="0"/>
          </a:p>
          <a:p>
            <a:pPr algn="l"/>
            <a:r>
              <a:rPr lang="en-US" sz="2800" b="1" dirty="0" smtClean="0"/>
              <a:t>“</a:t>
            </a:r>
            <a:r>
              <a:rPr lang="en-US" sz="2800" b="1" dirty="0"/>
              <a:t>We can observe from above pie chart </a:t>
            </a:r>
            <a:r>
              <a:rPr lang="en-US" sz="2800" b="1" dirty="0" smtClean="0"/>
              <a:t>there </a:t>
            </a:r>
            <a:r>
              <a:rPr lang="en-US" sz="2800" b="1" dirty="0"/>
              <a:t>is no any issue with room type though shared room type is having less value we all know that the count of this room type is very low as </a:t>
            </a:r>
            <a:r>
              <a:rPr lang="en-US" sz="2800" b="1" dirty="0" smtClean="0"/>
              <a:t>compared </a:t>
            </a:r>
            <a:r>
              <a:rPr lang="en-US" sz="2800" b="1" dirty="0"/>
              <a:t>to Entire home/app and privet room</a:t>
            </a:r>
            <a:r>
              <a:rPr lang="en-US" sz="2800" b="1" dirty="0" smtClean="0"/>
              <a:t>”.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27" y="947117"/>
            <a:ext cx="4590359" cy="41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Busiest and Non- Busiest host distribution on pie chart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800" b="1" dirty="0" smtClean="0"/>
              <a:t>   	              </a:t>
            </a:r>
          </a:p>
          <a:p>
            <a:pPr algn="l"/>
            <a:endParaRPr lang="en-IN" sz="2800" b="1" dirty="0"/>
          </a:p>
          <a:p>
            <a:pPr algn="l"/>
            <a:r>
              <a:rPr lang="en-IN" sz="2800" dirty="0" smtClean="0"/>
              <a:t>Busiest host –	 1295</a:t>
            </a:r>
          </a:p>
          <a:p>
            <a:pPr algn="l"/>
            <a:r>
              <a:rPr lang="en-IN" sz="2800" dirty="0" smtClean="0"/>
              <a:t>Non Busiest Host - 	 47600</a:t>
            </a:r>
          </a:p>
          <a:p>
            <a:pPr algn="l"/>
            <a:endParaRPr lang="en-IN" sz="2800" dirty="0" smtClean="0"/>
          </a:p>
          <a:p>
            <a:pPr algn="l"/>
            <a:r>
              <a:rPr lang="en-US" sz="2800" b="1" dirty="0" smtClean="0"/>
              <a:t>“Only 2.65% of host are Busiest Host”.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65" y="2133626"/>
            <a:ext cx="4262329" cy="31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fontScale="92500" lnSpcReduction="20000"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Busiest host distribution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according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to area on pie chart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800" b="1" dirty="0" smtClean="0"/>
              <a:t>   </a:t>
            </a:r>
            <a:endParaRPr lang="en-IN" sz="2800" b="1" dirty="0" smtClean="0"/>
          </a:p>
          <a:p>
            <a:pPr algn="l"/>
            <a:r>
              <a:rPr lang="en-IN" sz="2800" b="1" dirty="0" smtClean="0"/>
              <a:t>	              </a:t>
            </a:r>
          </a:p>
          <a:p>
            <a:pPr algn="l"/>
            <a:r>
              <a:rPr lang="en-IN" sz="2800" b="1" dirty="0" smtClean="0"/>
              <a:t>Location     No of Busiest host</a:t>
            </a:r>
            <a:endParaRPr lang="en-IN" sz="2800" b="1" dirty="0"/>
          </a:p>
          <a:p>
            <a:pPr algn="l"/>
            <a:r>
              <a:rPr lang="sv-SE" sz="2800" dirty="0"/>
              <a:t>Manhattan </a:t>
            </a:r>
            <a:r>
              <a:rPr lang="sv-SE" sz="2800" dirty="0" smtClean="0"/>
              <a:t> 		572 </a:t>
            </a:r>
          </a:p>
          <a:p>
            <a:pPr algn="l"/>
            <a:r>
              <a:rPr lang="sv-SE" sz="2800" dirty="0" smtClean="0"/>
              <a:t>Brooklyn 		453 </a:t>
            </a:r>
          </a:p>
          <a:p>
            <a:pPr algn="l"/>
            <a:r>
              <a:rPr lang="sv-SE" sz="2800" dirty="0" smtClean="0"/>
              <a:t>Queens 		204 </a:t>
            </a:r>
          </a:p>
          <a:p>
            <a:pPr algn="l"/>
            <a:r>
              <a:rPr lang="sv-SE" sz="2800" dirty="0" smtClean="0"/>
              <a:t>Bronx 		</a:t>
            </a:r>
            <a:r>
              <a:rPr lang="sv-SE" sz="2800" dirty="0" smtClean="0"/>
              <a:t>             54 </a:t>
            </a:r>
            <a:endParaRPr lang="sv-SE" sz="2800" dirty="0" smtClean="0"/>
          </a:p>
          <a:p>
            <a:pPr algn="l"/>
            <a:r>
              <a:rPr lang="sv-SE" sz="2800" dirty="0" smtClean="0"/>
              <a:t>Staten </a:t>
            </a:r>
            <a:r>
              <a:rPr lang="sv-SE" sz="2800" dirty="0"/>
              <a:t>Island </a:t>
            </a:r>
            <a:r>
              <a:rPr lang="sv-SE" sz="2800" dirty="0" smtClean="0"/>
              <a:t>	</a:t>
            </a:r>
            <a:r>
              <a:rPr lang="sv-SE" sz="2800" dirty="0" smtClean="0"/>
              <a:t>             12</a:t>
            </a:r>
            <a:endParaRPr lang="en-IN" sz="2800" dirty="0"/>
          </a:p>
          <a:p>
            <a:pPr algn="l"/>
            <a:endParaRPr lang="en-IN" sz="2800" dirty="0" smtClean="0"/>
          </a:p>
          <a:p>
            <a:pPr algn="l"/>
            <a:r>
              <a:rPr lang="en-US" sz="2800" b="1" dirty="0" smtClean="0"/>
              <a:t>“</a:t>
            </a:r>
            <a:r>
              <a:rPr lang="en-US" sz="2800" b="1" dirty="0"/>
              <a:t>so its very clear that the location </a:t>
            </a:r>
          </a:p>
          <a:p>
            <a:pPr algn="l"/>
            <a:r>
              <a:rPr lang="en-US" sz="2800" b="1" dirty="0" smtClean="0"/>
              <a:t>where </a:t>
            </a:r>
            <a:r>
              <a:rPr lang="en-US" sz="2800" b="1" dirty="0"/>
              <a:t>most number of booking are present at that location host are </a:t>
            </a:r>
            <a:r>
              <a:rPr lang="en-US" sz="2800" b="1" dirty="0" smtClean="0"/>
              <a:t>busy”.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76" y="1047326"/>
            <a:ext cx="5538462" cy="45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Busiest and Non Busiest host avg. price comparison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800" b="1" dirty="0" smtClean="0"/>
              <a:t>   	              </a:t>
            </a:r>
          </a:p>
          <a:p>
            <a:pPr algn="l"/>
            <a:r>
              <a:rPr lang="en-IN" sz="2800" b="1" dirty="0" smtClean="0"/>
              <a:t>Host type                Avg. Price($)</a:t>
            </a:r>
            <a:endParaRPr lang="en-IN" sz="2800" b="1" dirty="0"/>
          </a:p>
          <a:p>
            <a:pPr algn="l"/>
            <a:r>
              <a:rPr lang="en-IN" sz="2800" dirty="0" smtClean="0"/>
              <a:t>Busiest Host           </a:t>
            </a:r>
            <a:r>
              <a:rPr lang="en-IN" sz="2800" dirty="0" smtClean="0"/>
              <a:t>250 </a:t>
            </a:r>
            <a:endParaRPr lang="en-IN" sz="2800" dirty="0" smtClean="0"/>
          </a:p>
          <a:p>
            <a:pPr algn="l"/>
            <a:r>
              <a:rPr lang="en-IN" sz="2800" dirty="0" smtClean="0"/>
              <a:t>Non Busiest Host  </a:t>
            </a:r>
            <a:r>
              <a:rPr lang="en-IN" sz="2800" dirty="0" smtClean="0"/>
              <a:t>150</a:t>
            </a:r>
            <a:endParaRPr lang="en-IN" sz="2800" dirty="0" smtClean="0"/>
          </a:p>
          <a:p>
            <a:pPr algn="l"/>
            <a:endParaRPr lang="en-IN" sz="2800" dirty="0"/>
          </a:p>
          <a:p>
            <a:pPr algn="l"/>
            <a:endParaRPr lang="en-IN" sz="2800" dirty="0" smtClean="0"/>
          </a:p>
          <a:p>
            <a:pPr algn="l"/>
            <a:endParaRPr lang="en-IN" sz="2800" dirty="0" smtClean="0"/>
          </a:p>
          <a:p>
            <a:pPr algn="l"/>
            <a:r>
              <a:rPr lang="en-US" sz="2800" b="1" dirty="0" smtClean="0"/>
              <a:t>“</a:t>
            </a:r>
            <a:r>
              <a:rPr lang="en-US" sz="2800" b="1" dirty="0"/>
              <a:t>it is clear that the busiest rooms are having </a:t>
            </a:r>
            <a:r>
              <a:rPr lang="en-US" sz="2800" b="1" dirty="0" smtClean="0"/>
              <a:t>avg. </a:t>
            </a:r>
            <a:r>
              <a:rPr lang="en-US" sz="2800" b="1" dirty="0"/>
              <a:t>price around 250 pounds and other rooms are having less average price around 150 pound</a:t>
            </a:r>
            <a:r>
              <a:rPr lang="en-US" sz="2800" dirty="0"/>
              <a:t>.</a:t>
            </a:r>
            <a:r>
              <a:rPr lang="en-US" sz="2800" b="1" dirty="0" smtClean="0"/>
              <a:t>”.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72" y="2041743"/>
            <a:ext cx="5915551" cy="31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fontScale="92500" lnSpcReduction="20000"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Distribution plot: Price and number of review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“ Both are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positively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skewed”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/>
              <a:t>			</a:t>
            </a:r>
          </a:p>
          <a:p>
            <a:pPr algn="l"/>
            <a:r>
              <a:rPr lang="en-IN" sz="2800" dirty="0"/>
              <a:t> </a:t>
            </a:r>
            <a:r>
              <a:rPr lang="en-IN" sz="2800" dirty="0" smtClean="0"/>
              <a:t>   		Price </a:t>
            </a:r>
            <a:r>
              <a:rPr lang="en-IN" sz="2800" dirty="0" err="1" smtClean="0"/>
              <a:t>vs</a:t>
            </a:r>
            <a:r>
              <a:rPr lang="en-IN" sz="2800" dirty="0" smtClean="0"/>
              <a:t> Density                      </a:t>
            </a:r>
            <a:r>
              <a:rPr lang="en-IN" sz="2800" dirty="0" err="1" smtClean="0"/>
              <a:t>number_of_reviews</a:t>
            </a:r>
            <a:r>
              <a:rPr lang="en-IN" sz="2800" dirty="0" smtClean="0"/>
              <a:t>  </a:t>
            </a:r>
            <a:r>
              <a:rPr lang="en-IN" sz="2800" dirty="0" err="1"/>
              <a:t>vs</a:t>
            </a:r>
            <a:r>
              <a:rPr lang="en-IN" sz="2800" dirty="0"/>
              <a:t> Density</a:t>
            </a:r>
          </a:p>
          <a:p>
            <a:pPr algn="l"/>
            <a:endParaRPr lang="en-IN" sz="2800" dirty="0" smtClean="0"/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6" y="2082395"/>
            <a:ext cx="5386027" cy="3556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13" y="2082395"/>
            <a:ext cx="538602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fontScale="70000" lnSpcReduction="20000"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Distribution plot: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review per month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calculated host listing count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“ Both are positively skewed”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/>
              <a:t>			</a:t>
            </a:r>
          </a:p>
          <a:p>
            <a:pPr algn="l"/>
            <a:r>
              <a:rPr lang="en-IN" sz="2800" dirty="0"/>
              <a:t> </a:t>
            </a:r>
            <a:r>
              <a:rPr lang="en-IN" sz="2800" dirty="0" smtClean="0"/>
              <a:t>   		</a:t>
            </a:r>
          </a:p>
          <a:p>
            <a:pPr algn="l"/>
            <a:r>
              <a:rPr lang="en-IN" sz="2800" dirty="0" smtClean="0"/>
              <a:t>	</a:t>
            </a:r>
          </a:p>
          <a:p>
            <a:pPr algn="l"/>
            <a:r>
              <a:rPr lang="en-IN" sz="2800" dirty="0"/>
              <a:t>	</a:t>
            </a:r>
            <a:endParaRPr lang="en-IN" sz="2800" dirty="0" smtClean="0"/>
          </a:p>
          <a:p>
            <a:pPr algn="l"/>
            <a:r>
              <a:rPr lang="en-IN" sz="2800" dirty="0"/>
              <a:t>	</a:t>
            </a:r>
            <a:r>
              <a:rPr lang="en-IN" sz="2800" dirty="0" smtClean="0"/>
              <a:t>review per month </a:t>
            </a:r>
            <a:r>
              <a:rPr lang="en-IN" sz="2800" dirty="0" err="1" smtClean="0"/>
              <a:t>vs</a:t>
            </a:r>
            <a:r>
              <a:rPr lang="en-IN" sz="2800" dirty="0" smtClean="0"/>
              <a:t> Density                                            Calculated host listing count  </a:t>
            </a:r>
            <a:r>
              <a:rPr lang="en-IN" sz="2800" dirty="0" err="1"/>
              <a:t>vs</a:t>
            </a:r>
            <a:r>
              <a:rPr lang="en-IN" sz="2800" dirty="0"/>
              <a:t> Density</a:t>
            </a:r>
          </a:p>
          <a:p>
            <a:pPr algn="l"/>
            <a:endParaRPr lang="en-IN" sz="2800" dirty="0" smtClean="0"/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5" y="2285595"/>
            <a:ext cx="5386027" cy="3556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12" y="2285595"/>
            <a:ext cx="538602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(continued…..)</a:t>
            </a:r>
          </a:p>
          <a:p>
            <a:pPr algn="l"/>
            <a:r>
              <a:rPr lang="en-IN" sz="8600" b="1" dirty="0" smtClean="0">
                <a:latin typeface="Times New Roman" pitchFamily="18" charset="0"/>
                <a:cs typeface="Times New Roman" pitchFamily="18" charset="0"/>
              </a:rPr>
              <a:t>Correlation chart:</a:t>
            </a:r>
          </a:p>
          <a:p>
            <a:pPr algn="l"/>
            <a:endParaRPr lang="en-IN" sz="8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Here </a:t>
            </a:r>
          </a:p>
          <a:p>
            <a:pPr algn="l"/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IN" sz="8600" u="sng" dirty="0" err="1" smtClean="0">
                <a:latin typeface="Times New Roman" pitchFamily="18" charset="0"/>
                <a:cs typeface="Times New Roman" pitchFamily="18" charset="0"/>
              </a:rPr>
              <a:t>review_per_month</a:t>
            </a:r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’ and</a:t>
            </a:r>
          </a:p>
          <a:p>
            <a:pPr algn="l"/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IN" sz="8600" u="sng" dirty="0" err="1" smtClean="0">
                <a:latin typeface="Times New Roman" pitchFamily="18" charset="0"/>
                <a:cs typeface="Times New Roman" pitchFamily="18" charset="0"/>
              </a:rPr>
              <a:t>number_of_review</a:t>
            </a:r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algn="l"/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 are having some </a:t>
            </a:r>
          </a:p>
          <a:p>
            <a:pPr algn="l"/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Correlation of 0.59 </a:t>
            </a:r>
          </a:p>
          <a:p>
            <a:pPr algn="l"/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but all other variable are </a:t>
            </a:r>
          </a:p>
          <a:p>
            <a:pPr algn="l"/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Having less correlation</a:t>
            </a:r>
          </a:p>
          <a:p>
            <a:pPr algn="l"/>
            <a:r>
              <a:rPr lang="en-IN" sz="8600" dirty="0" smtClean="0">
                <a:latin typeface="Times New Roman" pitchFamily="18" charset="0"/>
                <a:cs typeface="Times New Roman" pitchFamily="18" charset="0"/>
              </a:rPr>
              <a:t> than that of this.</a:t>
            </a:r>
            <a:r>
              <a:rPr lang="en-IN" sz="8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8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/>
              <a:t>			</a:t>
            </a:r>
          </a:p>
          <a:p>
            <a:pPr algn="l"/>
            <a:r>
              <a:rPr lang="en-IN" sz="2800" dirty="0"/>
              <a:t> </a:t>
            </a:r>
            <a:r>
              <a:rPr lang="en-IN" sz="2800" dirty="0" smtClean="0"/>
              <a:t>   		</a:t>
            </a:r>
          </a:p>
          <a:p>
            <a:pPr algn="l"/>
            <a:r>
              <a:rPr lang="en-IN" sz="2800" dirty="0" smtClean="0"/>
              <a:t>	</a:t>
            </a:r>
          </a:p>
          <a:p>
            <a:pPr algn="l"/>
            <a:r>
              <a:rPr lang="en-IN" sz="2800" dirty="0"/>
              <a:t>	</a:t>
            </a:r>
            <a:endParaRPr lang="en-IN" sz="2800" dirty="0" smtClean="0"/>
          </a:p>
          <a:p>
            <a:pPr algn="l"/>
            <a:r>
              <a:rPr lang="en-IN" sz="2800" dirty="0"/>
              <a:t>	</a:t>
            </a:r>
            <a:endParaRPr lang="en-IN" sz="2800" dirty="0" smtClean="0"/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40" y="1315572"/>
            <a:ext cx="7467600" cy="53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(continued…..)</a:t>
            </a:r>
          </a:p>
          <a:p>
            <a:pPr algn="l"/>
            <a:r>
              <a:rPr lang="en-IN" sz="86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pPr algn="l"/>
            <a:endParaRPr lang="en-IN" sz="8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8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l">
              <a:buFont typeface="Arial" pitchFamily="34" charset="0"/>
              <a:buChar char="•"/>
            </a:pPr>
            <a:r>
              <a:rPr lang="en-US" sz="13500" dirty="0">
                <a:latin typeface="Times New Roman" pitchFamily="18" charset="0"/>
                <a:cs typeface="Times New Roman" pitchFamily="18" charset="0"/>
              </a:rPr>
              <a:t>Most visitors don't prefer shared rooms, they tend to visit private room or entire home</a:t>
            </a:r>
            <a:r>
              <a:rPr lang="en-US" sz="13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143000" indent="-1143000" algn="l">
              <a:buFont typeface="Arial" pitchFamily="34" charset="0"/>
              <a:buChar char="•"/>
            </a:pPr>
            <a:endParaRPr lang="en-US" sz="13500" dirty="0" smtClean="0"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l">
              <a:buFont typeface="Arial" pitchFamily="34" charset="0"/>
              <a:buChar char="•"/>
            </a:pPr>
            <a:r>
              <a:rPr lang="en-US" sz="13500" dirty="0" smtClean="0">
                <a:latin typeface="Times New Roman" pitchFamily="18" charset="0"/>
                <a:cs typeface="Times New Roman" pitchFamily="18" charset="0"/>
              </a:rPr>
              <a:t>Manhattan </a:t>
            </a:r>
            <a:r>
              <a:rPr lang="en-US" sz="13500" dirty="0">
                <a:latin typeface="Times New Roman" pitchFamily="18" charset="0"/>
                <a:cs typeface="Times New Roman" pitchFamily="18" charset="0"/>
              </a:rPr>
              <a:t>and Brooklyn are the two distinguished, expensive &amp; posh areas of </a:t>
            </a:r>
            <a:r>
              <a:rPr lang="en-US" sz="13500" dirty="0" smtClean="0">
                <a:latin typeface="Times New Roman" pitchFamily="18" charset="0"/>
                <a:cs typeface="Times New Roman" pitchFamily="18" charset="0"/>
              </a:rPr>
              <a:t>NYC.</a:t>
            </a:r>
          </a:p>
          <a:p>
            <a:pPr marL="1143000" indent="-1143000" algn="l">
              <a:buFont typeface="Arial" pitchFamily="34" charset="0"/>
              <a:buChar char="•"/>
            </a:pPr>
            <a:endParaRPr lang="en-US" sz="13500" dirty="0" smtClean="0"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l">
              <a:buFont typeface="Arial" pitchFamily="34" charset="0"/>
              <a:buChar char="•"/>
            </a:pPr>
            <a:r>
              <a:rPr lang="en-US" sz="1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0" dirty="0">
                <a:latin typeface="Times New Roman" pitchFamily="18" charset="0"/>
                <a:cs typeface="Times New Roman" pitchFamily="18" charset="0"/>
              </a:rPr>
              <a:t>Though location of property has high relation on deciding its price, but a property in popular location doesn't mean it will stay occupied in most of the time.</a:t>
            </a:r>
            <a:endParaRPr lang="en-IN" sz="135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/>
              <a:t>			</a:t>
            </a:r>
          </a:p>
          <a:p>
            <a:pPr algn="l"/>
            <a:r>
              <a:rPr lang="en-IN" sz="2800" dirty="0"/>
              <a:t> </a:t>
            </a:r>
            <a:r>
              <a:rPr lang="en-IN" sz="2800" dirty="0" smtClean="0"/>
              <a:t>   		</a:t>
            </a:r>
          </a:p>
          <a:p>
            <a:pPr algn="l"/>
            <a:r>
              <a:rPr lang="en-IN" sz="2800" dirty="0" smtClean="0"/>
              <a:t>	</a:t>
            </a:r>
          </a:p>
          <a:p>
            <a:pPr algn="l"/>
            <a:r>
              <a:rPr lang="en-IN" sz="2800" dirty="0"/>
              <a:t>	</a:t>
            </a:r>
            <a:endParaRPr lang="en-IN" sz="2800" dirty="0" smtClean="0"/>
          </a:p>
          <a:p>
            <a:pPr algn="l"/>
            <a:r>
              <a:rPr lang="en-IN" sz="2800" dirty="0"/>
              <a:t>	</a:t>
            </a:r>
            <a:endParaRPr lang="en-IN" sz="2800" dirty="0" smtClean="0"/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4297"/>
            <a:ext cx="9144000" cy="5413674"/>
          </a:xfrm>
        </p:spPr>
        <p:txBody>
          <a:bodyPr>
            <a:normAutofit fontScale="85000" lnSpcReduction="20000"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Airbnb</a:t>
            </a:r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Airbnb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, Inc. 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is based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in San Francisco,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California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operates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an </a:t>
            </a:r>
            <a:r>
              <a:rPr lang="en-US" sz="3300" dirty="0">
                <a:latin typeface="Times New Roman" pitchFamily="18" charset="0"/>
                <a:cs typeface="Times New Roman" pitchFamily="18" charset="0"/>
                <a:hlinkClick r:id="rId2" tooltip="Online marketplace"/>
              </a:rPr>
              <a:t>online marketplace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Basically focused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on short-term </a:t>
            </a:r>
            <a:r>
              <a:rPr lang="en-US" sz="3300" dirty="0">
                <a:latin typeface="Times New Roman" pitchFamily="18" charset="0"/>
                <a:cs typeface="Times New Roman" pitchFamily="18" charset="0"/>
                <a:hlinkClick r:id="rId3" tooltip="Homestay"/>
              </a:rPr>
              <a:t>homestays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 and experiences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The company acts as a </a:t>
            </a:r>
            <a:r>
              <a:rPr lang="en-US" sz="3300" dirty="0">
                <a:latin typeface="Times New Roman" pitchFamily="18" charset="0"/>
                <a:cs typeface="Times New Roman" pitchFamily="18" charset="0"/>
                <a:hlinkClick r:id="rId4" tooltip="Broker"/>
              </a:rPr>
              <a:t>broker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 and charges a </a:t>
            </a:r>
            <a:r>
              <a:rPr lang="en-US" sz="3300" dirty="0">
                <a:latin typeface="Times New Roman" pitchFamily="18" charset="0"/>
                <a:cs typeface="Times New Roman" pitchFamily="18" charset="0"/>
                <a:hlinkClick r:id="rId5" tooltip="Commission (remuneration)"/>
              </a:rPr>
              <a:t>commission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 from each booking. 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company was founded in 2008 by Brian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Chesky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, Nathan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Blecharczyk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, and Joe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Gebbia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Airbnb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is a shortened version of its original name, AirBedandBreakfast.com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Airbnb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provide services in Europe, United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States,canada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asia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IN" sz="35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fontScale="55000" lnSpcReduction="20000"/>
          </a:bodyPr>
          <a:lstStyle/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                              </a:t>
            </a:r>
            <a:r>
              <a:rPr lang="en-IN" sz="17500" b="1" dirty="0" smtClean="0">
                <a:latin typeface="Times New Roman" pitchFamily="18" charset="0"/>
                <a:cs typeface="Times New Roman" pitchFamily="18" charset="0"/>
              </a:rPr>
              <a:t>Thanks</a:t>
            </a:r>
            <a:endParaRPr lang="en-IN" sz="175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/>
              <a:t>			</a:t>
            </a:r>
          </a:p>
          <a:p>
            <a:pPr algn="l"/>
            <a:r>
              <a:rPr lang="en-IN" sz="2800" dirty="0"/>
              <a:t> </a:t>
            </a:r>
            <a:r>
              <a:rPr lang="en-IN" sz="2800" dirty="0" smtClean="0"/>
              <a:t>   		</a:t>
            </a:r>
          </a:p>
          <a:p>
            <a:pPr algn="l"/>
            <a:r>
              <a:rPr lang="en-IN" sz="2800" dirty="0" smtClean="0"/>
              <a:t>	</a:t>
            </a:r>
          </a:p>
          <a:p>
            <a:pPr algn="l"/>
            <a:r>
              <a:rPr lang="en-IN" sz="2800" dirty="0"/>
              <a:t>	</a:t>
            </a:r>
            <a:endParaRPr lang="en-IN" sz="2800" dirty="0" smtClean="0"/>
          </a:p>
          <a:p>
            <a:pPr algn="l"/>
            <a:r>
              <a:rPr lang="en-IN" sz="2800" dirty="0"/>
              <a:t>	</a:t>
            </a:r>
            <a:endParaRPr lang="en-IN" sz="2800" dirty="0" smtClean="0"/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26926"/>
            <a:ext cx="9144000" cy="5351044"/>
          </a:xfrm>
        </p:spPr>
        <p:txBody>
          <a:bodyPr>
            <a:normAutofit fontScale="85000" lnSpcReduction="20000"/>
          </a:bodyPr>
          <a:lstStyle/>
          <a:p>
            <a:r>
              <a:rPr lang="en-IN" sz="3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 algn="l"/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have given with </a:t>
            </a: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the data of 49000 rows and 16 columns and it’s having categorical and numerical values.</a:t>
            </a:r>
          </a:p>
          <a:p>
            <a:pPr algn="l"/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We are trying to find out solution of below listed question's</a:t>
            </a:r>
          </a:p>
          <a:p>
            <a:pPr algn="l"/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And more than that.</a:t>
            </a:r>
          </a:p>
          <a:p>
            <a:pPr algn="l"/>
            <a:endParaRPr lang="en-IN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can we learn about different hosts and areas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can we learn from predictions? (ex: locations, prices, reviews,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hosts are the busiest and why?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there any noticeable difference of traffic among different areas and what could be the reason for it?</a:t>
            </a:r>
          </a:p>
          <a:p>
            <a:pPr algn="l"/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26926"/>
            <a:ext cx="9144000" cy="5351044"/>
          </a:xfrm>
        </p:spPr>
        <p:txBody>
          <a:bodyPr>
            <a:normAutofit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process flow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 algn="l"/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Generic Process Flow of EDA | Download High-Quality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61" y="2308964"/>
            <a:ext cx="69437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868461" y="235280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1</a:t>
            </a:r>
            <a:endParaRPr lang="en-IN" sz="3200" b="1" dirty="0"/>
          </a:p>
        </p:txBody>
      </p:sp>
      <p:sp>
        <p:nvSpPr>
          <p:cNvPr id="7" name="Oval 6"/>
          <p:cNvSpPr/>
          <p:nvPr/>
        </p:nvSpPr>
        <p:spPr>
          <a:xfrm>
            <a:off x="5424923" y="235280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dk1"/>
                </a:solidFill>
              </a:rPr>
              <a:t>2</a:t>
            </a:r>
            <a:endParaRPr lang="en-IN" sz="3200" b="1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574061" y="4384109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dk1"/>
                </a:solidFill>
              </a:rPr>
              <a:t>4</a:t>
            </a:r>
            <a:endParaRPr lang="en-IN" sz="3200" b="1" dirty="0">
              <a:solidFill>
                <a:schemeClr val="dk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574061" y="220666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dk1"/>
                </a:solidFill>
              </a:rPr>
              <a:t>3</a:t>
            </a:r>
            <a:endParaRPr lang="en-IN" sz="32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26926"/>
            <a:ext cx="9144000" cy="5351044"/>
          </a:xfrm>
        </p:spPr>
        <p:txBody>
          <a:bodyPr>
            <a:normAutofit fontScale="62500" lnSpcReduction="20000"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Dependent variable’s  Details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 lvl="0" algn="l"/>
            <a:r>
              <a:rPr lang="en-IN" sz="3200" b="1" dirty="0" smtClean="0"/>
              <a:t>Id </a:t>
            </a:r>
            <a:r>
              <a:rPr lang="en-IN" sz="3200" b="1" dirty="0"/>
              <a:t>– </a:t>
            </a:r>
            <a:r>
              <a:rPr lang="en-IN" sz="3200" dirty="0"/>
              <a:t>unique id of each customer</a:t>
            </a:r>
          </a:p>
          <a:p>
            <a:pPr lvl="0" algn="l"/>
            <a:r>
              <a:rPr lang="en-IN" sz="3200" b="1" dirty="0"/>
              <a:t>Name – </a:t>
            </a:r>
            <a:r>
              <a:rPr lang="en-IN" sz="3200" dirty="0"/>
              <a:t>apartment, room or home name.</a:t>
            </a:r>
          </a:p>
          <a:p>
            <a:pPr lvl="0" algn="l"/>
            <a:r>
              <a:rPr lang="en-IN" sz="3200" b="1" dirty="0" err="1"/>
              <a:t>Host_id</a:t>
            </a:r>
            <a:r>
              <a:rPr lang="en-IN" sz="3200" b="1" dirty="0"/>
              <a:t> – </a:t>
            </a:r>
            <a:r>
              <a:rPr lang="en-IN" sz="3200" dirty="0"/>
              <a:t>owner or host unique id</a:t>
            </a:r>
          </a:p>
          <a:p>
            <a:pPr lvl="0" algn="l"/>
            <a:r>
              <a:rPr lang="en-IN" sz="3200" b="1" dirty="0" err="1"/>
              <a:t>Host_name</a:t>
            </a:r>
            <a:r>
              <a:rPr lang="en-IN" sz="3200" b="1" dirty="0"/>
              <a:t> -  </a:t>
            </a:r>
            <a:r>
              <a:rPr lang="en-IN" sz="3200" dirty="0"/>
              <a:t>name of owner or host.</a:t>
            </a:r>
          </a:p>
          <a:p>
            <a:pPr lvl="0" algn="l"/>
            <a:r>
              <a:rPr lang="en-IN" sz="3200" b="1" dirty="0" err="1"/>
              <a:t>Neighbourhood_group</a:t>
            </a:r>
            <a:r>
              <a:rPr lang="en-IN" sz="3200" b="1" dirty="0"/>
              <a:t> – </a:t>
            </a:r>
            <a:r>
              <a:rPr lang="en-IN" sz="3200" dirty="0"/>
              <a:t>especially the name of zone  like </a:t>
            </a:r>
            <a:r>
              <a:rPr lang="en-IN" sz="3200" dirty="0" err="1"/>
              <a:t>manhantum</a:t>
            </a:r>
            <a:r>
              <a:rPr lang="en-IN" sz="3200" dirty="0"/>
              <a:t>, </a:t>
            </a:r>
            <a:r>
              <a:rPr lang="en-IN" sz="3200" dirty="0" err="1"/>
              <a:t>brooklyn</a:t>
            </a:r>
            <a:r>
              <a:rPr lang="en-IN" sz="3200" dirty="0"/>
              <a:t> etc.</a:t>
            </a:r>
          </a:p>
          <a:p>
            <a:pPr lvl="0" algn="l"/>
            <a:r>
              <a:rPr lang="en-IN" sz="3200" b="1" dirty="0"/>
              <a:t>Neighbourhood – </a:t>
            </a:r>
            <a:r>
              <a:rPr lang="en-IN" sz="3200" dirty="0"/>
              <a:t>are near from booking location.</a:t>
            </a:r>
          </a:p>
          <a:p>
            <a:pPr lvl="0" algn="l"/>
            <a:r>
              <a:rPr lang="en-IN" sz="3200" b="1" dirty="0"/>
              <a:t>Latitude and longitude – </a:t>
            </a:r>
            <a:r>
              <a:rPr lang="en-IN" sz="3200" dirty="0"/>
              <a:t>geographical coordinates of booking location.</a:t>
            </a:r>
            <a:r>
              <a:rPr lang="en-IN" sz="3200" b="1" dirty="0"/>
              <a:t> </a:t>
            </a:r>
            <a:endParaRPr lang="en-IN" sz="3200" dirty="0"/>
          </a:p>
          <a:p>
            <a:pPr lvl="0" algn="l"/>
            <a:r>
              <a:rPr lang="en-IN" sz="3200" b="1" dirty="0"/>
              <a:t>Room type – </a:t>
            </a:r>
            <a:r>
              <a:rPr lang="en-IN" sz="3200" dirty="0"/>
              <a:t>specify the type of room.</a:t>
            </a:r>
          </a:p>
          <a:p>
            <a:pPr lvl="0" algn="l"/>
            <a:r>
              <a:rPr lang="en-IN" sz="3200" b="1" dirty="0"/>
              <a:t>Price – </a:t>
            </a:r>
            <a:r>
              <a:rPr lang="en-IN" sz="3200" dirty="0"/>
              <a:t>room booking price.</a:t>
            </a:r>
          </a:p>
          <a:p>
            <a:pPr lvl="0" algn="l"/>
            <a:r>
              <a:rPr lang="en-IN" sz="3200" b="1" dirty="0" err="1"/>
              <a:t>Minimum_neights</a:t>
            </a:r>
            <a:r>
              <a:rPr lang="en-IN" sz="3200" b="1" dirty="0"/>
              <a:t> –</a:t>
            </a:r>
            <a:r>
              <a:rPr lang="en-IN" sz="3200" dirty="0"/>
              <a:t> customer stay count in terms of nights.</a:t>
            </a:r>
          </a:p>
          <a:p>
            <a:pPr lvl="0" algn="l"/>
            <a:r>
              <a:rPr lang="en-IN" sz="3200" b="1" dirty="0" err="1"/>
              <a:t>Number_of_reviews</a:t>
            </a:r>
            <a:r>
              <a:rPr lang="en-IN" sz="3200" b="1" dirty="0"/>
              <a:t> –</a:t>
            </a:r>
            <a:r>
              <a:rPr lang="en-IN" sz="3200" dirty="0"/>
              <a:t> total number of reviews given by the customer for particular property. </a:t>
            </a:r>
          </a:p>
          <a:p>
            <a:pPr lvl="0" algn="l"/>
            <a:r>
              <a:rPr lang="en-IN" sz="3200" b="1" dirty="0" err="1"/>
              <a:t>Last_revies</a:t>
            </a:r>
            <a:r>
              <a:rPr lang="en-IN" sz="3200" b="1" dirty="0"/>
              <a:t> –</a:t>
            </a:r>
            <a:r>
              <a:rPr lang="en-IN" sz="3200" dirty="0"/>
              <a:t> date of  last review.</a:t>
            </a:r>
          </a:p>
          <a:p>
            <a:pPr lvl="0" algn="l"/>
            <a:r>
              <a:rPr lang="en-IN" sz="3200" b="1" dirty="0" err="1"/>
              <a:t>Review_per_month</a:t>
            </a:r>
            <a:r>
              <a:rPr lang="en-IN" sz="3200" b="1" dirty="0"/>
              <a:t> –</a:t>
            </a:r>
            <a:r>
              <a:rPr lang="en-IN" sz="3200" dirty="0"/>
              <a:t> average review per month.</a:t>
            </a:r>
          </a:p>
          <a:p>
            <a:pPr lvl="0" algn="l"/>
            <a:r>
              <a:rPr lang="en-IN" sz="3200" b="1" dirty="0"/>
              <a:t>Availability_365 </a:t>
            </a:r>
            <a:r>
              <a:rPr lang="en-IN" sz="3200" dirty="0"/>
              <a:t>– property available (days) in the year for customers</a:t>
            </a:r>
            <a:r>
              <a:rPr lang="en-IN" sz="3200" b="1" dirty="0"/>
              <a:t>. </a:t>
            </a:r>
            <a:endParaRPr lang="en-IN" sz="3200" dirty="0"/>
          </a:p>
          <a:p>
            <a:pPr algn="l"/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723" y="926926"/>
            <a:ext cx="10443217" cy="5486400"/>
          </a:xfrm>
        </p:spPr>
        <p:txBody>
          <a:bodyPr>
            <a:normAutofit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Loading Data &amp; Null </a:t>
            </a:r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 treatment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 lvl="0" algn="l"/>
            <a:r>
              <a:rPr lang="en-IN" sz="3200" b="1" dirty="0" smtClean="0"/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 got some of the dependent variables are having null values are as follows.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From above chart we can see that “ last review” and                “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review_per_month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” are having large number of missing value. We fill this with “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Name and host name are less In count so will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that rows.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98401"/>
              </p:ext>
            </p:extLst>
          </p:nvPr>
        </p:nvGraphicFramePr>
        <p:xfrm>
          <a:off x="1240077" y="2560991"/>
          <a:ext cx="94446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56"/>
                <a:gridCol w="5324460"/>
                <a:gridCol w="31482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Sr</a:t>
                      </a:r>
                      <a:r>
                        <a:rPr lang="en-IN" b="1" dirty="0" smtClean="0"/>
                        <a:t>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Dependent variable’s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Number of null values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Host_name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Last_review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10,052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Reviews_per_month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10,052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85" y="926926"/>
            <a:ext cx="11658241" cy="5351044"/>
          </a:xfrm>
        </p:spPr>
        <p:txBody>
          <a:bodyPr>
            <a:normAutofit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Here are “three” type of rooms Available as per room Type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Entire home/apt </a:t>
            </a:r>
            <a:r>
              <a:rPr lang="en-US" sz="2800" dirty="0" smtClean="0"/>
              <a:t>-	25409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Private room -  		22326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Shared </a:t>
            </a:r>
            <a:r>
              <a:rPr lang="en-US" sz="2800" dirty="0"/>
              <a:t>room </a:t>
            </a:r>
            <a:r>
              <a:rPr lang="en-US" sz="2800" dirty="0" smtClean="0"/>
              <a:t>– 		1160</a:t>
            </a:r>
          </a:p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“Shared rooms are very less </a:t>
            </a:r>
          </a:p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 compared to other room’s.”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586" y="2214578"/>
            <a:ext cx="5545540" cy="35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 lnSpcReduction="10000"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Here are top 5 host from the list with host ID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ost_id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ost_name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ounts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219517861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Sonder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(NYC)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327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107434423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Blueground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232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30283594    Kara                    121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137358866  Kazuya               103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16098958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Jeremy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Laura  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96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/>
              <a:t/>
            </a:r>
            <a:br>
              <a:rPr lang="en-IN" sz="2800" dirty="0"/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approx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1% of the total host are</a:t>
            </a:r>
          </a:p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top fiver host.”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3" y="1741119"/>
            <a:ext cx="5624187" cy="46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567" y="926926"/>
            <a:ext cx="11561523" cy="5351044"/>
          </a:xfrm>
        </p:spPr>
        <p:txBody>
          <a:bodyPr>
            <a:normAutofit/>
          </a:bodyPr>
          <a:lstStyle/>
          <a:p>
            <a:r>
              <a:rPr lang="en-IN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 (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…..)</a:t>
            </a:r>
          </a:p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Here are Average or mean room price w.r.t Room type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2800" dirty="0" smtClean="0"/>
              <a:t>     </a:t>
            </a:r>
            <a:r>
              <a:rPr lang="en-US" sz="2800" b="1" dirty="0" smtClean="0"/>
              <a:t>Room type</a:t>
            </a:r>
            <a:r>
              <a:rPr lang="en-US" sz="3600" b="1" dirty="0" smtClean="0"/>
              <a:t>         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avg. price($)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Entire </a:t>
            </a:r>
            <a:r>
              <a:rPr lang="en-US" sz="2800" dirty="0"/>
              <a:t>home/apt </a:t>
            </a:r>
            <a:r>
              <a:rPr lang="en-US" sz="2800" dirty="0" smtClean="0"/>
              <a:t> </a:t>
            </a:r>
            <a:r>
              <a:rPr lang="en-US" sz="2800" dirty="0" smtClean="0"/>
              <a:t>211 </a:t>
            </a: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Private </a:t>
            </a:r>
            <a:r>
              <a:rPr lang="en-US" sz="2800" dirty="0"/>
              <a:t>room </a:t>
            </a:r>
            <a:r>
              <a:rPr lang="en-US" sz="2800" dirty="0" smtClean="0"/>
              <a:t>        </a:t>
            </a:r>
            <a:r>
              <a:rPr lang="en-US" sz="2800" dirty="0" smtClean="0"/>
              <a:t>89 </a:t>
            </a:r>
            <a:endParaRPr lang="en-US" sz="28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Shared </a:t>
            </a:r>
            <a:r>
              <a:rPr lang="en-US" sz="2800" dirty="0"/>
              <a:t>room </a:t>
            </a:r>
            <a:r>
              <a:rPr lang="en-US" sz="2800" dirty="0" smtClean="0"/>
              <a:t>        </a:t>
            </a:r>
            <a:r>
              <a:rPr lang="en-US" sz="2800" dirty="0" smtClean="0"/>
              <a:t>70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“entire home/apt are having more </a:t>
            </a:r>
          </a:p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doubled mean price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other </a:t>
            </a:r>
          </a:p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Room types.”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lmaBetter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40" y="0"/>
            <a:ext cx="1160060" cy="1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08" y="2366155"/>
            <a:ext cx="6351447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512</Words>
  <Application>Microsoft Office PowerPoint</Application>
  <PresentationFormat>Custom</PresentationFormat>
  <Paragraphs>246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Capstone Project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- 1</dc:title>
  <dc:creator>Admin</dc:creator>
  <cp:lastModifiedBy>Sujit</cp:lastModifiedBy>
  <cp:revision>110</cp:revision>
  <dcterms:created xsi:type="dcterms:W3CDTF">2022-03-08T13:46:56Z</dcterms:created>
  <dcterms:modified xsi:type="dcterms:W3CDTF">2022-11-03T18:15:14Z</dcterms:modified>
</cp:coreProperties>
</file>