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74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3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4E1-F85B-4238-903B-05B7C6666415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97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4E1-F85B-4238-903B-05B7C6666415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8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4E1-F85B-4238-903B-05B7C6666415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20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4E1-F85B-4238-903B-05B7C6666415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4E1-F85B-4238-903B-05B7C6666415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5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4E1-F85B-4238-903B-05B7C6666415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4E1-F85B-4238-903B-05B7C6666415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9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4E1-F85B-4238-903B-05B7C6666415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33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4E1-F85B-4238-903B-05B7C6666415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4E1-F85B-4238-903B-05B7C6666415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24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4E1-F85B-4238-903B-05B7C6666415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30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54E1-F85B-4238-903B-05B7C6666415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29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3"/>
            <a:ext cx="9144000" cy="1403620"/>
          </a:xfrm>
        </p:spPr>
        <p:txBody>
          <a:bodyPr>
            <a:normAutofit fontScale="90000"/>
          </a:bodyPr>
          <a:lstStyle/>
          <a:p>
            <a:r>
              <a:rPr lang="en-US" sz="8800" b="1" dirty="0" smtClean="0">
                <a:solidFill>
                  <a:srgbClr val="FF0000"/>
                </a:solidFill>
              </a:rPr>
              <a:t/>
            </a:r>
            <a:br>
              <a:rPr lang="en-US" sz="8800" b="1" dirty="0" smtClean="0">
                <a:solidFill>
                  <a:srgbClr val="FF0000"/>
                </a:solidFill>
              </a:rPr>
            </a:br>
            <a:r>
              <a:rPr lang="en-US" sz="8800" b="1" dirty="0">
                <a:solidFill>
                  <a:srgbClr val="FF0000"/>
                </a:solidFill>
              </a:rPr>
              <a:t/>
            </a:r>
            <a:br>
              <a:rPr lang="en-US" sz="8800" b="1" dirty="0">
                <a:solidFill>
                  <a:srgbClr val="FF0000"/>
                </a:solidFill>
              </a:rPr>
            </a:br>
            <a:r>
              <a:rPr lang="en-US" sz="8800" b="1" dirty="0" smtClean="0">
                <a:solidFill>
                  <a:srgbClr val="FF0000"/>
                </a:solidFill>
              </a:rPr>
              <a:t/>
            </a:r>
            <a:br>
              <a:rPr lang="en-US" sz="8800" b="1" dirty="0" smtClean="0">
                <a:solidFill>
                  <a:srgbClr val="FF0000"/>
                </a:solidFill>
              </a:rPr>
            </a:br>
            <a:r>
              <a:rPr lang="en-US" sz="8800" b="1" dirty="0">
                <a:solidFill>
                  <a:srgbClr val="FF0000"/>
                </a:solidFill>
              </a:rPr>
              <a:t/>
            </a:r>
            <a:br>
              <a:rPr lang="en-US" sz="8800" b="1" dirty="0">
                <a:solidFill>
                  <a:srgbClr val="FF0000"/>
                </a:solidFill>
              </a:rPr>
            </a:br>
            <a:r>
              <a:rPr lang="en-US" sz="8800" b="1" dirty="0" smtClean="0">
                <a:solidFill>
                  <a:srgbClr val="FF0000"/>
                </a:solidFill>
              </a:rPr>
              <a:t/>
            </a:r>
            <a:br>
              <a:rPr lang="en-US" sz="8800" b="1" dirty="0" smtClean="0">
                <a:solidFill>
                  <a:srgbClr val="FF0000"/>
                </a:solidFill>
              </a:rPr>
            </a:br>
            <a:r>
              <a:rPr lang="en-US" sz="8800" b="1" dirty="0">
                <a:solidFill>
                  <a:srgbClr val="FF0000"/>
                </a:solidFill>
              </a:rPr>
              <a:t/>
            </a:r>
            <a:br>
              <a:rPr lang="en-US" sz="8800" b="1" dirty="0">
                <a:solidFill>
                  <a:srgbClr val="FF0000"/>
                </a:solidFill>
              </a:rPr>
            </a:br>
            <a:r>
              <a:rPr lang="en-US" sz="8800" b="1" dirty="0" smtClean="0">
                <a:solidFill>
                  <a:srgbClr val="FF0000"/>
                </a:solidFill>
              </a:rPr>
              <a:t>Capstone </a:t>
            </a:r>
            <a:r>
              <a:rPr lang="en-US" sz="8800" b="1" dirty="0">
                <a:solidFill>
                  <a:srgbClr val="FF0000"/>
                </a:solidFill>
              </a:rPr>
              <a:t>Project - 3</a:t>
            </a:r>
            <a:endParaRPr lang="en-IN" sz="88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858" y="1533378"/>
            <a:ext cx="9866142" cy="4969779"/>
          </a:xfrm>
        </p:spPr>
        <p:txBody>
          <a:bodyPr>
            <a:normAutofit/>
          </a:bodyPr>
          <a:lstStyle/>
          <a:p>
            <a:r>
              <a:rPr lang="en-US" sz="6600" b="1" dirty="0"/>
              <a:t> </a:t>
            </a:r>
            <a:r>
              <a:rPr lang="en-US" sz="3900" b="1" dirty="0"/>
              <a:t>Mobile Price Range Prediction</a:t>
            </a:r>
            <a:endParaRPr lang="en-US" sz="3900" b="1" u="sng" dirty="0"/>
          </a:p>
          <a:p>
            <a:endParaRPr lang="en-US" sz="4300" b="1" u="sng" dirty="0"/>
          </a:p>
          <a:p>
            <a:endParaRPr lang="en-US" sz="4300" b="1" u="sng" dirty="0"/>
          </a:p>
          <a:p>
            <a:endParaRPr lang="en-US" sz="4300" b="1" u="sng" dirty="0"/>
          </a:p>
          <a:p>
            <a:r>
              <a:rPr lang="en-US" sz="5800" dirty="0"/>
              <a:t>Sujit </a:t>
            </a:r>
            <a:r>
              <a:rPr lang="en-US" sz="5800" dirty="0" err="1"/>
              <a:t>Musale</a:t>
            </a:r>
            <a:endParaRPr lang="en-US" sz="5800" dirty="0"/>
          </a:p>
          <a:p>
            <a:r>
              <a:rPr lang="en-US" dirty="0"/>
              <a:t>(Self Project)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978C346B-3220-51A4-2051-2CB0D72B9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56" y="2664549"/>
            <a:ext cx="3798277" cy="184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64" y="211015"/>
            <a:ext cx="11948481" cy="651334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 (continued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…..)</a:t>
            </a:r>
          </a:p>
          <a:p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Normal </a:t>
            </a:r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Distribution and Box plot-</a:t>
            </a:r>
            <a:endParaRPr lang="en-IN" sz="2000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7FED98B2-F71F-21F2-2CC3-381C70D88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" y="1145993"/>
            <a:ext cx="4079631" cy="27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445EED55-103D-5A47-867D-A98060563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1160060"/>
            <a:ext cx="3900487" cy="27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D2A0DFFB-23A6-5D57-F254-5837BD9F1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122" y="1040485"/>
            <a:ext cx="3900487" cy="296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xmlns="" id="{7B8B6BA3-B55F-2617-ABD8-CFE95F860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" y="3896489"/>
            <a:ext cx="3900487" cy="27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xmlns="" id="{0EA3480A-AAEA-5A34-35FD-FBBD2DDA2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097" y="4014788"/>
            <a:ext cx="3673866" cy="263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xmlns="" id="{713686CB-04C3-0E18-46FA-0A48A796F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122" y="4014788"/>
            <a:ext cx="3618328" cy="24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5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648" y="128586"/>
            <a:ext cx="11889352" cy="6600825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 (continued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…..)</a:t>
            </a:r>
          </a:p>
          <a:p>
            <a:r>
              <a:rPr lang="en-US" sz="20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Normal Distribution and Box plot-</a:t>
            </a:r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964E6229-C779-160E-2366-B3ACB88FB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031474"/>
            <a:ext cx="3533318" cy="2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3A591650-5A79-A6F0-1962-CC8B6D4C4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508" y="1031475"/>
            <a:ext cx="3769747" cy="2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32870D2A-64D2-028F-B70C-C1954C289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255" y="1124735"/>
            <a:ext cx="3769747" cy="2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xmlns="" id="{FAB82FCD-3E67-EA6E-E9E4-4CC13D283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21" y="3651844"/>
            <a:ext cx="3533317" cy="28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xmlns="" id="{2470381F-BFA2-5210-48BA-F2AC8E841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724" y="3651845"/>
            <a:ext cx="3533317" cy="283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xmlns="" id="{0E74B12E-08D7-9E1A-16C7-F4E77B9BF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7" y="3651844"/>
            <a:ext cx="3600448" cy="283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13" y="98473"/>
            <a:ext cx="11906278" cy="6611815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 (continued…..)</a:t>
            </a:r>
          </a:p>
          <a:p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Outlier treatment-</a:t>
            </a:r>
            <a:endParaRPr lang="en-IN" sz="2000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Having outlier</a:t>
            </a: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Outlier Present</a:t>
            </a: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7C60D84F-FBF7-838A-A814-9303EB80A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9" y="3657600"/>
            <a:ext cx="4629098" cy="241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xmlns="" id="{B94213B9-F09B-7FEB-0F64-01F442798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686" y="3460347"/>
            <a:ext cx="4112698" cy="252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xmlns="" id="{CCD10A52-5941-E865-0BD9-DA77D02C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9" y="1160060"/>
            <a:ext cx="4629098" cy="230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xmlns="" id="{BCBC6CF0-E751-C606-6698-F872F3E48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130" y="1160060"/>
            <a:ext cx="3869810" cy="214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2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3" y="142875"/>
            <a:ext cx="11975077" cy="6529387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 (continued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…..)</a:t>
            </a:r>
          </a:p>
          <a:p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Correlation </a:t>
            </a:r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  <a:endParaRPr lang="en-IN" sz="2000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5734BC1F-B8B9-97E1-D9D6-7399F0560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152" y="914401"/>
            <a:ext cx="8589818" cy="594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2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677" y="281354"/>
            <a:ext cx="11835939" cy="631639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Model: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Decision Tree</a:t>
            </a:r>
          </a:p>
          <a:p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xmlns="" id="{06258510-861C-BE1B-A4A1-9F7711E79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812473"/>
            <a:ext cx="5805055" cy="378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xmlns="" id="{0169DD23-7003-251E-8C7F-16AC91CB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7" y="948937"/>
            <a:ext cx="5059361" cy="295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xmlns="" id="{31123570-94F3-FBC8-9E57-2A9B26E01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56" y="4089957"/>
            <a:ext cx="4876788" cy="269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A37D0927-717A-23BE-340D-F200E696F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725347"/>
              </p:ext>
            </p:extLst>
          </p:nvPr>
        </p:nvGraphicFramePr>
        <p:xfrm>
          <a:off x="5542671" y="1336430"/>
          <a:ext cx="6091312" cy="125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781">
                  <a:extLst>
                    <a:ext uri="{9D8B030D-6E8A-4147-A177-3AD203B41FA5}">
                      <a16:colId xmlns:a16="http://schemas.microsoft.com/office/drawing/2014/main" xmlns="" val="1597645894"/>
                    </a:ext>
                  </a:extLst>
                </a:gridCol>
                <a:gridCol w="2549531">
                  <a:extLst>
                    <a:ext uri="{9D8B030D-6E8A-4147-A177-3AD203B41FA5}">
                      <a16:colId xmlns:a16="http://schemas.microsoft.com/office/drawing/2014/main" xmlns="" val="4259092956"/>
                    </a:ext>
                  </a:extLst>
                </a:gridCol>
              </a:tblGrid>
              <a:tr h="545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 score of train set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 score of test set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1344601"/>
                  </a:ext>
                </a:extLst>
              </a:tr>
              <a:tr h="614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0.8797564687975646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0.8472222222222222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3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677" y="281354"/>
            <a:ext cx="11835939" cy="631639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Model: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Random Forest classifier</a:t>
            </a:r>
          </a:p>
          <a:p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A37D0927-717A-23BE-340D-F200E696F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00294"/>
              </p:ext>
            </p:extLst>
          </p:nvPr>
        </p:nvGraphicFramePr>
        <p:xfrm>
          <a:off x="5542671" y="1336430"/>
          <a:ext cx="6091312" cy="125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781">
                  <a:extLst>
                    <a:ext uri="{9D8B030D-6E8A-4147-A177-3AD203B41FA5}">
                      <a16:colId xmlns:a16="http://schemas.microsoft.com/office/drawing/2014/main" xmlns="" val="1597645894"/>
                    </a:ext>
                  </a:extLst>
                </a:gridCol>
                <a:gridCol w="2549531">
                  <a:extLst>
                    <a:ext uri="{9D8B030D-6E8A-4147-A177-3AD203B41FA5}">
                      <a16:colId xmlns:a16="http://schemas.microsoft.com/office/drawing/2014/main" xmlns="" val="4259092956"/>
                    </a:ext>
                  </a:extLst>
                </a:gridCol>
              </a:tblGrid>
              <a:tr h="545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 score of train set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 score of test set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1344601"/>
                  </a:ext>
                </a:extLst>
              </a:tr>
              <a:tr h="614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0.7929984779299848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0.7391975308641975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18119"/>
                  </a:ext>
                </a:extLst>
              </a:tr>
            </a:tbl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E0D428F8-048C-7A80-3274-DF803C7DE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83" y="4052756"/>
            <a:ext cx="5439507" cy="254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xmlns="" id="{7946F00C-0F8B-81BD-61A5-E087A63D3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57" y="1498945"/>
            <a:ext cx="4253346" cy="255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xmlns="" id="{2B365B4E-55FF-ABEE-298C-D1093369A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867" y="3075709"/>
            <a:ext cx="5555459" cy="350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3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677" y="281354"/>
            <a:ext cx="11835939" cy="631639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Model: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Gradient Boosting Classifier</a:t>
            </a:r>
          </a:p>
          <a:p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A37D0927-717A-23BE-340D-F200E696F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39266"/>
              </p:ext>
            </p:extLst>
          </p:nvPr>
        </p:nvGraphicFramePr>
        <p:xfrm>
          <a:off x="5542671" y="1336430"/>
          <a:ext cx="6091312" cy="125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781">
                  <a:extLst>
                    <a:ext uri="{9D8B030D-6E8A-4147-A177-3AD203B41FA5}">
                      <a16:colId xmlns:a16="http://schemas.microsoft.com/office/drawing/2014/main" xmlns="" val="1597645894"/>
                    </a:ext>
                  </a:extLst>
                </a:gridCol>
                <a:gridCol w="2549531">
                  <a:extLst>
                    <a:ext uri="{9D8B030D-6E8A-4147-A177-3AD203B41FA5}">
                      <a16:colId xmlns:a16="http://schemas.microsoft.com/office/drawing/2014/main" xmlns="" val="4259092956"/>
                    </a:ext>
                  </a:extLst>
                </a:gridCol>
              </a:tblGrid>
              <a:tr h="545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 score of train set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 score of test set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1344601"/>
                  </a:ext>
                </a:extLst>
              </a:tr>
              <a:tr h="614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0.9771689497716894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0.8780864197530864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18119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66C37A99-B59A-3E1D-55DA-0DA6F167E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813" y="2576945"/>
            <a:ext cx="5638605" cy="408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xmlns="" id="{C45B7CA5-C4D3-B0A8-8B2A-80EF7A85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72" y="1441414"/>
            <a:ext cx="3766551" cy="262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xmlns="" id="{695DD6EE-314C-6AF5-A8FC-0077F44DC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2" y="4065563"/>
            <a:ext cx="5147924" cy="234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677" y="281354"/>
            <a:ext cx="11835939" cy="631639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Model: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XGboost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classifier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A37D0927-717A-23BE-340D-F200E696F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7846"/>
              </p:ext>
            </p:extLst>
          </p:nvPr>
        </p:nvGraphicFramePr>
        <p:xfrm>
          <a:off x="5542671" y="1336430"/>
          <a:ext cx="6091312" cy="125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781">
                  <a:extLst>
                    <a:ext uri="{9D8B030D-6E8A-4147-A177-3AD203B41FA5}">
                      <a16:colId xmlns:a16="http://schemas.microsoft.com/office/drawing/2014/main" xmlns="" val="1597645894"/>
                    </a:ext>
                  </a:extLst>
                </a:gridCol>
                <a:gridCol w="2549531">
                  <a:extLst>
                    <a:ext uri="{9D8B030D-6E8A-4147-A177-3AD203B41FA5}">
                      <a16:colId xmlns:a16="http://schemas.microsoft.com/office/drawing/2014/main" xmlns="" val="4259092956"/>
                    </a:ext>
                  </a:extLst>
                </a:gridCol>
              </a:tblGrid>
              <a:tr h="545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 score of train set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 score of test set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1344601"/>
                  </a:ext>
                </a:extLst>
              </a:tr>
              <a:tr h="614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0.9345509893455098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18119"/>
                  </a:ext>
                </a:extLst>
              </a:tr>
            </a:tbl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6BA3E519-6896-FD92-DACD-52D65F843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176" y="2964873"/>
            <a:ext cx="4866169" cy="369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xmlns="" id="{C68B08C5-22F6-C5FA-4EA3-E3294B91C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57" y="1631828"/>
            <a:ext cx="3641661" cy="243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xmlns="" id="{C8DD68B8-060A-A2F3-BE45-49FA07259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6" y="4065564"/>
            <a:ext cx="5495186" cy="251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5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677" y="281354"/>
            <a:ext cx="11835939" cy="631639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Model: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5. SVM</a:t>
            </a:r>
          </a:p>
          <a:p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A37D0927-717A-23BE-340D-F200E696FCB6}"/>
              </a:ext>
            </a:extLst>
          </p:cNvPr>
          <p:cNvGraphicFramePr>
            <a:graphicFrameLocks noGrp="1"/>
          </p:cNvGraphicFramePr>
          <p:nvPr/>
        </p:nvGraphicFramePr>
        <p:xfrm>
          <a:off x="5542671" y="1336430"/>
          <a:ext cx="6091312" cy="125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781">
                  <a:extLst>
                    <a:ext uri="{9D8B030D-6E8A-4147-A177-3AD203B41FA5}">
                      <a16:colId xmlns:a16="http://schemas.microsoft.com/office/drawing/2014/main" xmlns="" val="1597645894"/>
                    </a:ext>
                  </a:extLst>
                </a:gridCol>
                <a:gridCol w="2549531">
                  <a:extLst>
                    <a:ext uri="{9D8B030D-6E8A-4147-A177-3AD203B41FA5}">
                      <a16:colId xmlns:a16="http://schemas.microsoft.com/office/drawing/2014/main" xmlns="" val="4259092956"/>
                    </a:ext>
                  </a:extLst>
                </a:gridCol>
              </a:tblGrid>
              <a:tr h="545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 score of train set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 score of test set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1344601"/>
                  </a:ext>
                </a:extLst>
              </a:tr>
              <a:tr h="614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0.9345509893455098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1811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62" y="1605883"/>
            <a:ext cx="3887331" cy="1989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25" y="3595222"/>
            <a:ext cx="4865207" cy="32627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6" y="2848289"/>
            <a:ext cx="4989344" cy="35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677" y="281354"/>
            <a:ext cx="11835939" cy="631639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as </a:t>
            </a:r>
            <a:r>
              <a:rPr lang="en-US" dirty="0"/>
              <a:t>we can see from all above model are having good </a:t>
            </a:r>
            <a:r>
              <a:rPr lang="en-US" dirty="0" smtClean="0"/>
              <a:t>accuracy </a:t>
            </a:r>
            <a:r>
              <a:rPr lang="en-US" dirty="0"/>
              <a:t>score and AUC score too. But the top most model is SVM model giving </a:t>
            </a:r>
            <a:r>
              <a:rPr lang="en-US" dirty="0" smtClean="0"/>
              <a:t>accuracy </a:t>
            </a:r>
            <a:r>
              <a:rPr lang="en-US" b="1" dirty="0"/>
              <a:t>94.42 and 93.51 </a:t>
            </a:r>
            <a:r>
              <a:rPr lang="en-US" dirty="0"/>
              <a:t>for train and test data respectively after hyper parameter tuning . in each and every model top feature is </a:t>
            </a:r>
            <a:r>
              <a:rPr lang="en-US" b="1" dirty="0"/>
              <a:t>ram</a:t>
            </a:r>
            <a:r>
              <a:rPr lang="en-US" dirty="0"/>
              <a:t> so this feature is most important feature.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4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9150"/>
            <a:ext cx="9144000" cy="6077243"/>
          </a:xfrm>
        </p:spPr>
        <p:txBody>
          <a:bodyPr>
            <a:normAutofit fontScale="92500" lnSpcReduction="20000"/>
          </a:bodyPr>
          <a:lstStyle/>
          <a:p>
            <a:endParaRPr lang="en-IN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Mobile Price Prediction 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…….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 have implemented a Mobile Price Prediction using different Machine Learning Algorithms.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competitive mobile phone market companies want to understand sales data of mobile phones and factors which drive the prices.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Deciding on the correct price of a product is very important for the market success of a product.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Mobile phones come in all sorts of prices, features, specifications and all .This project will classify the price range of the mobile price.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new product that has to be launched, must have the correct price so that consumers find it appropriate to buy the product.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4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677" y="281354"/>
            <a:ext cx="11835939" cy="6316394"/>
          </a:xfrm>
        </p:spPr>
        <p:txBody>
          <a:bodyPr>
            <a:normAutofit/>
          </a:bodyPr>
          <a:lstStyle/>
          <a:p>
            <a:endParaRPr lang="en-US" sz="9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Thanks</a:t>
            </a:r>
            <a:endParaRPr lang="en-IN" sz="9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6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26926"/>
            <a:ext cx="9144000" cy="5351044"/>
          </a:xfrm>
        </p:spPr>
        <p:txBody>
          <a:bodyPr>
            <a:normAutofit/>
          </a:bodyPr>
          <a:lstStyle/>
          <a:p>
            <a:endParaRPr lang="en-IN" sz="3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3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IN" sz="3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competitive mobile phone market companies want to understand sales data of mobile phones and factors which drive the prices.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objective is to find out some relation between features of a mobile phone(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:- RAM, Internal Memory,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and its selling price.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problem, we do not have to predict the actual price but a price range indicating how high the price is.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8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26926"/>
            <a:ext cx="9144000" cy="5351044"/>
          </a:xfrm>
        </p:spPr>
        <p:txBody>
          <a:bodyPr>
            <a:normAutofit/>
          </a:bodyPr>
          <a:lstStyle/>
          <a:p>
            <a:endParaRPr lang="en-IN" sz="3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IN" sz="3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 flow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</a:p>
          <a:p>
            <a:pPr algn="l"/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redictive modeling, supervised machine learning, and pattern classification">
            <a:extLst>
              <a:ext uri="{FF2B5EF4-FFF2-40B4-BE49-F238E27FC236}">
                <a16:creationId xmlns:a16="http://schemas.microsoft.com/office/drawing/2014/main" xmlns="" id="{20C9FDB6-EC13-C07A-D52B-206EB8A30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79" y="2463338"/>
            <a:ext cx="8384345" cy="428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70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126609"/>
            <a:ext cx="9917723" cy="6151361"/>
          </a:xfrm>
        </p:spPr>
        <p:txBody>
          <a:bodyPr numCol="2">
            <a:no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                 </a:t>
            </a:r>
            <a:endParaRPr lang="en-I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variable’s 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Details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…..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Battery_power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Total energy a battery can store in one time measured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Has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not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Clock_speed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speed at which microprocessor executes instructions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Dual_sim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Has dual sim support or not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Front Camera mega pixels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Four_g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Has 4G or not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Int_memory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Internal Memory in Gigabytes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M_dep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Mobile Depth in cm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Mobile_wt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Weight of mobile phone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N_cores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Number of cores of processor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Primary Camera mega pixels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Px_height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Pixel Resolution Height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Px_width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Pixel Resolution Width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Random Access Memory in Mega Bytes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Sc_h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Screen Height of mobile in cm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Sc_w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Screen Width of mobile in cm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Talk_time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longest time that a single battery charge will last when you are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Three_g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Has 3G or not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Touch_screen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Has touch screen or not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Has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not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Price_range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is the target variable with value of 0(low cost), 1(medium cost), 2(high cost) and 3(very high cost)</a:t>
            </a:r>
          </a:p>
          <a:p>
            <a:pPr algn="l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2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112542"/>
            <a:ext cx="10353823" cy="6513341"/>
          </a:xfrm>
        </p:spPr>
        <p:txBody>
          <a:bodyPr numCol="1">
            <a:noAutofit/>
          </a:bodyPr>
          <a:lstStyle/>
          <a:p>
            <a:endParaRPr lang="en-US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&amp; Data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having </a:t>
            </a:r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 Rows </a:t>
            </a: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21coloums</a:t>
            </a: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Whole data present in numeric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varaible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also there is no any null value is the given data.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sc_w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px_height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minimum value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not possible that mobile with 0 screen width and pixcel with 0 height.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px_height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sc_w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having 2 and 180 numbers of zero value respectively. as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px_height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just having 2 values as zero we can drop that rows easily. and for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sc_w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use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Imputations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Missing values are imputed using the k-Nearest Neighbors approach where a Euclidean distance is used to find the nearest neighbors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3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885" y="926926"/>
            <a:ext cx="11658241" cy="5351044"/>
          </a:xfrm>
        </p:spPr>
        <p:txBody>
          <a:bodyPr numCol="1">
            <a:norm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 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“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can see that there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 in-balanced in target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 all values counts are almost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Equal”</a:t>
            </a:r>
          </a:p>
          <a:p>
            <a:pPr algn="l"/>
            <a:r>
              <a:rPr lang="en-US" sz="2800" b="1" dirty="0" smtClean="0"/>
              <a:t>0- low cost</a:t>
            </a:r>
          </a:p>
          <a:p>
            <a:pPr algn="l"/>
            <a:r>
              <a:rPr lang="en-US" sz="2800" b="1" dirty="0" smtClean="0"/>
              <a:t>1- medium cost</a:t>
            </a:r>
          </a:p>
          <a:p>
            <a:pPr algn="l"/>
            <a:r>
              <a:rPr lang="en-US" sz="2800" b="1" dirty="0" smtClean="0"/>
              <a:t>2- high cost</a:t>
            </a:r>
          </a:p>
          <a:p>
            <a:pPr algn="l"/>
            <a:r>
              <a:rPr lang="en-US" sz="2800" b="1" dirty="0" smtClean="0"/>
              <a:t>3- very </a:t>
            </a:r>
            <a:r>
              <a:rPr lang="en-US" sz="2800" b="1" dirty="0"/>
              <a:t>high </a:t>
            </a:r>
            <a:r>
              <a:rPr lang="en-US" sz="2800" b="1" dirty="0" smtClean="0"/>
              <a:t>cost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/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A2C3C6EA-26CC-1427-4438-8D54AA426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504" y="1776464"/>
            <a:ext cx="6229612" cy="461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6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567" y="580030"/>
            <a:ext cx="11561523" cy="6014734"/>
          </a:xfrm>
        </p:spPr>
        <p:txBody>
          <a:bodyPr numCol="3">
            <a:normAutofit/>
          </a:bodyPr>
          <a:lstStyle/>
          <a:p>
            <a:endParaRPr lang="en-IN" sz="3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3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 </a:t>
            </a:r>
            <a:r>
              <a:rPr lang="en-IN" sz="3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see that from 1st graph that as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Ram size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increases price also increase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so we can say that they are having positive correlation is exist between two variable.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Also, in 2nd graph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battery power and price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having positive relation between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Pixal height and pixel width also having positive relation but for price range 1 and 2 you can see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pixal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height and pixel width are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having any significant impact on mobile price.</a:t>
            </a:r>
          </a:p>
          <a:p>
            <a:pPr algn="l"/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A509D39B-F2D1-B9DC-9AB3-2DB97A42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45" y="1015111"/>
            <a:ext cx="7162800" cy="537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0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42888"/>
            <a:ext cx="10515600" cy="1557337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I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EDA </a:t>
            </a:r>
            <a:r>
              <a:rPr lang="en-I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(continued</a:t>
            </a:r>
            <a:r>
              <a:rPr lang="en-I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…..)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Here we can see that 1 means mobile has that specification and 0 means that specification is not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available  for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that mobile.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here most of all binary variables are having 50% of the feature except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three_g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almost 25% features are not having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three_g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and 75% are having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three_g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l">
              <a:buNone/>
            </a:pPr>
            <a:endParaRPr lang="en-IN" sz="10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F7D9FC55-67D6-A059-B358-B9860F01A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6" y="1983545"/>
            <a:ext cx="11358562" cy="46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4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715</Words>
  <Application>Microsoft Office PowerPoint</Application>
  <PresentationFormat>Custom</PresentationFormat>
  <Paragraphs>142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     Capstone Project - 3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- 1</dc:title>
  <dc:creator>Admin</dc:creator>
  <cp:lastModifiedBy>Sujit</cp:lastModifiedBy>
  <cp:revision>230</cp:revision>
  <dcterms:created xsi:type="dcterms:W3CDTF">2022-03-08T13:46:56Z</dcterms:created>
  <dcterms:modified xsi:type="dcterms:W3CDTF">2022-11-05T13:46:30Z</dcterms:modified>
</cp:coreProperties>
</file>