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79" r:id="rId9"/>
    <p:sldId id="280" r:id="rId10"/>
    <p:sldId id="281" r:id="rId11"/>
    <p:sldId id="269" r:id="rId12"/>
    <p:sldId id="270" r:id="rId13"/>
    <p:sldId id="282" r:id="rId14"/>
    <p:sldId id="283" r:id="rId15"/>
    <p:sldId id="284" r:id="rId16"/>
    <p:sldId id="285" r:id="rId17"/>
    <p:sldId id="28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1CD54E1-F85B-4238-903B-05B7C6666415}"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09D95-E47C-4885-99E6-45C2B9DD4B04}" type="slidenum">
              <a:rPr lang="en-IN" smtClean="0"/>
              <a:t>‹#›</a:t>
            </a:fld>
            <a:endParaRPr lang="en-IN"/>
          </a:p>
        </p:txBody>
      </p:sp>
    </p:spTree>
    <p:extLst>
      <p:ext uri="{BB962C8B-B14F-4D97-AF65-F5344CB8AC3E}">
        <p14:creationId xmlns:p14="http://schemas.microsoft.com/office/powerpoint/2010/main" val="1171976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CD54E1-F85B-4238-903B-05B7C6666415}"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09D95-E47C-4885-99E6-45C2B9DD4B04}" type="slidenum">
              <a:rPr lang="en-IN" smtClean="0"/>
              <a:t>‹#›</a:t>
            </a:fld>
            <a:endParaRPr lang="en-IN"/>
          </a:p>
        </p:txBody>
      </p:sp>
    </p:spTree>
    <p:extLst>
      <p:ext uri="{BB962C8B-B14F-4D97-AF65-F5344CB8AC3E}">
        <p14:creationId xmlns:p14="http://schemas.microsoft.com/office/powerpoint/2010/main" val="89878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CD54E1-F85B-4238-903B-05B7C6666415}"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09D95-E47C-4885-99E6-45C2B9DD4B04}" type="slidenum">
              <a:rPr lang="en-IN" smtClean="0"/>
              <a:t>‹#›</a:t>
            </a:fld>
            <a:endParaRPr lang="en-IN"/>
          </a:p>
        </p:txBody>
      </p:sp>
    </p:spTree>
    <p:extLst>
      <p:ext uri="{BB962C8B-B14F-4D97-AF65-F5344CB8AC3E}">
        <p14:creationId xmlns:p14="http://schemas.microsoft.com/office/powerpoint/2010/main" val="249120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CD54E1-F85B-4238-903B-05B7C6666415}"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09D95-E47C-4885-99E6-45C2B9DD4B04}" type="slidenum">
              <a:rPr lang="en-IN" smtClean="0"/>
              <a:t>‹#›</a:t>
            </a:fld>
            <a:endParaRPr lang="en-IN"/>
          </a:p>
        </p:txBody>
      </p:sp>
    </p:spTree>
    <p:extLst>
      <p:ext uri="{BB962C8B-B14F-4D97-AF65-F5344CB8AC3E}">
        <p14:creationId xmlns:p14="http://schemas.microsoft.com/office/powerpoint/2010/main" val="403968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D54E1-F85B-4238-903B-05B7C6666415}"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09D95-E47C-4885-99E6-45C2B9DD4B04}" type="slidenum">
              <a:rPr lang="en-IN" smtClean="0"/>
              <a:t>‹#›</a:t>
            </a:fld>
            <a:endParaRPr lang="en-IN"/>
          </a:p>
        </p:txBody>
      </p:sp>
    </p:spTree>
    <p:extLst>
      <p:ext uri="{BB962C8B-B14F-4D97-AF65-F5344CB8AC3E}">
        <p14:creationId xmlns:p14="http://schemas.microsoft.com/office/powerpoint/2010/main" val="2119456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1CD54E1-F85B-4238-903B-05B7C6666415}"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C09D95-E47C-4885-99E6-45C2B9DD4B04}" type="slidenum">
              <a:rPr lang="en-IN" smtClean="0"/>
              <a:t>‹#›</a:t>
            </a:fld>
            <a:endParaRPr lang="en-IN"/>
          </a:p>
        </p:txBody>
      </p:sp>
    </p:spTree>
    <p:extLst>
      <p:ext uri="{BB962C8B-B14F-4D97-AF65-F5344CB8AC3E}">
        <p14:creationId xmlns:p14="http://schemas.microsoft.com/office/powerpoint/2010/main" val="12825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1CD54E1-F85B-4238-903B-05B7C6666415}" type="datetimeFigureOut">
              <a:rPr lang="en-IN" smtClean="0"/>
              <a:t>05-11-2022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C09D95-E47C-4885-99E6-45C2B9DD4B04}" type="slidenum">
              <a:rPr lang="en-IN" smtClean="0"/>
              <a:t>‹#›</a:t>
            </a:fld>
            <a:endParaRPr lang="en-IN"/>
          </a:p>
        </p:txBody>
      </p:sp>
    </p:spTree>
    <p:extLst>
      <p:ext uri="{BB962C8B-B14F-4D97-AF65-F5344CB8AC3E}">
        <p14:creationId xmlns:p14="http://schemas.microsoft.com/office/powerpoint/2010/main" val="132999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1CD54E1-F85B-4238-903B-05B7C6666415}" type="datetimeFigureOut">
              <a:rPr lang="en-IN" smtClean="0"/>
              <a:t>05-11-2022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C09D95-E47C-4885-99E6-45C2B9DD4B04}" type="slidenum">
              <a:rPr lang="en-IN" smtClean="0"/>
              <a:t>‹#›</a:t>
            </a:fld>
            <a:endParaRPr lang="en-IN"/>
          </a:p>
        </p:txBody>
      </p:sp>
    </p:spTree>
    <p:extLst>
      <p:ext uri="{BB962C8B-B14F-4D97-AF65-F5344CB8AC3E}">
        <p14:creationId xmlns:p14="http://schemas.microsoft.com/office/powerpoint/2010/main" val="141133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D54E1-F85B-4238-903B-05B7C6666415}" type="datetimeFigureOut">
              <a:rPr lang="en-IN" smtClean="0"/>
              <a:t>05-11-2022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C09D95-E47C-4885-99E6-45C2B9DD4B04}" type="slidenum">
              <a:rPr lang="en-IN" smtClean="0"/>
              <a:t>‹#›</a:t>
            </a:fld>
            <a:endParaRPr lang="en-IN"/>
          </a:p>
        </p:txBody>
      </p:sp>
    </p:spTree>
    <p:extLst>
      <p:ext uri="{BB962C8B-B14F-4D97-AF65-F5344CB8AC3E}">
        <p14:creationId xmlns:p14="http://schemas.microsoft.com/office/powerpoint/2010/main" val="408877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D54E1-F85B-4238-903B-05B7C6666415}"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C09D95-E47C-4885-99E6-45C2B9DD4B04}" type="slidenum">
              <a:rPr lang="en-IN" smtClean="0"/>
              <a:t>‹#›</a:t>
            </a:fld>
            <a:endParaRPr lang="en-IN"/>
          </a:p>
        </p:txBody>
      </p:sp>
    </p:spTree>
    <p:extLst>
      <p:ext uri="{BB962C8B-B14F-4D97-AF65-F5344CB8AC3E}">
        <p14:creationId xmlns:p14="http://schemas.microsoft.com/office/powerpoint/2010/main" val="4292246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D54E1-F85B-4238-903B-05B7C6666415}"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C09D95-E47C-4885-99E6-45C2B9DD4B04}" type="slidenum">
              <a:rPr lang="en-IN" smtClean="0"/>
              <a:t>‹#›</a:t>
            </a:fld>
            <a:endParaRPr lang="en-IN"/>
          </a:p>
        </p:txBody>
      </p:sp>
    </p:spTree>
    <p:extLst>
      <p:ext uri="{BB962C8B-B14F-4D97-AF65-F5344CB8AC3E}">
        <p14:creationId xmlns:p14="http://schemas.microsoft.com/office/powerpoint/2010/main" val="344530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D54E1-F85B-4238-903B-05B7C6666415}" type="datetimeFigureOut">
              <a:rPr lang="en-IN" smtClean="0"/>
              <a:t>05-11-2022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09D95-E47C-4885-99E6-45C2B9DD4B04}" type="slidenum">
              <a:rPr lang="en-IN" smtClean="0"/>
              <a:t>‹#›</a:t>
            </a:fld>
            <a:endParaRPr lang="en-IN"/>
          </a:p>
        </p:txBody>
      </p:sp>
    </p:spTree>
    <p:extLst>
      <p:ext uri="{BB962C8B-B14F-4D97-AF65-F5344CB8AC3E}">
        <p14:creationId xmlns:p14="http://schemas.microsoft.com/office/powerpoint/2010/main" val="3263292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4842"/>
            <a:ext cx="9144000" cy="1787857"/>
          </a:xfrm>
        </p:spPr>
        <p:txBody>
          <a:bodyPr>
            <a:normAutofit/>
          </a:bodyPr>
          <a:lstStyle/>
          <a:p>
            <a:r>
              <a:rPr lang="en-US" sz="8800" b="1" dirty="0" smtClean="0">
                <a:solidFill>
                  <a:srgbClr val="FF0000"/>
                </a:solidFill>
              </a:rPr>
              <a:t>Capstone Project </a:t>
            </a:r>
            <a:r>
              <a:rPr lang="en-US" sz="8800" b="1" smtClean="0">
                <a:solidFill>
                  <a:srgbClr val="FF0000"/>
                </a:solidFill>
              </a:rPr>
              <a:t>- 2</a:t>
            </a:r>
            <a:endParaRPr lang="en-IN" sz="8800" b="1" dirty="0">
              <a:solidFill>
                <a:srgbClr val="FF0000"/>
              </a:solidFill>
            </a:endParaRPr>
          </a:p>
        </p:txBody>
      </p:sp>
      <p:sp>
        <p:nvSpPr>
          <p:cNvPr id="3" name="Subtitle 2"/>
          <p:cNvSpPr>
            <a:spLocks noGrp="1"/>
          </p:cNvSpPr>
          <p:nvPr>
            <p:ph type="subTitle" idx="1"/>
          </p:nvPr>
        </p:nvSpPr>
        <p:spPr>
          <a:xfrm>
            <a:off x="1524000" y="2238233"/>
            <a:ext cx="9144000" cy="4039737"/>
          </a:xfrm>
        </p:spPr>
        <p:txBody>
          <a:bodyPr>
            <a:normAutofit fontScale="77500" lnSpcReduction="20000"/>
          </a:bodyPr>
          <a:lstStyle/>
          <a:p>
            <a:r>
              <a:rPr lang="en-US" sz="6600" b="1" u="sng" dirty="0"/>
              <a:t>Seoul Bike Sharing Demand Prediction</a:t>
            </a:r>
            <a:endParaRPr lang="en-US" sz="6600" dirty="0"/>
          </a:p>
          <a:p>
            <a:endParaRPr lang="en-US" sz="4300" b="1" u="sng" dirty="0" smtClean="0"/>
          </a:p>
          <a:p>
            <a:endParaRPr lang="en-US" sz="4300" b="1" u="sng" dirty="0" smtClean="0"/>
          </a:p>
          <a:p>
            <a:endParaRPr lang="en-US" sz="4300" b="1" u="sng" dirty="0"/>
          </a:p>
          <a:p>
            <a:endParaRPr lang="en-US" sz="4300" b="1" u="sng" dirty="0" smtClean="0"/>
          </a:p>
          <a:p>
            <a:r>
              <a:rPr lang="en-US" sz="5800" dirty="0" err="1" smtClean="0"/>
              <a:t>Sujit</a:t>
            </a:r>
            <a:r>
              <a:rPr lang="en-US" sz="5800" dirty="0" smtClean="0"/>
              <a:t> </a:t>
            </a:r>
            <a:r>
              <a:rPr lang="en-US" sz="5800" dirty="0" err="1" smtClean="0"/>
              <a:t>Musale</a:t>
            </a:r>
            <a:endParaRPr lang="en-US" sz="5800" dirty="0" smtClean="0"/>
          </a:p>
          <a:p>
            <a:r>
              <a:rPr lang="en-US" dirty="0" smtClean="0"/>
              <a:t>(Self Project)</a:t>
            </a:r>
          </a:p>
          <a:p>
            <a:endParaRPr lang="en-US" dirty="0" smtClean="0"/>
          </a:p>
          <a:p>
            <a:endParaRPr lang="en-US" dirty="0" smtClean="0"/>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5706" y="3618421"/>
            <a:ext cx="3129394" cy="1575880"/>
          </a:xfrm>
          <a:prstGeom prst="rect">
            <a:avLst/>
          </a:prstGeom>
        </p:spPr>
      </p:pic>
    </p:spTree>
    <p:extLst>
      <p:ext uri="{BB962C8B-B14F-4D97-AF65-F5344CB8AC3E}">
        <p14:creationId xmlns:p14="http://schemas.microsoft.com/office/powerpoint/2010/main" val="2590085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5885" y="235527"/>
            <a:ext cx="11658241" cy="6042443"/>
          </a:xfrm>
        </p:spPr>
        <p:txBody>
          <a:bodyPr>
            <a:normAutofit/>
          </a:bodyPr>
          <a:lstStyle/>
          <a:p>
            <a:r>
              <a:rPr lang="en-IN" sz="3400" dirty="0" smtClean="0">
                <a:solidFill>
                  <a:srgbClr val="FF0000"/>
                </a:solidFill>
                <a:latin typeface="Times New Roman" pitchFamily="18" charset="0"/>
                <a:cs typeface="Times New Roman" pitchFamily="18" charset="0"/>
              </a:rPr>
              <a:t>EDA </a:t>
            </a:r>
            <a:r>
              <a:rPr lang="en-IN" dirty="0" smtClean="0">
                <a:solidFill>
                  <a:srgbClr val="FF0000"/>
                </a:solidFill>
                <a:latin typeface="Times New Roman" pitchFamily="18" charset="0"/>
                <a:cs typeface="Times New Roman" pitchFamily="18" charset="0"/>
              </a:rPr>
              <a:t>…..</a:t>
            </a:r>
          </a:p>
          <a:p>
            <a:pPr algn="l"/>
            <a:r>
              <a:rPr lang="en-US" dirty="0" smtClean="0">
                <a:solidFill>
                  <a:srgbClr val="FF0000"/>
                </a:solidFill>
                <a:latin typeface="Times New Roman" pitchFamily="18" charset="0"/>
                <a:cs typeface="Times New Roman" pitchFamily="18" charset="0"/>
              </a:rPr>
              <a:t>Correlation </a:t>
            </a:r>
            <a:r>
              <a:rPr lang="en-US" dirty="0" smtClean="0">
                <a:solidFill>
                  <a:srgbClr val="FF0000"/>
                </a:solidFill>
                <a:latin typeface="Times New Roman" pitchFamily="18" charset="0"/>
                <a:cs typeface="Times New Roman" pitchFamily="18" charset="0"/>
              </a:rPr>
              <a:t>plot of dependent variable with individual independent variable</a:t>
            </a:r>
            <a:endParaRPr lang="en-IN" dirty="0" smtClean="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smtClean="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smtClean="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smtClean="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smtClean="0">
              <a:solidFill>
                <a:srgbClr val="FF0000"/>
              </a:solidFill>
              <a:latin typeface="Times New Roman" pitchFamily="18" charset="0"/>
              <a:cs typeface="Times New Roman" pitchFamily="18" charset="0"/>
            </a:endParaRPr>
          </a:p>
          <a:p>
            <a:pPr algn="l"/>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gn="l"/>
            <a:endParaRPr lang="en-IN" sz="2800" dirty="0" smtClean="0">
              <a:latin typeface="Times New Roman" pitchFamily="18" charset="0"/>
              <a:cs typeface="Times New Roman" pitchFamily="18" charset="0"/>
            </a:endParaRPr>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6099"/>
            <a:ext cx="3086100" cy="188796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6100" y="1646722"/>
            <a:ext cx="3086600" cy="187723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7780" y="1655242"/>
            <a:ext cx="2954436" cy="1816109"/>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92216" y="1699323"/>
            <a:ext cx="2896584" cy="1772028"/>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87" y="4098626"/>
            <a:ext cx="3059613" cy="1848148"/>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86100" y="4098626"/>
            <a:ext cx="3277592" cy="2014755"/>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65837" y="4181929"/>
            <a:ext cx="2749942" cy="1848148"/>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15779" y="4098626"/>
            <a:ext cx="2998529" cy="2014755"/>
          </a:xfrm>
          <a:prstGeom prst="rect">
            <a:avLst/>
          </a:prstGeom>
        </p:spPr>
      </p:pic>
    </p:spTree>
    <p:extLst>
      <p:ext uri="{BB962C8B-B14F-4D97-AF65-F5344CB8AC3E}">
        <p14:creationId xmlns:p14="http://schemas.microsoft.com/office/powerpoint/2010/main" val="4151563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3567" y="101600"/>
            <a:ext cx="11561523" cy="6176370"/>
          </a:xfrm>
        </p:spPr>
        <p:txBody>
          <a:bodyPr>
            <a:normAutofit fontScale="92500" lnSpcReduction="20000"/>
          </a:bodyPr>
          <a:lstStyle/>
          <a:p>
            <a:r>
              <a:rPr lang="en-IN" sz="3400" dirty="0" smtClean="0">
                <a:solidFill>
                  <a:srgbClr val="FF0000"/>
                </a:solidFill>
                <a:latin typeface="Times New Roman" pitchFamily="18" charset="0"/>
                <a:cs typeface="Times New Roman" pitchFamily="18" charset="0"/>
              </a:rPr>
              <a:t>EDA </a:t>
            </a:r>
            <a:endParaRPr lang="en-IN" dirty="0" smtClean="0">
              <a:solidFill>
                <a:srgbClr val="FF0000"/>
              </a:solidFill>
              <a:latin typeface="Times New Roman" pitchFamily="18" charset="0"/>
              <a:cs typeface="Times New Roman" pitchFamily="18" charset="0"/>
            </a:endParaRPr>
          </a:p>
          <a:p>
            <a:pPr algn="l"/>
            <a:r>
              <a:rPr lang="en-US" dirty="0" smtClean="0">
                <a:solidFill>
                  <a:srgbClr val="FF0000"/>
                </a:solidFill>
                <a:latin typeface="Times New Roman" pitchFamily="18" charset="0"/>
                <a:cs typeface="Times New Roman" pitchFamily="18" charset="0"/>
              </a:rPr>
              <a:t>Over all Correlation plot-</a:t>
            </a:r>
          </a:p>
          <a:p>
            <a:endParaRPr lang="en-US" u="sng" dirty="0">
              <a:solidFill>
                <a:srgbClr val="FF0000"/>
              </a:solidFill>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Dew </a:t>
            </a:r>
            <a:r>
              <a:rPr lang="en-US" dirty="0">
                <a:solidFill>
                  <a:srgbClr val="FF0000"/>
                </a:solidFill>
                <a:latin typeface="Times New Roman" pitchFamily="18" charset="0"/>
                <a:cs typeface="Times New Roman" pitchFamily="18" charset="0"/>
              </a:rPr>
              <a:t>point &amp; </a:t>
            </a:r>
            <a:endParaRPr lang="en-US" dirty="0" smtClean="0">
              <a:solidFill>
                <a:srgbClr val="FF0000"/>
              </a:solidFill>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temp </a:t>
            </a:r>
            <a:r>
              <a:rPr lang="en-US" dirty="0">
                <a:solidFill>
                  <a:srgbClr val="FF0000"/>
                </a:solidFill>
                <a:latin typeface="Times New Roman" pitchFamily="18" charset="0"/>
                <a:cs typeface="Times New Roman" pitchFamily="18" charset="0"/>
              </a:rPr>
              <a:t>are added</a:t>
            </a:r>
            <a:endParaRPr lang="en-US" dirty="0" smtClean="0">
              <a:solidFill>
                <a:srgbClr val="FF0000"/>
              </a:solidFill>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To form </a:t>
            </a:r>
            <a:r>
              <a:rPr lang="en-US" b="1" dirty="0" smtClean="0">
                <a:solidFill>
                  <a:srgbClr val="FF0000"/>
                </a:solidFill>
                <a:latin typeface="Times New Roman" pitchFamily="18" charset="0"/>
                <a:cs typeface="Times New Roman" pitchFamily="18" charset="0"/>
              </a:rPr>
              <a:t>temperature and </a:t>
            </a:r>
          </a:p>
          <a:p>
            <a:r>
              <a:rPr lang="en-US" b="1" dirty="0" err="1" smtClean="0">
                <a:solidFill>
                  <a:srgbClr val="FF0000"/>
                </a:solidFill>
                <a:latin typeface="Times New Roman" pitchFamily="18" charset="0"/>
                <a:cs typeface="Times New Roman" pitchFamily="18" charset="0"/>
              </a:rPr>
              <a:t>Dev_temp</a:t>
            </a:r>
            <a:endParaRPr lang="en-US" b="1" dirty="0">
              <a:solidFill>
                <a:srgbClr val="FF0000"/>
              </a:solidFill>
              <a:latin typeface="Times New Roman" pitchFamily="18" charset="0"/>
              <a:cs typeface="Times New Roman" pitchFamily="18" charset="0"/>
            </a:endParaRPr>
          </a:p>
          <a:p>
            <a:endParaRPr lang="en-US" u="sng" dirty="0" smtClean="0">
              <a:solidFill>
                <a:srgbClr val="FF0000"/>
              </a:solidFill>
              <a:latin typeface="Times New Roman" pitchFamily="18" charset="0"/>
              <a:cs typeface="Times New Roman" pitchFamily="18" charset="0"/>
            </a:endParaRPr>
          </a:p>
          <a:p>
            <a:pPr algn="just"/>
            <a:endParaRPr lang="en-US" u="sng" dirty="0" smtClean="0">
              <a:solidFill>
                <a:srgbClr val="FF0000"/>
              </a:solidFill>
              <a:latin typeface="Times New Roman" pitchFamily="18" charset="0"/>
              <a:cs typeface="Times New Roman" pitchFamily="18" charset="0"/>
            </a:endParaRPr>
          </a:p>
          <a:p>
            <a:pPr algn="just"/>
            <a:endParaRPr lang="en-US" u="sng" dirty="0">
              <a:solidFill>
                <a:srgbClr val="FF0000"/>
              </a:solidFill>
              <a:latin typeface="Times New Roman" pitchFamily="18" charset="0"/>
              <a:cs typeface="Times New Roman" pitchFamily="18" charset="0"/>
            </a:endParaRPr>
          </a:p>
          <a:p>
            <a:pPr algn="just"/>
            <a:endParaRPr lang="en-US" u="sng" dirty="0">
              <a:solidFill>
                <a:srgbClr val="FF0000"/>
              </a:solidFill>
              <a:latin typeface="Times New Roman" pitchFamily="18" charset="0"/>
              <a:cs typeface="Times New Roman" pitchFamily="18" charset="0"/>
            </a:endParaRPr>
          </a:p>
          <a:p>
            <a:pPr algn="just"/>
            <a:endParaRPr lang="en-US" u="sng" dirty="0">
              <a:solidFill>
                <a:srgbClr val="FF0000"/>
              </a:solidFill>
              <a:latin typeface="Times New Roman" pitchFamily="18" charset="0"/>
              <a:cs typeface="Times New Roman" pitchFamily="18" charset="0"/>
            </a:endParaRPr>
          </a:p>
          <a:p>
            <a:pPr algn="just"/>
            <a:r>
              <a:rPr lang="en-US" dirty="0" smtClean="0">
                <a:solidFill>
                  <a:srgbClr val="FF0000"/>
                </a:solidFill>
                <a:latin typeface="Times New Roman" pitchFamily="18" charset="0"/>
                <a:cs typeface="Times New Roman" pitchFamily="18" charset="0"/>
              </a:rPr>
              <a:t>             </a:t>
            </a:r>
            <a:r>
              <a:rPr lang="en-US" sz="1600" dirty="0" smtClean="0">
                <a:solidFill>
                  <a:srgbClr val="FF0000"/>
                </a:solidFill>
                <a:latin typeface="Times New Roman" pitchFamily="18" charset="0"/>
                <a:cs typeface="Times New Roman" pitchFamily="18" charset="0"/>
              </a:rPr>
              <a:t>Before merging </a:t>
            </a:r>
            <a:r>
              <a:rPr lang="en-US" sz="1600" dirty="0" smtClean="0">
                <a:solidFill>
                  <a:srgbClr val="FF0000"/>
                </a:solidFill>
                <a:latin typeface="Times New Roman" pitchFamily="18" charset="0"/>
                <a:cs typeface="Times New Roman" pitchFamily="18" charset="0"/>
              </a:rPr>
              <a:t>                                                                                                               After </a:t>
            </a:r>
            <a:r>
              <a:rPr lang="en-US" sz="1600" dirty="0" smtClean="0">
                <a:solidFill>
                  <a:srgbClr val="FF0000"/>
                </a:solidFill>
                <a:latin typeface="Times New Roman" pitchFamily="18" charset="0"/>
                <a:cs typeface="Times New Roman" pitchFamily="18" charset="0"/>
              </a:rPr>
              <a:t>Merging variable</a:t>
            </a:r>
          </a:p>
          <a:p>
            <a:pPr algn="l"/>
            <a:r>
              <a:rPr lang="en-US" u="sng" dirty="0" smtClean="0">
                <a:solidFill>
                  <a:srgbClr val="FF0000"/>
                </a:solidFill>
                <a:latin typeface="Times New Roman" pitchFamily="18" charset="0"/>
                <a:cs typeface="Times New Roman" pitchFamily="18" charset="0"/>
              </a:rPr>
              <a:t>Variable after </a:t>
            </a:r>
            <a:r>
              <a:rPr lang="en-US" u="sng" dirty="0" err="1" smtClean="0">
                <a:solidFill>
                  <a:srgbClr val="FF0000"/>
                </a:solidFill>
                <a:latin typeface="Times New Roman" pitchFamily="18" charset="0"/>
                <a:cs typeface="Times New Roman" pitchFamily="18" charset="0"/>
              </a:rPr>
              <a:t>dumy</a:t>
            </a:r>
            <a:r>
              <a:rPr lang="en-US" u="sng" dirty="0" smtClean="0">
                <a:solidFill>
                  <a:srgbClr val="FF0000"/>
                </a:solidFill>
                <a:latin typeface="Times New Roman" pitchFamily="18" charset="0"/>
                <a:cs typeface="Times New Roman" pitchFamily="18" charset="0"/>
              </a:rPr>
              <a:t> applied (Total -53 variable) -</a:t>
            </a:r>
            <a:r>
              <a:rPr lang="en-US" dirty="0" smtClean="0"/>
              <a:t>'</a:t>
            </a:r>
            <a:r>
              <a:rPr lang="en-US" sz="1600" dirty="0" err="1" smtClean="0"/>
              <a:t>rented_bike_count</a:t>
            </a:r>
            <a:r>
              <a:rPr lang="en-US" sz="1600" dirty="0"/>
              <a:t>', 'humidity', '</a:t>
            </a:r>
            <a:r>
              <a:rPr lang="en-US" sz="1600" dirty="0" err="1"/>
              <a:t>wind_speed</a:t>
            </a:r>
            <a:r>
              <a:rPr lang="en-US" sz="1600" dirty="0"/>
              <a:t>', 'visibility', '</a:t>
            </a:r>
            <a:r>
              <a:rPr lang="en-US" sz="1600" dirty="0" err="1"/>
              <a:t>solar_radiation</a:t>
            </a:r>
            <a:r>
              <a:rPr lang="en-US" sz="1600" dirty="0"/>
              <a:t>', 'rainfall', 'snowfall', '</a:t>
            </a:r>
            <a:r>
              <a:rPr lang="en-US" sz="1600" dirty="0" err="1"/>
              <a:t>Temperature_and_dew_temp</a:t>
            </a:r>
            <a:r>
              <a:rPr lang="en-US" sz="1600" dirty="0"/>
              <a:t>', 'hour_1', 'hour_2', 'hour_3', 'hour_4', 'hour_5', 'hour_6', 'hour_7', 'hour_8', 'hour_9', 'hour_10', 'hour_11', 'hour_12', 'hour_13', 'hour_14', 'hour_15', 'hour_16', 'hour_17', 'hour_18', 'hour_19', 'hour_20', 'hour_21', 'hour_22', 'hour_23', '</a:t>
            </a:r>
            <a:r>
              <a:rPr lang="en-US" sz="1600" dirty="0" err="1"/>
              <a:t>holiday_No</a:t>
            </a:r>
            <a:r>
              <a:rPr lang="en-US" sz="1600" dirty="0"/>
              <a:t> Holiday', '</a:t>
            </a:r>
            <a:r>
              <a:rPr lang="en-US" sz="1600" dirty="0" err="1"/>
              <a:t>func_day_Yes</a:t>
            </a:r>
            <a:r>
              <a:rPr lang="en-US" sz="1600" dirty="0"/>
              <a:t>', '</a:t>
            </a:r>
            <a:r>
              <a:rPr lang="en-US" sz="1600" dirty="0" err="1"/>
              <a:t>months_string_August</a:t>
            </a:r>
            <a:r>
              <a:rPr lang="en-US" sz="1600" dirty="0"/>
              <a:t>', '</a:t>
            </a:r>
            <a:r>
              <a:rPr lang="en-US" sz="1600" dirty="0" err="1"/>
              <a:t>months_string_December</a:t>
            </a:r>
            <a:r>
              <a:rPr lang="en-US" sz="1600" dirty="0"/>
              <a:t>', '</a:t>
            </a:r>
            <a:r>
              <a:rPr lang="en-US" sz="1600" dirty="0" err="1"/>
              <a:t>months_string_February</a:t>
            </a:r>
            <a:r>
              <a:rPr lang="en-US" sz="1600" dirty="0"/>
              <a:t>', '</a:t>
            </a:r>
            <a:r>
              <a:rPr lang="en-US" sz="1600" dirty="0" err="1"/>
              <a:t>months_string_January</a:t>
            </a:r>
            <a:r>
              <a:rPr lang="en-US" sz="1600" dirty="0"/>
              <a:t>', '</a:t>
            </a:r>
            <a:r>
              <a:rPr lang="en-US" sz="1600" dirty="0" err="1"/>
              <a:t>months_string_July</a:t>
            </a:r>
            <a:r>
              <a:rPr lang="en-US" sz="1600" dirty="0"/>
              <a:t>', '</a:t>
            </a:r>
            <a:r>
              <a:rPr lang="en-US" sz="1600" dirty="0" err="1"/>
              <a:t>months_string_June</a:t>
            </a:r>
            <a:r>
              <a:rPr lang="en-US" sz="1600" dirty="0"/>
              <a:t>', '</a:t>
            </a:r>
            <a:r>
              <a:rPr lang="en-US" sz="1600" dirty="0" err="1"/>
              <a:t>months_string_March</a:t>
            </a:r>
            <a:r>
              <a:rPr lang="en-US" sz="1600" dirty="0"/>
              <a:t>', '</a:t>
            </a:r>
            <a:r>
              <a:rPr lang="en-US" sz="1600" dirty="0" err="1"/>
              <a:t>months_string_May</a:t>
            </a:r>
            <a:r>
              <a:rPr lang="en-US" sz="1600" dirty="0"/>
              <a:t>', '</a:t>
            </a:r>
            <a:r>
              <a:rPr lang="en-US" sz="1600" dirty="0" err="1"/>
              <a:t>months_string_November</a:t>
            </a:r>
            <a:r>
              <a:rPr lang="en-US" sz="1600" dirty="0"/>
              <a:t>', '</a:t>
            </a:r>
            <a:r>
              <a:rPr lang="en-US" sz="1600" dirty="0" err="1"/>
              <a:t>months_string_October</a:t>
            </a:r>
            <a:r>
              <a:rPr lang="en-US" sz="1600" dirty="0"/>
              <a:t>', '</a:t>
            </a:r>
            <a:r>
              <a:rPr lang="en-US" sz="1600" dirty="0" err="1"/>
              <a:t>months_string_September</a:t>
            </a:r>
            <a:r>
              <a:rPr lang="en-US" sz="1600" dirty="0"/>
              <a:t>', '</a:t>
            </a:r>
            <a:r>
              <a:rPr lang="en-US" sz="1600" dirty="0" err="1"/>
              <a:t>seasons_Spring</a:t>
            </a:r>
            <a:r>
              <a:rPr lang="en-US" sz="1600" dirty="0"/>
              <a:t>', '</a:t>
            </a:r>
            <a:r>
              <a:rPr lang="en-US" sz="1600" dirty="0" err="1"/>
              <a:t>seasons_Summer</a:t>
            </a:r>
            <a:r>
              <a:rPr lang="en-US" sz="1600" dirty="0"/>
              <a:t>', '</a:t>
            </a:r>
            <a:r>
              <a:rPr lang="en-US" sz="1600" dirty="0" err="1"/>
              <a:t>seasons_Winter</a:t>
            </a:r>
            <a:r>
              <a:rPr lang="en-US" sz="1600" dirty="0"/>
              <a:t>', '</a:t>
            </a:r>
            <a:r>
              <a:rPr lang="en-US" sz="1600" dirty="0" err="1"/>
              <a:t>days_Monday</a:t>
            </a:r>
            <a:r>
              <a:rPr lang="en-US" sz="1600" dirty="0"/>
              <a:t>', '</a:t>
            </a:r>
            <a:r>
              <a:rPr lang="en-US" sz="1600" dirty="0" err="1"/>
              <a:t>days_Saturday</a:t>
            </a:r>
            <a:r>
              <a:rPr lang="en-US" sz="1600" dirty="0"/>
              <a:t>', '</a:t>
            </a:r>
            <a:r>
              <a:rPr lang="en-US" sz="1600" dirty="0" err="1"/>
              <a:t>days_Sunday</a:t>
            </a:r>
            <a:r>
              <a:rPr lang="en-US" sz="1600" dirty="0"/>
              <a:t>', '</a:t>
            </a:r>
            <a:r>
              <a:rPr lang="en-US" sz="1600" dirty="0" err="1"/>
              <a:t>days_Thursday</a:t>
            </a:r>
            <a:r>
              <a:rPr lang="en-US" sz="1600" dirty="0"/>
              <a:t>', '</a:t>
            </a:r>
            <a:r>
              <a:rPr lang="en-US" sz="1600" dirty="0" err="1"/>
              <a:t>days_Tuesday</a:t>
            </a:r>
            <a:r>
              <a:rPr lang="en-US" sz="1600" dirty="0"/>
              <a:t>', </a:t>
            </a:r>
            <a:r>
              <a:rPr lang="en-US" sz="1600" dirty="0" smtClean="0"/>
              <a:t>'</a:t>
            </a:r>
            <a:r>
              <a:rPr lang="en-US" sz="1600" dirty="0" err="1" smtClean="0"/>
              <a:t>days_Wednesday</a:t>
            </a:r>
            <a:r>
              <a:rPr lang="en-US" sz="1600" dirty="0" smtClean="0"/>
              <a:t>‘ </a:t>
            </a:r>
            <a:endParaRPr lang="en-IN" sz="1600" u="sng" dirty="0" smtClean="0">
              <a:solidFill>
                <a:srgbClr val="FF0000"/>
              </a:solidFill>
              <a:latin typeface="Times New Roman" pitchFamily="18" charset="0"/>
              <a:cs typeface="Times New Roman" pitchFamily="18" charset="0"/>
            </a:endParaRPr>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642" y="1160061"/>
            <a:ext cx="3868286" cy="349325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6436" y="1160061"/>
            <a:ext cx="4529282" cy="3914399"/>
          </a:xfrm>
          <a:prstGeom prst="rect">
            <a:avLst/>
          </a:prstGeom>
        </p:spPr>
      </p:pic>
    </p:spTree>
    <p:extLst>
      <p:ext uri="{BB962C8B-B14F-4D97-AF65-F5344CB8AC3E}">
        <p14:creationId xmlns:p14="http://schemas.microsoft.com/office/powerpoint/2010/main" val="2595455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3567" y="139700"/>
            <a:ext cx="11561523" cy="6138270"/>
          </a:xfrm>
        </p:spPr>
        <p:txBody>
          <a:bodyPr>
            <a:normAutofit/>
          </a:bodyPr>
          <a:lstStyle/>
          <a:p>
            <a:r>
              <a:rPr lang="en-US" u="sng" dirty="0" smtClean="0">
                <a:solidFill>
                  <a:srgbClr val="FF0000"/>
                </a:solidFill>
                <a:latin typeface="Times New Roman" pitchFamily="18" charset="0"/>
                <a:cs typeface="Times New Roman" pitchFamily="18" charset="0"/>
              </a:rPr>
              <a:t>Modeling 1. Linear Regression</a:t>
            </a:r>
            <a:endParaRPr lang="en-IN" u="sng" dirty="0" smtClean="0">
              <a:solidFill>
                <a:srgbClr val="FF0000"/>
              </a:solidFill>
              <a:latin typeface="Times New Roman" pitchFamily="18" charset="0"/>
              <a:cs typeface="Times New Roman" pitchFamily="18" charset="0"/>
            </a:endParaRPr>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1886"/>
            <a:ext cx="5075374" cy="646611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55344876"/>
              </p:ext>
            </p:extLst>
          </p:nvPr>
        </p:nvGraphicFramePr>
        <p:xfrm>
          <a:off x="5240474" y="968586"/>
          <a:ext cx="5791467" cy="2118964"/>
        </p:xfrm>
        <a:graphic>
          <a:graphicData uri="http://schemas.openxmlformats.org/drawingml/2006/table">
            <a:tbl>
              <a:tblPr firstRow="1" bandRow="1">
                <a:tableStyleId>{5C22544A-7EE6-4342-B048-85BDC9FD1C3A}</a:tableStyleId>
              </a:tblPr>
              <a:tblGrid>
                <a:gridCol w="1930489"/>
                <a:gridCol w="1930489"/>
                <a:gridCol w="1930489"/>
              </a:tblGrid>
              <a:tr h="313510">
                <a:tc>
                  <a:txBody>
                    <a:bodyPr/>
                    <a:lstStyle/>
                    <a:p>
                      <a:r>
                        <a:rPr lang="en-US" dirty="0" smtClean="0"/>
                        <a:t>Evaluation Matrix</a:t>
                      </a:r>
                      <a:endParaRPr lang="en-IN" dirty="0"/>
                    </a:p>
                  </a:txBody>
                  <a:tcPr/>
                </a:tc>
                <a:tc>
                  <a:txBody>
                    <a:bodyPr/>
                    <a:lstStyle/>
                    <a:p>
                      <a:r>
                        <a:rPr lang="en-US" dirty="0" smtClean="0"/>
                        <a:t>For</a:t>
                      </a:r>
                      <a:r>
                        <a:rPr lang="en-US" baseline="0" dirty="0" smtClean="0"/>
                        <a:t> Train Data</a:t>
                      </a:r>
                      <a:endParaRPr lang="en-IN" dirty="0"/>
                    </a:p>
                  </a:txBody>
                  <a:tcPr/>
                </a:tc>
                <a:tc>
                  <a:txBody>
                    <a:bodyPr/>
                    <a:lstStyle/>
                    <a:p>
                      <a:r>
                        <a:rPr lang="en-US" dirty="0" smtClean="0"/>
                        <a:t>For Test Data</a:t>
                      </a:r>
                      <a:endParaRPr lang="en-IN" dirty="0"/>
                    </a:p>
                  </a:txBody>
                  <a:tcPr/>
                </a:tc>
              </a:tr>
              <a:tr h="479898">
                <a:tc>
                  <a:txBody>
                    <a:bodyPr/>
                    <a:lstStyle/>
                    <a:p>
                      <a:r>
                        <a:rPr lang="en-US" sz="1100" dirty="0" smtClean="0"/>
                        <a:t>MAE (Mean</a:t>
                      </a:r>
                      <a:r>
                        <a:rPr lang="en-US" sz="1100" baseline="0" dirty="0" smtClean="0"/>
                        <a:t> absolute error)</a:t>
                      </a:r>
                      <a:endParaRPr lang="en-IN" sz="1100" dirty="0"/>
                    </a:p>
                  </a:txBody>
                  <a:tcPr/>
                </a:tc>
                <a:tc>
                  <a:txBody>
                    <a:bodyPr/>
                    <a:lstStyle/>
                    <a:p>
                      <a:r>
                        <a:rPr lang="en-US" sz="1100" dirty="0" smtClean="0"/>
                        <a:t>4.21</a:t>
                      </a:r>
                      <a:endParaRPr lang="en-IN" sz="1100" dirty="0"/>
                    </a:p>
                  </a:txBody>
                  <a:tcPr/>
                </a:tc>
                <a:tc>
                  <a:txBody>
                    <a:bodyPr/>
                    <a:lstStyle/>
                    <a:p>
                      <a:r>
                        <a:rPr lang="en-US" sz="1100" dirty="0" smtClean="0"/>
                        <a:t>4.38</a:t>
                      </a:r>
                      <a:endParaRPr lang="en-IN" sz="1100" dirty="0"/>
                    </a:p>
                  </a:txBody>
                  <a:tcPr/>
                </a:tc>
              </a:tr>
              <a:tr h="479898">
                <a:tc>
                  <a:txBody>
                    <a:bodyPr/>
                    <a:lstStyle/>
                    <a:p>
                      <a:r>
                        <a:rPr lang="en-US" sz="1100" dirty="0" smtClean="0"/>
                        <a:t>MSE</a:t>
                      </a:r>
                      <a:r>
                        <a:rPr lang="en-US" sz="1100" baseline="0" dirty="0" smtClean="0"/>
                        <a:t> (Mean Squared Error)</a:t>
                      </a:r>
                      <a:endParaRPr lang="en-IN" sz="1100" dirty="0"/>
                    </a:p>
                  </a:txBody>
                  <a:tcPr/>
                </a:tc>
                <a:tc>
                  <a:txBody>
                    <a:bodyPr/>
                    <a:lstStyle/>
                    <a:p>
                      <a:r>
                        <a:rPr lang="en-US" sz="1100" dirty="0" smtClean="0"/>
                        <a:t>34.62</a:t>
                      </a:r>
                      <a:endParaRPr lang="en-IN" sz="1100" dirty="0"/>
                    </a:p>
                  </a:txBody>
                  <a:tcPr/>
                </a:tc>
                <a:tc>
                  <a:txBody>
                    <a:bodyPr/>
                    <a:lstStyle/>
                    <a:p>
                      <a:r>
                        <a:rPr lang="en-US" sz="1100" dirty="0" smtClean="0"/>
                        <a:t>33.02</a:t>
                      </a:r>
                      <a:endParaRPr lang="en-IN" sz="1100" dirty="0"/>
                    </a:p>
                  </a:txBody>
                  <a:tcPr/>
                </a:tc>
              </a:tr>
              <a:tr h="479898">
                <a:tc>
                  <a:txBody>
                    <a:bodyPr/>
                    <a:lstStyle/>
                    <a:p>
                      <a:r>
                        <a:rPr lang="en-US" sz="1100" dirty="0" smtClean="0"/>
                        <a:t>RMSE(Root Mean Squared Error)</a:t>
                      </a:r>
                      <a:endParaRPr lang="en-IN" sz="1100" dirty="0"/>
                    </a:p>
                  </a:txBody>
                  <a:tcPr/>
                </a:tc>
                <a:tc>
                  <a:txBody>
                    <a:bodyPr/>
                    <a:lstStyle/>
                    <a:p>
                      <a:r>
                        <a:rPr lang="en-US" sz="1100" dirty="0" smtClean="0"/>
                        <a:t>5.88</a:t>
                      </a:r>
                      <a:endParaRPr lang="en-IN" sz="1100" dirty="0"/>
                    </a:p>
                  </a:txBody>
                  <a:tcPr/>
                </a:tc>
                <a:tc>
                  <a:txBody>
                    <a:bodyPr/>
                    <a:lstStyle/>
                    <a:p>
                      <a:r>
                        <a:rPr lang="en-US" sz="1100" dirty="0" smtClean="0"/>
                        <a:t>5.74</a:t>
                      </a:r>
                      <a:endParaRPr lang="en-IN" sz="1100" dirty="0"/>
                    </a:p>
                  </a:txBody>
                  <a:tcPr/>
                </a:tc>
              </a:tr>
              <a:tr h="313510">
                <a:tc>
                  <a:txBody>
                    <a:bodyPr/>
                    <a:lstStyle/>
                    <a:p>
                      <a:r>
                        <a:rPr lang="en-US" sz="1100" dirty="0" smtClean="0"/>
                        <a:t>R2 score</a:t>
                      </a:r>
                      <a:endParaRPr lang="en-IN" sz="1100" dirty="0"/>
                    </a:p>
                  </a:txBody>
                  <a:tcPr/>
                </a:tc>
                <a:tc>
                  <a:txBody>
                    <a:bodyPr/>
                    <a:lstStyle/>
                    <a:p>
                      <a:r>
                        <a:rPr lang="en-US" sz="1100" dirty="0" smtClean="0"/>
                        <a:t>0.77</a:t>
                      </a:r>
                      <a:endParaRPr lang="en-IN" sz="1100" dirty="0"/>
                    </a:p>
                  </a:txBody>
                  <a:tcPr/>
                </a:tc>
                <a:tc>
                  <a:txBody>
                    <a:bodyPr/>
                    <a:lstStyle/>
                    <a:p>
                      <a:r>
                        <a:rPr lang="en-US" sz="1100" dirty="0" smtClean="0"/>
                        <a:t>0.78</a:t>
                      </a:r>
                      <a:endParaRPr lang="en-IN" sz="1100" dirty="0"/>
                    </a:p>
                  </a:txBody>
                  <a:tcPr/>
                </a:tc>
              </a:tr>
            </a:tbl>
          </a:graphicData>
        </a:graphic>
      </p:graphicFrame>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300" y="3565228"/>
            <a:ext cx="6290670" cy="2905961"/>
          </a:xfrm>
          <a:prstGeom prst="rect">
            <a:avLst/>
          </a:prstGeom>
        </p:spPr>
      </p:pic>
    </p:spTree>
    <p:extLst>
      <p:ext uri="{BB962C8B-B14F-4D97-AF65-F5344CB8AC3E}">
        <p14:creationId xmlns:p14="http://schemas.microsoft.com/office/powerpoint/2010/main" val="3208256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3567" y="139700"/>
            <a:ext cx="11561523" cy="6138270"/>
          </a:xfrm>
        </p:spPr>
        <p:txBody>
          <a:bodyPr>
            <a:normAutofit/>
          </a:bodyPr>
          <a:lstStyle/>
          <a:p>
            <a:r>
              <a:rPr lang="en-US" u="sng" dirty="0" smtClean="0">
                <a:solidFill>
                  <a:srgbClr val="FF0000"/>
                </a:solidFill>
                <a:latin typeface="Times New Roman" pitchFamily="18" charset="0"/>
                <a:cs typeface="Times New Roman" pitchFamily="18" charset="0"/>
              </a:rPr>
              <a:t>Modeling 2. Ridge Regression</a:t>
            </a:r>
            <a:endParaRPr lang="en-IN" u="sng" dirty="0" smtClean="0">
              <a:solidFill>
                <a:srgbClr val="FF0000"/>
              </a:solidFill>
              <a:latin typeface="Times New Roman" pitchFamily="18" charset="0"/>
              <a:cs typeface="Times New Roman" pitchFamily="18" charset="0"/>
            </a:endParaRPr>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53777327"/>
              </p:ext>
            </p:extLst>
          </p:nvPr>
        </p:nvGraphicFramePr>
        <p:xfrm>
          <a:off x="5240474" y="968586"/>
          <a:ext cx="5791467" cy="2118964"/>
        </p:xfrm>
        <a:graphic>
          <a:graphicData uri="http://schemas.openxmlformats.org/drawingml/2006/table">
            <a:tbl>
              <a:tblPr firstRow="1" bandRow="1">
                <a:tableStyleId>{5C22544A-7EE6-4342-B048-85BDC9FD1C3A}</a:tableStyleId>
              </a:tblPr>
              <a:tblGrid>
                <a:gridCol w="1930489"/>
                <a:gridCol w="1930489"/>
                <a:gridCol w="1930489"/>
              </a:tblGrid>
              <a:tr h="313510">
                <a:tc>
                  <a:txBody>
                    <a:bodyPr/>
                    <a:lstStyle/>
                    <a:p>
                      <a:r>
                        <a:rPr lang="en-US" dirty="0" smtClean="0"/>
                        <a:t>Evaluation Matrix</a:t>
                      </a:r>
                      <a:endParaRPr lang="en-IN" dirty="0"/>
                    </a:p>
                  </a:txBody>
                  <a:tcPr/>
                </a:tc>
                <a:tc>
                  <a:txBody>
                    <a:bodyPr/>
                    <a:lstStyle/>
                    <a:p>
                      <a:r>
                        <a:rPr lang="en-US" dirty="0" smtClean="0"/>
                        <a:t>For</a:t>
                      </a:r>
                      <a:r>
                        <a:rPr lang="en-US" baseline="0" dirty="0" smtClean="0"/>
                        <a:t> Train Data</a:t>
                      </a:r>
                      <a:endParaRPr lang="en-IN" dirty="0"/>
                    </a:p>
                  </a:txBody>
                  <a:tcPr/>
                </a:tc>
                <a:tc>
                  <a:txBody>
                    <a:bodyPr/>
                    <a:lstStyle/>
                    <a:p>
                      <a:r>
                        <a:rPr lang="en-US" dirty="0" smtClean="0"/>
                        <a:t>For Test Data</a:t>
                      </a:r>
                      <a:endParaRPr lang="en-IN" dirty="0"/>
                    </a:p>
                  </a:txBody>
                  <a:tcPr/>
                </a:tc>
              </a:tr>
              <a:tr h="479898">
                <a:tc>
                  <a:txBody>
                    <a:bodyPr/>
                    <a:lstStyle/>
                    <a:p>
                      <a:r>
                        <a:rPr lang="en-US" sz="1100" dirty="0" smtClean="0"/>
                        <a:t>MAE (Mean</a:t>
                      </a:r>
                      <a:r>
                        <a:rPr lang="en-US" sz="1100" baseline="0" dirty="0" smtClean="0"/>
                        <a:t> absolute error)</a:t>
                      </a:r>
                      <a:endParaRPr lang="en-IN" sz="1100" dirty="0"/>
                    </a:p>
                  </a:txBody>
                  <a:tcPr/>
                </a:tc>
                <a:tc>
                  <a:txBody>
                    <a:bodyPr/>
                    <a:lstStyle/>
                    <a:p>
                      <a:r>
                        <a:rPr lang="en-US" sz="1100" dirty="0" smtClean="0"/>
                        <a:t>4.42</a:t>
                      </a:r>
                      <a:endParaRPr lang="en-IN" sz="1100" dirty="0"/>
                    </a:p>
                  </a:txBody>
                  <a:tcPr/>
                </a:tc>
                <a:tc>
                  <a:txBody>
                    <a:bodyPr/>
                    <a:lstStyle/>
                    <a:p>
                      <a:r>
                        <a:rPr lang="en-US" sz="1100" dirty="0" smtClean="0"/>
                        <a:t>4.38</a:t>
                      </a:r>
                      <a:endParaRPr lang="en-IN" sz="1100" dirty="0"/>
                    </a:p>
                  </a:txBody>
                  <a:tcPr/>
                </a:tc>
              </a:tr>
              <a:tr h="479898">
                <a:tc>
                  <a:txBody>
                    <a:bodyPr/>
                    <a:lstStyle/>
                    <a:p>
                      <a:r>
                        <a:rPr lang="en-US" sz="1100" dirty="0" smtClean="0"/>
                        <a:t>MSE</a:t>
                      </a:r>
                      <a:r>
                        <a:rPr lang="en-US" sz="1100" baseline="0" dirty="0" smtClean="0"/>
                        <a:t> (Mean Squared Error)</a:t>
                      </a:r>
                      <a:endParaRPr lang="en-IN" sz="1100" dirty="0"/>
                    </a:p>
                  </a:txBody>
                  <a:tcPr/>
                </a:tc>
                <a:tc>
                  <a:txBody>
                    <a:bodyPr/>
                    <a:lstStyle/>
                    <a:p>
                      <a:r>
                        <a:rPr lang="en-US" sz="1100" dirty="0" smtClean="0"/>
                        <a:t>34.62</a:t>
                      </a:r>
                      <a:endParaRPr lang="en-IN" sz="1100" dirty="0"/>
                    </a:p>
                  </a:txBody>
                  <a:tcPr/>
                </a:tc>
                <a:tc>
                  <a:txBody>
                    <a:bodyPr/>
                    <a:lstStyle/>
                    <a:p>
                      <a:r>
                        <a:rPr lang="en-US" sz="1100" dirty="0" smtClean="0"/>
                        <a:t>33.04</a:t>
                      </a:r>
                      <a:endParaRPr lang="en-IN" sz="1100" dirty="0"/>
                    </a:p>
                  </a:txBody>
                  <a:tcPr/>
                </a:tc>
              </a:tr>
              <a:tr h="479898">
                <a:tc>
                  <a:txBody>
                    <a:bodyPr/>
                    <a:lstStyle/>
                    <a:p>
                      <a:r>
                        <a:rPr lang="en-US" sz="1100" dirty="0" smtClean="0"/>
                        <a:t>RMSE(Root Mean Squared Error)</a:t>
                      </a:r>
                      <a:endParaRPr lang="en-IN" sz="1100" dirty="0"/>
                    </a:p>
                  </a:txBody>
                  <a:tcPr/>
                </a:tc>
                <a:tc>
                  <a:txBody>
                    <a:bodyPr/>
                    <a:lstStyle/>
                    <a:p>
                      <a:r>
                        <a:rPr lang="en-US" sz="1100" dirty="0" smtClean="0"/>
                        <a:t>5.88</a:t>
                      </a:r>
                      <a:endParaRPr lang="en-IN" sz="1100" dirty="0"/>
                    </a:p>
                  </a:txBody>
                  <a:tcPr/>
                </a:tc>
                <a:tc>
                  <a:txBody>
                    <a:bodyPr/>
                    <a:lstStyle/>
                    <a:p>
                      <a:r>
                        <a:rPr lang="en-US" sz="1100" dirty="0" smtClean="0"/>
                        <a:t>5.74</a:t>
                      </a:r>
                      <a:endParaRPr lang="en-IN" sz="1100" dirty="0"/>
                    </a:p>
                  </a:txBody>
                  <a:tcPr/>
                </a:tc>
              </a:tr>
              <a:tr h="313510">
                <a:tc>
                  <a:txBody>
                    <a:bodyPr/>
                    <a:lstStyle/>
                    <a:p>
                      <a:r>
                        <a:rPr lang="en-US" sz="1100" dirty="0" smtClean="0"/>
                        <a:t>R2 score</a:t>
                      </a:r>
                      <a:endParaRPr lang="en-IN" sz="1100" dirty="0"/>
                    </a:p>
                  </a:txBody>
                  <a:tcPr/>
                </a:tc>
                <a:tc>
                  <a:txBody>
                    <a:bodyPr/>
                    <a:lstStyle/>
                    <a:p>
                      <a:r>
                        <a:rPr lang="en-US" sz="1100" dirty="0" smtClean="0"/>
                        <a:t>0.77</a:t>
                      </a:r>
                      <a:endParaRPr lang="en-IN" sz="1100" dirty="0"/>
                    </a:p>
                  </a:txBody>
                  <a:tcPr/>
                </a:tc>
                <a:tc>
                  <a:txBody>
                    <a:bodyPr/>
                    <a:lstStyle/>
                    <a:p>
                      <a:r>
                        <a:rPr lang="en-US" sz="1100" dirty="0" smtClean="0"/>
                        <a:t>0.78</a:t>
                      </a:r>
                      <a:endParaRPr lang="en-IN" sz="1100"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4482"/>
            <a:ext cx="4835236" cy="65335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5345" y="3394364"/>
            <a:ext cx="6428510" cy="3082598"/>
          </a:xfrm>
          <a:prstGeom prst="rect">
            <a:avLst/>
          </a:prstGeom>
        </p:spPr>
      </p:pic>
    </p:spTree>
    <p:extLst>
      <p:ext uri="{BB962C8B-B14F-4D97-AF65-F5344CB8AC3E}">
        <p14:creationId xmlns:p14="http://schemas.microsoft.com/office/powerpoint/2010/main" val="2678540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3567" y="139700"/>
            <a:ext cx="11561523" cy="6138270"/>
          </a:xfrm>
        </p:spPr>
        <p:txBody>
          <a:bodyPr>
            <a:normAutofit/>
          </a:bodyPr>
          <a:lstStyle/>
          <a:p>
            <a:r>
              <a:rPr lang="en-US" u="sng" dirty="0" smtClean="0">
                <a:solidFill>
                  <a:srgbClr val="FF0000"/>
                </a:solidFill>
                <a:latin typeface="Times New Roman" pitchFamily="18" charset="0"/>
                <a:cs typeface="Times New Roman" pitchFamily="18" charset="0"/>
              </a:rPr>
              <a:t>Modeling 3. Lasso Regression</a:t>
            </a:r>
            <a:endParaRPr lang="en-IN" u="sng" dirty="0" smtClean="0">
              <a:solidFill>
                <a:srgbClr val="FF0000"/>
              </a:solidFill>
              <a:latin typeface="Times New Roman" pitchFamily="18" charset="0"/>
              <a:cs typeface="Times New Roman" pitchFamily="18" charset="0"/>
            </a:endParaRPr>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504726675"/>
              </p:ext>
            </p:extLst>
          </p:nvPr>
        </p:nvGraphicFramePr>
        <p:xfrm>
          <a:off x="5240474" y="968586"/>
          <a:ext cx="5791467" cy="2118964"/>
        </p:xfrm>
        <a:graphic>
          <a:graphicData uri="http://schemas.openxmlformats.org/drawingml/2006/table">
            <a:tbl>
              <a:tblPr firstRow="1" bandRow="1">
                <a:tableStyleId>{5C22544A-7EE6-4342-B048-85BDC9FD1C3A}</a:tableStyleId>
              </a:tblPr>
              <a:tblGrid>
                <a:gridCol w="1930489"/>
                <a:gridCol w="1930489"/>
                <a:gridCol w="1930489"/>
              </a:tblGrid>
              <a:tr h="313510">
                <a:tc>
                  <a:txBody>
                    <a:bodyPr/>
                    <a:lstStyle/>
                    <a:p>
                      <a:r>
                        <a:rPr lang="en-US" dirty="0" smtClean="0"/>
                        <a:t>Evaluation Matrix</a:t>
                      </a:r>
                      <a:endParaRPr lang="en-IN" dirty="0"/>
                    </a:p>
                  </a:txBody>
                  <a:tcPr/>
                </a:tc>
                <a:tc>
                  <a:txBody>
                    <a:bodyPr/>
                    <a:lstStyle/>
                    <a:p>
                      <a:r>
                        <a:rPr lang="en-US" dirty="0" smtClean="0"/>
                        <a:t>For</a:t>
                      </a:r>
                      <a:r>
                        <a:rPr lang="en-US" baseline="0" dirty="0" smtClean="0"/>
                        <a:t> Train Data</a:t>
                      </a:r>
                      <a:endParaRPr lang="en-IN" dirty="0"/>
                    </a:p>
                  </a:txBody>
                  <a:tcPr/>
                </a:tc>
                <a:tc>
                  <a:txBody>
                    <a:bodyPr/>
                    <a:lstStyle/>
                    <a:p>
                      <a:r>
                        <a:rPr lang="en-US" dirty="0" smtClean="0"/>
                        <a:t>For Test Data</a:t>
                      </a:r>
                      <a:endParaRPr lang="en-IN" dirty="0"/>
                    </a:p>
                  </a:txBody>
                  <a:tcPr/>
                </a:tc>
              </a:tr>
              <a:tr h="479898">
                <a:tc>
                  <a:txBody>
                    <a:bodyPr/>
                    <a:lstStyle/>
                    <a:p>
                      <a:r>
                        <a:rPr lang="en-US" sz="1100" dirty="0" smtClean="0"/>
                        <a:t>MAE (Mean</a:t>
                      </a:r>
                      <a:r>
                        <a:rPr lang="en-US" sz="1100" baseline="0" dirty="0" smtClean="0"/>
                        <a:t> absolute error)</a:t>
                      </a:r>
                      <a:endParaRPr lang="en-IN" sz="1100" dirty="0"/>
                    </a:p>
                  </a:txBody>
                  <a:tcPr/>
                </a:tc>
                <a:tc>
                  <a:txBody>
                    <a:bodyPr/>
                    <a:lstStyle/>
                    <a:p>
                      <a:r>
                        <a:rPr lang="en-US" sz="1100" dirty="0" smtClean="0"/>
                        <a:t>4.42</a:t>
                      </a:r>
                      <a:endParaRPr lang="en-IN" sz="1100" dirty="0"/>
                    </a:p>
                  </a:txBody>
                  <a:tcPr/>
                </a:tc>
                <a:tc>
                  <a:txBody>
                    <a:bodyPr/>
                    <a:lstStyle/>
                    <a:p>
                      <a:r>
                        <a:rPr lang="en-US" sz="1100" dirty="0" smtClean="0"/>
                        <a:t>4.38</a:t>
                      </a:r>
                      <a:endParaRPr lang="en-IN" sz="1100" dirty="0"/>
                    </a:p>
                  </a:txBody>
                  <a:tcPr/>
                </a:tc>
              </a:tr>
              <a:tr h="479898">
                <a:tc>
                  <a:txBody>
                    <a:bodyPr/>
                    <a:lstStyle/>
                    <a:p>
                      <a:r>
                        <a:rPr lang="en-US" sz="1100" dirty="0" smtClean="0"/>
                        <a:t>MSE</a:t>
                      </a:r>
                      <a:r>
                        <a:rPr lang="en-US" sz="1100" baseline="0" dirty="0" smtClean="0"/>
                        <a:t> (Mean Squared Error)</a:t>
                      </a:r>
                      <a:endParaRPr lang="en-IN" sz="1100" dirty="0"/>
                    </a:p>
                  </a:txBody>
                  <a:tcPr/>
                </a:tc>
                <a:tc>
                  <a:txBody>
                    <a:bodyPr/>
                    <a:lstStyle/>
                    <a:p>
                      <a:r>
                        <a:rPr lang="en-US" sz="1100" dirty="0" smtClean="0"/>
                        <a:t>34.62</a:t>
                      </a:r>
                      <a:endParaRPr lang="en-IN" sz="1100" dirty="0"/>
                    </a:p>
                  </a:txBody>
                  <a:tcPr/>
                </a:tc>
                <a:tc>
                  <a:txBody>
                    <a:bodyPr/>
                    <a:lstStyle/>
                    <a:p>
                      <a:r>
                        <a:rPr lang="en-US" sz="1100" dirty="0" smtClean="0"/>
                        <a:t>33.04</a:t>
                      </a:r>
                      <a:endParaRPr lang="en-IN" sz="1100" dirty="0"/>
                    </a:p>
                  </a:txBody>
                  <a:tcPr/>
                </a:tc>
              </a:tr>
              <a:tr h="479898">
                <a:tc>
                  <a:txBody>
                    <a:bodyPr/>
                    <a:lstStyle/>
                    <a:p>
                      <a:r>
                        <a:rPr lang="en-US" sz="1100" dirty="0" smtClean="0"/>
                        <a:t>RMSE(Root Mean Squared Error)</a:t>
                      </a:r>
                      <a:endParaRPr lang="en-IN" sz="1100" dirty="0"/>
                    </a:p>
                  </a:txBody>
                  <a:tcPr/>
                </a:tc>
                <a:tc>
                  <a:txBody>
                    <a:bodyPr/>
                    <a:lstStyle/>
                    <a:p>
                      <a:r>
                        <a:rPr lang="en-US" sz="1100" dirty="0" smtClean="0"/>
                        <a:t>5.88</a:t>
                      </a:r>
                      <a:endParaRPr lang="en-IN" sz="1100" dirty="0"/>
                    </a:p>
                  </a:txBody>
                  <a:tcPr/>
                </a:tc>
                <a:tc>
                  <a:txBody>
                    <a:bodyPr/>
                    <a:lstStyle/>
                    <a:p>
                      <a:r>
                        <a:rPr lang="en-US" sz="1100" dirty="0" smtClean="0"/>
                        <a:t>5.74</a:t>
                      </a:r>
                      <a:endParaRPr lang="en-IN" sz="1100" dirty="0"/>
                    </a:p>
                  </a:txBody>
                  <a:tcPr/>
                </a:tc>
              </a:tr>
              <a:tr h="313510">
                <a:tc>
                  <a:txBody>
                    <a:bodyPr/>
                    <a:lstStyle/>
                    <a:p>
                      <a:r>
                        <a:rPr lang="en-US" sz="1100" dirty="0" smtClean="0"/>
                        <a:t>R2 score</a:t>
                      </a:r>
                      <a:endParaRPr lang="en-IN" sz="1100" dirty="0"/>
                    </a:p>
                  </a:txBody>
                  <a:tcPr/>
                </a:tc>
                <a:tc>
                  <a:txBody>
                    <a:bodyPr/>
                    <a:lstStyle/>
                    <a:p>
                      <a:r>
                        <a:rPr lang="en-US" sz="1100" dirty="0" smtClean="0"/>
                        <a:t>0.77</a:t>
                      </a:r>
                      <a:endParaRPr lang="en-IN" sz="1100" dirty="0"/>
                    </a:p>
                  </a:txBody>
                  <a:tcPr/>
                </a:tc>
                <a:tc>
                  <a:txBody>
                    <a:bodyPr/>
                    <a:lstStyle/>
                    <a:p>
                      <a:r>
                        <a:rPr lang="en-US" sz="1100" dirty="0" smtClean="0"/>
                        <a:t>0.78</a:t>
                      </a:r>
                      <a:endParaRPr lang="en-IN" sz="1100"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5345" y="3394364"/>
            <a:ext cx="6428510" cy="308259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512" y="455787"/>
            <a:ext cx="4809833" cy="6180539"/>
          </a:xfrm>
          <a:prstGeom prst="rect">
            <a:avLst/>
          </a:prstGeom>
        </p:spPr>
      </p:pic>
    </p:spTree>
    <p:extLst>
      <p:ext uri="{BB962C8B-B14F-4D97-AF65-F5344CB8AC3E}">
        <p14:creationId xmlns:p14="http://schemas.microsoft.com/office/powerpoint/2010/main" val="660499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3567" y="139700"/>
            <a:ext cx="11561523" cy="6138270"/>
          </a:xfrm>
        </p:spPr>
        <p:txBody>
          <a:bodyPr>
            <a:normAutofit/>
          </a:bodyPr>
          <a:lstStyle/>
          <a:p>
            <a:r>
              <a:rPr lang="en-US" u="sng" dirty="0" smtClean="0">
                <a:solidFill>
                  <a:srgbClr val="FF0000"/>
                </a:solidFill>
                <a:latin typeface="Times New Roman" pitchFamily="18" charset="0"/>
                <a:cs typeface="Times New Roman" pitchFamily="18" charset="0"/>
              </a:rPr>
              <a:t>Modeling 4. Decision Tree Regression</a:t>
            </a:r>
            <a:endParaRPr lang="en-IN" u="sng" dirty="0" smtClean="0">
              <a:solidFill>
                <a:srgbClr val="FF0000"/>
              </a:solidFill>
              <a:latin typeface="Times New Roman" pitchFamily="18" charset="0"/>
              <a:cs typeface="Times New Roman" pitchFamily="18" charset="0"/>
            </a:endParaRPr>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695513511"/>
              </p:ext>
            </p:extLst>
          </p:nvPr>
        </p:nvGraphicFramePr>
        <p:xfrm>
          <a:off x="5240474" y="968586"/>
          <a:ext cx="5791467" cy="2118964"/>
        </p:xfrm>
        <a:graphic>
          <a:graphicData uri="http://schemas.openxmlformats.org/drawingml/2006/table">
            <a:tbl>
              <a:tblPr firstRow="1" bandRow="1">
                <a:tableStyleId>{5C22544A-7EE6-4342-B048-85BDC9FD1C3A}</a:tableStyleId>
              </a:tblPr>
              <a:tblGrid>
                <a:gridCol w="1930489"/>
                <a:gridCol w="1930489"/>
                <a:gridCol w="1930489"/>
              </a:tblGrid>
              <a:tr h="313510">
                <a:tc>
                  <a:txBody>
                    <a:bodyPr/>
                    <a:lstStyle/>
                    <a:p>
                      <a:r>
                        <a:rPr lang="en-US" dirty="0" smtClean="0"/>
                        <a:t>Evaluation Matrix</a:t>
                      </a:r>
                      <a:endParaRPr lang="en-IN" dirty="0"/>
                    </a:p>
                  </a:txBody>
                  <a:tcPr/>
                </a:tc>
                <a:tc>
                  <a:txBody>
                    <a:bodyPr/>
                    <a:lstStyle/>
                    <a:p>
                      <a:r>
                        <a:rPr lang="en-US" dirty="0" smtClean="0"/>
                        <a:t>For</a:t>
                      </a:r>
                      <a:r>
                        <a:rPr lang="en-US" baseline="0" dirty="0" smtClean="0"/>
                        <a:t> Train Data</a:t>
                      </a:r>
                      <a:endParaRPr lang="en-IN" dirty="0"/>
                    </a:p>
                  </a:txBody>
                  <a:tcPr/>
                </a:tc>
                <a:tc>
                  <a:txBody>
                    <a:bodyPr/>
                    <a:lstStyle/>
                    <a:p>
                      <a:r>
                        <a:rPr lang="en-US" dirty="0" smtClean="0"/>
                        <a:t>For Test Data</a:t>
                      </a:r>
                      <a:endParaRPr lang="en-IN" dirty="0"/>
                    </a:p>
                  </a:txBody>
                  <a:tcPr/>
                </a:tc>
              </a:tr>
              <a:tr h="479898">
                <a:tc>
                  <a:txBody>
                    <a:bodyPr/>
                    <a:lstStyle/>
                    <a:p>
                      <a:r>
                        <a:rPr lang="en-US" sz="1100" dirty="0" smtClean="0"/>
                        <a:t>MAE (Mean</a:t>
                      </a:r>
                      <a:r>
                        <a:rPr lang="en-US" sz="1100" baseline="0" dirty="0" smtClean="0"/>
                        <a:t> absolute error)</a:t>
                      </a:r>
                      <a:endParaRPr lang="en-IN" sz="1100" dirty="0"/>
                    </a:p>
                  </a:txBody>
                  <a:tcPr/>
                </a:tc>
                <a:tc>
                  <a:txBody>
                    <a:bodyPr/>
                    <a:lstStyle/>
                    <a:p>
                      <a:r>
                        <a:rPr lang="en-US" sz="1100" dirty="0" smtClean="0"/>
                        <a:t>4.38</a:t>
                      </a:r>
                      <a:endParaRPr lang="en-IN" sz="1100" dirty="0"/>
                    </a:p>
                  </a:txBody>
                  <a:tcPr/>
                </a:tc>
                <a:tc>
                  <a:txBody>
                    <a:bodyPr/>
                    <a:lstStyle/>
                    <a:p>
                      <a:r>
                        <a:rPr lang="en-US" sz="1100" dirty="0" smtClean="0"/>
                        <a:t>4.94</a:t>
                      </a:r>
                      <a:endParaRPr lang="en-IN" sz="1100" dirty="0"/>
                    </a:p>
                  </a:txBody>
                  <a:tcPr/>
                </a:tc>
              </a:tr>
              <a:tr h="479898">
                <a:tc>
                  <a:txBody>
                    <a:bodyPr/>
                    <a:lstStyle/>
                    <a:p>
                      <a:r>
                        <a:rPr lang="en-US" sz="1100" dirty="0" smtClean="0"/>
                        <a:t>MSE</a:t>
                      </a:r>
                      <a:r>
                        <a:rPr lang="en-US" sz="1100" baseline="0" dirty="0" smtClean="0"/>
                        <a:t> (Mean Squared Error)</a:t>
                      </a:r>
                      <a:endParaRPr lang="en-IN" sz="1100" dirty="0"/>
                    </a:p>
                  </a:txBody>
                  <a:tcPr/>
                </a:tc>
                <a:tc>
                  <a:txBody>
                    <a:bodyPr/>
                    <a:lstStyle/>
                    <a:p>
                      <a:r>
                        <a:rPr lang="en-US" sz="1100" dirty="0" smtClean="0"/>
                        <a:t>34.86</a:t>
                      </a:r>
                      <a:endParaRPr lang="en-IN" sz="1100" dirty="0"/>
                    </a:p>
                  </a:txBody>
                  <a:tcPr/>
                </a:tc>
                <a:tc>
                  <a:txBody>
                    <a:bodyPr/>
                    <a:lstStyle/>
                    <a:p>
                      <a:r>
                        <a:rPr lang="en-US" sz="1100" dirty="0" smtClean="0"/>
                        <a:t>46.8</a:t>
                      </a:r>
                      <a:endParaRPr lang="en-IN" sz="1100" dirty="0"/>
                    </a:p>
                  </a:txBody>
                  <a:tcPr/>
                </a:tc>
              </a:tr>
              <a:tr h="479898">
                <a:tc>
                  <a:txBody>
                    <a:bodyPr/>
                    <a:lstStyle/>
                    <a:p>
                      <a:r>
                        <a:rPr lang="en-US" sz="1100" dirty="0" smtClean="0"/>
                        <a:t>RMSE(Root Mean Squared Error)</a:t>
                      </a:r>
                      <a:endParaRPr lang="en-IN" sz="1100" dirty="0"/>
                    </a:p>
                  </a:txBody>
                  <a:tcPr/>
                </a:tc>
                <a:tc>
                  <a:txBody>
                    <a:bodyPr/>
                    <a:lstStyle/>
                    <a:p>
                      <a:r>
                        <a:rPr lang="en-US" sz="1100" dirty="0" smtClean="0"/>
                        <a:t>5.90</a:t>
                      </a:r>
                      <a:endParaRPr lang="en-IN" sz="1100" dirty="0"/>
                    </a:p>
                  </a:txBody>
                  <a:tcPr/>
                </a:tc>
                <a:tc>
                  <a:txBody>
                    <a:bodyPr/>
                    <a:lstStyle/>
                    <a:p>
                      <a:r>
                        <a:rPr lang="en-US" sz="1100" dirty="0" smtClean="0"/>
                        <a:t>6.84</a:t>
                      </a:r>
                      <a:endParaRPr lang="en-IN" sz="1100" dirty="0"/>
                    </a:p>
                  </a:txBody>
                  <a:tcPr/>
                </a:tc>
              </a:tr>
              <a:tr h="313510">
                <a:tc>
                  <a:txBody>
                    <a:bodyPr/>
                    <a:lstStyle/>
                    <a:p>
                      <a:r>
                        <a:rPr lang="en-US" sz="1100" dirty="0" smtClean="0"/>
                        <a:t>R2 score</a:t>
                      </a:r>
                      <a:endParaRPr lang="en-IN" sz="1100" dirty="0"/>
                    </a:p>
                  </a:txBody>
                  <a:tcPr/>
                </a:tc>
                <a:tc>
                  <a:txBody>
                    <a:bodyPr/>
                    <a:lstStyle/>
                    <a:p>
                      <a:r>
                        <a:rPr lang="en-US" sz="1100" dirty="0" smtClean="0"/>
                        <a:t>0.77</a:t>
                      </a:r>
                      <a:endParaRPr lang="en-IN" sz="1100" dirty="0"/>
                    </a:p>
                  </a:txBody>
                  <a:tcPr/>
                </a:tc>
                <a:tc>
                  <a:txBody>
                    <a:bodyPr/>
                    <a:lstStyle/>
                    <a:p>
                      <a:r>
                        <a:rPr lang="en-US" sz="1100" dirty="0" smtClean="0"/>
                        <a:t>0.69</a:t>
                      </a:r>
                      <a:endParaRPr lang="en-IN" sz="1100"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4969"/>
            <a:ext cx="4768268" cy="644302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0" y="3259309"/>
            <a:ext cx="5898125" cy="3248747"/>
          </a:xfrm>
          <a:prstGeom prst="rect">
            <a:avLst/>
          </a:prstGeom>
        </p:spPr>
      </p:pic>
    </p:spTree>
    <p:extLst>
      <p:ext uri="{BB962C8B-B14F-4D97-AF65-F5344CB8AC3E}">
        <p14:creationId xmlns:p14="http://schemas.microsoft.com/office/powerpoint/2010/main" val="1393489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3567" y="139700"/>
            <a:ext cx="11561523" cy="6138270"/>
          </a:xfrm>
        </p:spPr>
        <p:txBody>
          <a:bodyPr>
            <a:normAutofit/>
          </a:bodyPr>
          <a:lstStyle/>
          <a:p>
            <a:r>
              <a:rPr lang="en-US" u="sng" dirty="0" smtClean="0">
                <a:solidFill>
                  <a:srgbClr val="FF0000"/>
                </a:solidFill>
                <a:latin typeface="Times New Roman" pitchFamily="18" charset="0"/>
                <a:cs typeface="Times New Roman" pitchFamily="18" charset="0"/>
              </a:rPr>
              <a:t>Modeling 5. Random Forest  Regression</a:t>
            </a:r>
            <a:endParaRPr lang="en-IN" u="sng" dirty="0" smtClean="0">
              <a:solidFill>
                <a:srgbClr val="FF0000"/>
              </a:solidFill>
              <a:latin typeface="Times New Roman" pitchFamily="18" charset="0"/>
              <a:cs typeface="Times New Roman" pitchFamily="18" charset="0"/>
            </a:endParaRPr>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4171478840"/>
              </p:ext>
            </p:extLst>
          </p:nvPr>
        </p:nvGraphicFramePr>
        <p:xfrm>
          <a:off x="5240474" y="968586"/>
          <a:ext cx="5791467" cy="2118964"/>
        </p:xfrm>
        <a:graphic>
          <a:graphicData uri="http://schemas.openxmlformats.org/drawingml/2006/table">
            <a:tbl>
              <a:tblPr firstRow="1" bandRow="1">
                <a:tableStyleId>{5C22544A-7EE6-4342-B048-85BDC9FD1C3A}</a:tableStyleId>
              </a:tblPr>
              <a:tblGrid>
                <a:gridCol w="1930489"/>
                <a:gridCol w="1930489"/>
                <a:gridCol w="1930489"/>
              </a:tblGrid>
              <a:tr h="313510">
                <a:tc>
                  <a:txBody>
                    <a:bodyPr/>
                    <a:lstStyle/>
                    <a:p>
                      <a:r>
                        <a:rPr lang="en-US" dirty="0" smtClean="0"/>
                        <a:t>Evaluation Matrix</a:t>
                      </a:r>
                      <a:endParaRPr lang="en-IN" dirty="0"/>
                    </a:p>
                  </a:txBody>
                  <a:tcPr/>
                </a:tc>
                <a:tc>
                  <a:txBody>
                    <a:bodyPr/>
                    <a:lstStyle/>
                    <a:p>
                      <a:r>
                        <a:rPr lang="en-US" dirty="0" smtClean="0"/>
                        <a:t>For</a:t>
                      </a:r>
                      <a:r>
                        <a:rPr lang="en-US" baseline="0" dirty="0" smtClean="0"/>
                        <a:t> Train Data</a:t>
                      </a:r>
                      <a:endParaRPr lang="en-IN" dirty="0"/>
                    </a:p>
                  </a:txBody>
                  <a:tcPr/>
                </a:tc>
                <a:tc>
                  <a:txBody>
                    <a:bodyPr/>
                    <a:lstStyle/>
                    <a:p>
                      <a:r>
                        <a:rPr lang="en-US" dirty="0" smtClean="0"/>
                        <a:t>For Test Data</a:t>
                      </a:r>
                      <a:endParaRPr lang="en-IN" dirty="0"/>
                    </a:p>
                  </a:txBody>
                  <a:tcPr/>
                </a:tc>
              </a:tr>
              <a:tr h="479898">
                <a:tc>
                  <a:txBody>
                    <a:bodyPr/>
                    <a:lstStyle/>
                    <a:p>
                      <a:r>
                        <a:rPr lang="en-US" sz="1100" dirty="0" smtClean="0"/>
                        <a:t>MAE (Mean</a:t>
                      </a:r>
                      <a:r>
                        <a:rPr lang="en-US" sz="1100" baseline="0" dirty="0" smtClean="0"/>
                        <a:t> absolute error)</a:t>
                      </a:r>
                      <a:endParaRPr lang="en-IN" sz="1100" dirty="0"/>
                    </a:p>
                  </a:txBody>
                  <a:tcPr/>
                </a:tc>
                <a:tc>
                  <a:txBody>
                    <a:bodyPr/>
                    <a:lstStyle/>
                    <a:p>
                      <a:r>
                        <a:rPr lang="en-US" sz="1100" dirty="0" smtClean="0"/>
                        <a:t>0.83</a:t>
                      </a:r>
                      <a:endParaRPr lang="en-IN" sz="1100" dirty="0"/>
                    </a:p>
                  </a:txBody>
                  <a:tcPr/>
                </a:tc>
                <a:tc>
                  <a:txBody>
                    <a:bodyPr/>
                    <a:lstStyle/>
                    <a:p>
                      <a:r>
                        <a:rPr lang="en-US" sz="1100" dirty="0" smtClean="0"/>
                        <a:t>2.3</a:t>
                      </a:r>
                      <a:endParaRPr lang="en-IN" sz="1100" dirty="0"/>
                    </a:p>
                  </a:txBody>
                  <a:tcPr/>
                </a:tc>
              </a:tr>
              <a:tr h="479898">
                <a:tc>
                  <a:txBody>
                    <a:bodyPr/>
                    <a:lstStyle/>
                    <a:p>
                      <a:r>
                        <a:rPr lang="en-US" sz="1100" dirty="0" smtClean="0"/>
                        <a:t>MSE</a:t>
                      </a:r>
                      <a:r>
                        <a:rPr lang="en-US" sz="1100" baseline="0" dirty="0" smtClean="0"/>
                        <a:t> (Mean Squared Error)</a:t>
                      </a:r>
                      <a:endParaRPr lang="en-IN" sz="1100" dirty="0"/>
                    </a:p>
                  </a:txBody>
                  <a:tcPr/>
                </a:tc>
                <a:tc>
                  <a:txBody>
                    <a:bodyPr/>
                    <a:lstStyle/>
                    <a:p>
                      <a:r>
                        <a:rPr lang="en-US" sz="1100" dirty="0" smtClean="0"/>
                        <a:t>1.78</a:t>
                      </a:r>
                      <a:endParaRPr lang="en-IN" sz="1100" dirty="0"/>
                    </a:p>
                  </a:txBody>
                  <a:tcPr/>
                </a:tc>
                <a:tc>
                  <a:txBody>
                    <a:bodyPr/>
                    <a:lstStyle/>
                    <a:p>
                      <a:r>
                        <a:rPr lang="en-US" sz="1100" dirty="0" smtClean="0"/>
                        <a:t>13.34</a:t>
                      </a:r>
                      <a:endParaRPr lang="en-IN" sz="1100" dirty="0"/>
                    </a:p>
                  </a:txBody>
                  <a:tcPr/>
                </a:tc>
              </a:tr>
              <a:tr h="479898">
                <a:tc>
                  <a:txBody>
                    <a:bodyPr/>
                    <a:lstStyle/>
                    <a:p>
                      <a:r>
                        <a:rPr lang="en-US" sz="1100" dirty="0" smtClean="0"/>
                        <a:t>RMSE(Root Mean Squared Error)</a:t>
                      </a:r>
                      <a:endParaRPr lang="en-IN" sz="1100" dirty="0"/>
                    </a:p>
                  </a:txBody>
                  <a:tcPr/>
                </a:tc>
                <a:tc>
                  <a:txBody>
                    <a:bodyPr/>
                    <a:lstStyle/>
                    <a:p>
                      <a:r>
                        <a:rPr lang="en-US" sz="1100" dirty="0" smtClean="0"/>
                        <a:t>1.33</a:t>
                      </a:r>
                      <a:endParaRPr lang="en-IN" sz="1100" dirty="0"/>
                    </a:p>
                  </a:txBody>
                  <a:tcPr/>
                </a:tc>
                <a:tc>
                  <a:txBody>
                    <a:bodyPr/>
                    <a:lstStyle/>
                    <a:p>
                      <a:r>
                        <a:rPr lang="en-US" sz="1100" dirty="0" smtClean="0"/>
                        <a:t>3.65</a:t>
                      </a:r>
                      <a:endParaRPr lang="en-IN" sz="1100" dirty="0"/>
                    </a:p>
                  </a:txBody>
                  <a:tcPr/>
                </a:tc>
              </a:tr>
              <a:tr h="313510">
                <a:tc>
                  <a:txBody>
                    <a:bodyPr/>
                    <a:lstStyle/>
                    <a:p>
                      <a:r>
                        <a:rPr lang="en-US" sz="1100" dirty="0" smtClean="0"/>
                        <a:t>R2 score</a:t>
                      </a:r>
                      <a:endParaRPr lang="en-IN" sz="1100" dirty="0"/>
                    </a:p>
                  </a:txBody>
                  <a:tcPr/>
                </a:tc>
                <a:tc>
                  <a:txBody>
                    <a:bodyPr/>
                    <a:lstStyle/>
                    <a:p>
                      <a:r>
                        <a:rPr lang="en-US" sz="1100" dirty="0" smtClean="0"/>
                        <a:t>0.98</a:t>
                      </a:r>
                      <a:endParaRPr lang="en-IN" sz="1100" dirty="0"/>
                    </a:p>
                  </a:txBody>
                  <a:tcPr/>
                </a:tc>
                <a:tc>
                  <a:txBody>
                    <a:bodyPr/>
                    <a:lstStyle/>
                    <a:p>
                      <a:r>
                        <a:rPr lang="en-US" sz="1100" dirty="0" smtClean="0"/>
                        <a:t>0.91</a:t>
                      </a:r>
                      <a:endParaRPr lang="en-IN" sz="1100" dirty="0"/>
                    </a:p>
                  </a:txBody>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3259309"/>
            <a:ext cx="5898125" cy="3248747"/>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74" y="580030"/>
            <a:ext cx="5075374" cy="6277970"/>
          </a:xfrm>
          <a:prstGeom prst="rect">
            <a:avLst/>
          </a:prstGeom>
        </p:spPr>
      </p:pic>
    </p:spTree>
    <p:extLst>
      <p:ext uri="{BB962C8B-B14F-4D97-AF65-F5344CB8AC3E}">
        <p14:creationId xmlns:p14="http://schemas.microsoft.com/office/powerpoint/2010/main" val="32356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3567" y="139700"/>
            <a:ext cx="11561523" cy="6138270"/>
          </a:xfrm>
        </p:spPr>
        <p:txBody>
          <a:bodyPr>
            <a:normAutofit/>
          </a:bodyPr>
          <a:lstStyle/>
          <a:p>
            <a:r>
              <a:rPr lang="en-US" u="sng" dirty="0" smtClean="0">
                <a:solidFill>
                  <a:srgbClr val="FF0000"/>
                </a:solidFill>
                <a:latin typeface="Times New Roman" pitchFamily="18" charset="0"/>
                <a:cs typeface="Times New Roman" pitchFamily="18" charset="0"/>
              </a:rPr>
              <a:t>Modeling 6. Gradient Boosting </a:t>
            </a:r>
            <a:r>
              <a:rPr lang="en-US" u="sng" dirty="0" err="1" smtClean="0">
                <a:solidFill>
                  <a:srgbClr val="FF0000"/>
                </a:solidFill>
                <a:latin typeface="Times New Roman" pitchFamily="18" charset="0"/>
                <a:cs typeface="Times New Roman" pitchFamily="18" charset="0"/>
              </a:rPr>
              <a:t>Regressor</a:t>
            </a:r>
            <a:endParaRPr lang="en-IN" u="sng" dirty="0" smtClean="0">
              <a:solidFill>
                <a:srgbClr val="FF0000"/>
              </a:solidFill>
              <a:latin typeface="Times New Roman" pitchFamily="18" charset="0"/>
              <a:cs typeface="Times New Roman" pitchFamily="18" charset="0"/>
            </a:endParaRPr>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267583899"/>
              </p:ext>
            </p:extLst>
          </p:nvPr>
        </p:nvGraphicFramePr>
        <p:xfrm>
          <a:off x="5240474" y="968586"/>
          <a:ext cx="5791467" cy="2118964"/>
        </p:xfrm>
        <a:graphic>
          <a:graphicData uri="http://schemas.openxmlformats.org/drawingml/2006/table">
            <a:tbl>
              <a:tblPr firstRow="1" bandRow="1">
                <a:tableStyleId>{5C22544A-7EE6-4342-B048-85BDC9FD1C3A}</a:tableStyleId>
              </a:tblPr>
              <a:tblGrid>
                <a:gridCol w="1930489"/>
                <a:gridCol w="1930489"/>
                <a:gridCol w="1930489"/>
              </a:tblGrid>
              <a:tr h="313510">
                <a:tc>
                  <a:txBody>
                    <a:bodyPr/>
                    <a:lstStyle/>
                    <a:p>
                      <a:r>
                        <a:rPr lang="en-US" dirty="0" smtClean="0"/>
                        <a:t>Evaluation Matrix</a:t>
                      </a:r>
                      <a:endParaRPr lang="en-IN" dirty="0"/>
                    </a:p>
                  </a:txBody>
                  <a:tcPr/>
                </a:tc>
                <a:tc>
                  <a:txBody>
                    <a:bodyPr/>
                    <a:lstStyle/>
                    <a:p>
                      <a:r>
                        <a:rPr lang="en-US" dirty="0" smtClean="0"/>
                        <a:t>For</a:t>
                      </a:r>
                      <a:r>
                        <a:rPr lang="en-US" baseline="0" dirty="0" smtClean="0"/>
                        <a:t> Train Data</a:t>
                      </a:r>
                      <a:endParaRPr lang="en-IN" dirty="0"/>
                    </a:p>
                  </a:txBody>
                  <a:tcPr/>
                </a:tc>
                <a:tc>
                  <a:txBody>
                    <a:bodyPr/>
                    <a:lstStyle/>
                    <a:p>
                      <a:r>
                        <a:rPr lang="en-US" dirty="0" smtClean="0"/>
                        <a:t>For Test Data</a:t>
                      </a:r>
                      <a:endParaRPr lang="en-IN" dirty="0"/>
                    </a:p>
                  </a:txBody>
                  <a:tcPr/>
                </a:tc>
              </a:tr>
              <a:tr h="479898">
                <a:tc>
                  <a:txBody>
                    <a:bodyPr/>
                    <a:lstStyle/>
                    <a:p>
                      <a:r>
                        <a:rPr lang="en-US" sz="1100" dirty="0" smtClean="0"/>
                        <a:t>MAE (Mean</a:t>
                      </a:r>
                      <a:r>
                        <a:rPr lang="en-US" sz="1100" baseline="0" dirty="0" smtClean="0"/>
                        <a:t> absolute error)</a:t>
                      </a:r>
                      <a:endParaRPr lang="en-IN" sz="1100" dirty="0"/>
                    </a:p>
                  </a:txBody>
                  <a:tcPr/>
                </a:tc>
                <a:tc>
                  <a:txBody>
                    <a:bodyPr/>
                    <a:lstStyle/>
                    <a:p>
                      <a:r>
                        <a:rPr lang="en-US" sz="1100" dirty="0" smtClean="0"/>
                        <a:t>1.98</a:t>
                      </a:r>
                      <a:endParaRPr lang="en-IN" sz="1100" dirty="0"/>
                    </a:p>
                  </a:txBody>
                  <a:tcPr/>
                </a:tc>
                <a:tc>
                  <a:txBody>
                    <a:bodyPr/>
                    <a:lstStyle/>
                    <a:p>
                      <a:r>
                        <a:rPr lang="en-US" sz="1100" dirty="0" smtClean="0"/>
                        <a:t>2.56</a:t>
                      </a:r>
                      <a:endParaRPr lang="en-IN" sz="1100" dirty="0"/>
                    </a:p>
                  </a:txBody>
                  <a:tcPr/>
                </a:tc>
              </a:tr>
              <a:tr h="479898">
                <a:tc>
                  <a:txBody>
                    <a:bodyPr/>
                    <a:lstStyle/>
                    <a:p>
                      <a:r>
                        <a:rPr lang="en-US" sz="1100" dirty="0" smtClean="0"/>
                        <a:t>MSE</a:t>
                      </a:r>
                      <a:r>
                        <a:rPr lang="en-US" sz="1100" baseline="0" dirty="0" smtClean="0"/>
                        <a:t> (Mean Squared Error)</a:t>
                      </a:r>
                      <a:endParaRPr lang="en-IN" sz="1100" dirty="0"/>
                    </a:p>
                  </a:txBody>
                  <a:tcPr/>
                </a:tc>
                <a:tc>
                  <a:txBody>
                    <a:bodyPr/>
                    <a:lstStyle/>
                    <a:p>
                      <a:r>
                        <a:rPr lang="en-US" sz="1100" dirty="0" smtClean="0"/>
                        <a:t>8.21</a:t>
                      </a:r>
                      <a:endParaRPr lang="en-IN" sz="1100" dirty="0"/>
                    </a:p>
                  </a:txBody>
                  <a:tcPr/>
                </a:tc>
                <a:tc>
                  <a:txBody>
                    <a:bodyPr/>
                    <a:lstStyle/>
                    <a:p>
                      <a:r>
                        <a:rPr lang="en-US" sz="1100" dirty="0" smtClean="0"/>
                        <a:t>13.79</a:t>
                      </a:r>
                      <a:endParaRPr lang="en-IN" sz="1100" dirty="0"/>
                    </a:p>
                  </a:txBody>
                  <a:tcPr/>
                </a:tc>
              </a:tr>
              <a:tr h="479898">
                <a:tc>
                  <a:txBody>
                    <a:bodyPr/>
                    <a:lstStyle/>
                    <a:p>
                      <a:r>
                        <a:rPr lang="en-US" sz="1100" dirty="0" smtClean="0"/>
                        <a:t>RMSE(Root Mean Squared Error)</a:t>
                      </a:r>
                      <a:endParaRPr lang="en-IN" sz="1100" dirty="0"/>
                    </a:p>
                  </a:txBody>
                  <a:tcPr/>
                </a:tc>
                <a:tc>
                  <a:txBody>
                    <a:bodyPr/>
                    <a:lstStyle/>
                    <a:p>
                      <a:r>
                        <a:rPr lang="en-US" sz="1100" dirty="0" smtClean="0"/>
                        <a:t>2.86</a:t>
                      </a:r>
                      <a:endParaRPr lang="en-IN" sz="1100" dirty="0"/>
                    </a:p>
                  </a:txBody>
                  <a:tcPr/>
                </a:tc>
                <a:tc>
                  <a:txBody>
                    <a:bodyPr/>
                    <a:lstStyle/>
                    <a:p>
                      <a:r>
                        <a:rPr lang="en-US" sz="1100" dirty="0" smtClean="0"/>
                        <a:t>3.71</a:t>
                      </a:r>
                      <a:endParaRPr lang="en-IN" sz="1100" dirty="0"/>
                    </a:p>
                  </a:txBody>
                  <a:tcPr/>
                </a:tc>
              </a:tr>
              <a:tr h="313510">
                <a:tc>
                  <a:txBody>
                    <a:bodyPr/>
                    <a:lstStyle/>
                    <a:p>
                      <a:r>
                        <a:rPr lang="en-US" sz="1100" dirty="0" smtClean="0"/>
                        <a:t>R2 score</a:t>
                      </a:r>
                      <a:endParaRPr lang="en-IN" sz="1100" dirty="0"/>
                    </a:p>
                  </a:txBody>
                  <a:tcPr/>
                </a:tc>
                <a:tc>
                  <a:txBody>
                    <a:bodyPr/>
                    <a:lstStyle/>
                    <a:p>
                      <a:r>
                        <a:rPr lang="en-US" sz="1100" dirty="0" smtClean="0"/>
                        <a:t>0.94</a:t>
                      </a:r>
                      <a:endParaRPr lang="en-IN" sz="1100" dirty="0"/>
                    </a:p>
                  </a:txBody>
                  <a:tcPr/>
                </a:tc>
                <a:tc>
                  <a:txBody>
                    <a:bodyPr/>
                    <a:lstStyle/>
                    <a:p>
                      <a:r>
                        <a:rPr lang="en-US" sz="1100" dirty="0" smtClean="0"/>
                        <a:t>0.91</a:t>
                      </a:r>
                      <a:endParaRPr lang="en-IN" sz="1100" dirty="0"/>
                    </a:p>
                  </a:txBody>
                  <a:tcPr/>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030"/>
            <a:ext cx="4696691" cy="602845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0764" y="3284114"/>
            <a:ext cx="6248400" cy="3324369"/>
          </a:xfrm>
          <a:prstGeom prst="rect">
            <a:avLst/>
          </a:prstGeom>
        </p:spPr>
      </p:pic>
    </p:spTree>
    <p:extLst>
      <p:ext uri="{BB962C8B-B14F-4D97-AF65-F5344CB8AC3E}">
        <p14:creationId xmlns:p14="http://schemas.microsoft.com/office/powerpoint/2010/main" val="2283793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3567" y="926926"/>
            <a:ext cx="11561523" cy="5351044"/>
          </a:xfrm>
        </p:spPr>
        <p:txBody>
          <a:bodyPr>
            <a:normAutofit fontScale="25000" lnSpcReduction="20000"/>
          </a:bodyPr>
          <a:lstStyle/>
          <a:p>
            <a:r>
              <a:rPr lang="en-US" sz="11200" dirty="0" smtClean="0">
                <a:solidFill>
                  <a:srgbClr val="FF0000"/>
                </a:solidFill>
                <a:latin typeface="Times New Roman" pitchFamily="18" charset="0"/>
                <a:cs typeface="Times New Roman" pitchFamily="18" charset="0"/>
              </a:rPr>
              <a:t>Conclusion</a:t>
            </a:r>
            <a:endParaRPr lang="en-IN" sz="11200" dirty="0" smtClean="0">
              <a:solidFill>
                <a:srgbClr val="FF0000"/>
              </a:solidFill>
              <a:latin typeface="Times New Roman" pitchFamily="18" charset="0"/>
              <a:cs typeface="Times New Roman" pitchFamily="18" charset="0"/>
            </a:endParaRPr>
          </a:p>
          <a:p>
            <a:pPr algn="l"/>
            <a:endParaRPr lang="en-IN" sz="6000" b="1" dirty="0" smtClean="0">
              <a:latin typeface="Times New Roman" pitchFamily="18" charset="0"/>
              <a:cs typeface="Times New Roman" pitchFamily="18" charset="0"/>
            </a:endParaRPr>
          </a:p>
          <a:p>
            <a:pPr algn="l"/>
            <a:r>
              <a:rPr lang="en-US" sz="11200" dirty="0">
                <a:latin typeface="Times New Roman" pitchFamily="18" charset="0"/>
                <a:cs typeface="Times New Roman" pitchFamily="18" charset="0"/>
              </a:rPr>
              <a:t>In conclusion, we can say that we implemented various models like Linear Regression, Lasso Regression, Ridge </a:t>
            </a:r>
            <a:r>
              <a:rPr lang="en-US" sz="11200" dirty="0" err="1">
                <a:latin typeface="Times New Roman" pitchFamily="18" charset="0"/>
                <a:cs typeface="Times New Roman" pitchFamily="18" charset="0"/>
              </a:rPr>
              <a:t>Regression,Decision</a:t>
            </a:r>
            <a:r>
              <a:rPr lang="en-US" sz="11200" dirty="0">
                <a:latin typeface="Times New Roman" pitchFamily="18" charset="0"/>
                <a:cs typeface="Times New Roman" pitchFamily="18" charset="0"/>
              </a:rPr>
              <a:t> Tree, Random Forest, Gradient Boosting on the dataset. . Out of all the built model, random forest and gradient boosting </a:t>
            </a:r>
            <a:r>
              <a:rPr lang="en-US" sz="11200" dirty="0" err="1">
                <a:latin typeface="Times New Roman" pitchFamily="18" charset="0"/>
                <a:cs typeface="Times New Roman" pitchFamily="18" charset="0"/>
              </a:rPr>
              <a:t>hypertuned</a:t>
            </a:r>
            <a:r>
              <a:rPr lang="en-US" sz="11200" dirty="0">
                <a:latin typeface="Times New Roman" pitchFamily="18" charset="0"/>
                <a:cs typeface="Times New Roman" pitchFamily="18" charset="0"/>
              </a:rPr>
              <a:t> via </a:t>
            </a:r>
            <a:r>
              <a:rPr lang="en-US" sz="11200" dirty="0" err="1">
                <a:latin typeface="Times New Roman" pitchFamily="18" charset="0"/>
                <a:cs typeface="Times New Roman" pitchFamily="18" charset="0"/>
              </a:rPr>
              <a:t>GridSearchCV</a:t>
            </a:r>
            <a:r>
              <a:rPr lang="en-US" sz="11200" dirty="0">
                <a:latin typeface="Times New Roman" pitchFamily="18" charset="0"/>
                <a:cs typeface="Times New Roman" pitchFamily="18" charset="0"/>
              </a:rPr>
              <a:t> model performed really well for this dataset with r2 score of 98.85% and 91.3% for random forest train and test dataset, for gradient boosting we achieved r2 score of 94.72%, 91.01% respectively. </a:t>
            </a:r>
            <a:endParaRPr lang="en-US" sz="11200" dirty="0" smtClean="0">
              <a:latin typeface="Times New Roman" pitchFamily="18" charset="0"/>
              <a:cs typeface="Times New Roman" pitchFamily="18" charset="0"/>
            </a:endParaRPr>
          </a:p>
          <a:p>
            <a:pPr algn="l"/>
            <a:r>
              <a:rPr lang="en-US" sz="11200" dirty="0" smtClean="0">
                <a:latin typeface="Times New Roman" pitchFamily="18" charset="0"/>
                <a:cs typeface="Times New Roman" pitchFamily="18" charset="0"/>
              </a:rPr>
              <a:t>Although</a:t>
            </a:r>
            <a:r>
              <a:rPr lang="en-US" sz="11200" dirty="0">
                <a:latin typeface="Times New Roman" pitchFamily="18" charset="0"/>
                <a:cs typeface="Times New Roman" pitchFamily="18" charset="0"/>
              </a:rPr>
              <a:t>, Linear, lasso ,ridge and Decision Tree has comparatively less r2_score of round 74% for all There were many outliers in the dependent variable which were fixed using square root transformation. The most important features which effect the rented bike count is temperature and dew point temperature.</a:t>
            </a:r>
            <a:endParaRPr lang="en-IN" sz="11200" b="1" dirty="0">
              <a:latin typeface="Times New Roman" pitchFamily="18" charset="0"/>
              <a:cs typeface="Times New Roman" pitchFamily="18" charset="0"/>
            </a:endParaRPr>
          </a:p>
          <a:p>
            <a:pPr algn="l"/>
            <a:endParaRPr lang="en-IN" sz="6000" b="1" dirty="0" smtClean="0">
              <a:latin typeface="Times New Roman" pitchFamily="18" charset="0"/>
              <a:cs typeface="Times New Roman" pitchFamily="18" charset="0"/>
            </a:endParaRPr>
          </a:p>
          <a:p>
            <a:pPr algn="l"/>
            <a:endParaRPr lang="en-IN" sz="2800" b="1" dirty="0">
              <a:latin typeface="Times New Roman" pitchFamily="18" charset="0"/>
              <a:cs typeface="Times New Roman" pitchFamily="18" charset="0"/>
            </a:endParaRPr>
          </a:p>
          <a:p>
            <a:pPr algn="l"/>
            <a:endParaRPr lang="en-IN" sz="2800" b="1" dirty="0" smtClean="0">
              <a:latin typeface="Times New Roman" pitchFamily="18" charset="0"/>
              <a:cs typeface="Times New Roman" pitchFamily="18" charset="0"/>
            </a:endParaRPr>
          </a:p>
          <a:p>
            <a:pPr algn="l"/>
            <a:endParaRPr lang="en-IN" sz="2800" b="1" dirty="0">
              <a:latin typeface="Times New Roman" pitchFamily="18" charset="0"/>
              <a:cs typeface="Times New Roman" pitchFamily="18" charset="0"/>
            </a:endParaRPr>
          </a:p>
          <a:p>
            <a:pPr algn="l"/>
            <a:endParaRPr lang="en-IN" sz="2800" b="1" dirty="0" smtClean="0">
              <a:latin typeface="Times New Roman" pitchFamily="18" charset="0"/>
              <a:cs typeface="Times New Roman" pitchFamily="18" charset="0"/>
            </a:endParaRPr>
          </a:p>
          <a:p>
            <a:pPr algn="l"/>
            <a:endParaRPr lang="en-IN" sz="2800" b="1" dirty="0">
              <a:latin typeface="Times New Roman" pitchFamily="18" charset="0"/>
              <a:cs typeface="Times New Roman" pitchFamily="18" charset="0"/>
            </a:endParaRPr>
          </a:p>
          <a:p>
            <a:pPr algn="l"/>
            <a:r>
              <a:rPr lang="en-IN" sz="2800" dirty="0" smtClean="0"/>
              <a:t>			</a:t>
            </a:r>
          </a:p>
          <a:p>
            <a:pPr algn="l"/>
            <a:r>
              <a:rPr lang="en-IN" sz="2800" dirty="0"/>
              <a:t> </a:t>
            </a:r>
            <a:r>
              <a:rPr lang="en-IN" sz="2800" dirty="0" smtClean="0"/>
              <a:t>   		</a:t>
            </a:r>
          </a:p>
          <a:p>
            <a:pPr algn="l"/>
            <a:r>
              <a:rPr lang="en-IN" sz="2800" dirty="0" smtClean="0"/>
              <a:t>	</a:t>
            </a:r>
          </a:p>
          <a:p>
            <a:pPr algn="l"/>
            <a:r>
              <a:rPr lang="en-IN" sz="2800" dirty="0"/>
              <a:t>	</a:t>
            </a:r>
            <a:endParaRPr lang="en-IN" sz="2800" dirty="0" smtClean="0"/>
          </a:p>
          <a:p>
            <a:pPr algn="l"/>
            <a:r>
              <a:rPr lang="en-IN" sz="2800" dirty="0"/>
              <a:t>	</a:t>
            </a:r>
            <a:endParaRPr lang="en-IN" sz="2800" dirty="0" smtClean="0"/>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33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3567" y="926926"/>
            <a:ext cx="11561523" cy="5351044"/>
          </a:xfrm>
        </p:spPr>
        <p:txBody>
          <a:bodyPr>
            <a:normAutofit fontScale="55000" lnSpcReduction="20000"/>
          </a:bodyPr>
          <a:lstStyle/>
          <a:p>
            <a:pPr algn="l"/>
            <a:endParaRPr lang="en-IN" sz="2800" b="1" dirty="0" smtClean="0">
              <a:latin typeface="Times New Roman" pitchFamily="18" charset="0"/>
              <a:cs typeface="Times New Roman" pitchFamily="18" charset="0"/>
            </a:endParaRPr>
          </a:p>
          <a:p>
            <a:pPr algn="l"/>
            <a:endParaRPr lang="en-IN" sz="2800" b="1" dirty="0">
              <a:latin typeface="Times New Roman" pitchFamily="18" charset="0"/>
              <a:cs typeface="Times New Roman" pitchFamily="18" charset="0"/>
            </a:endParaRPr>
          </a:p>
          <a:p>
            <a:pPr algn="l"/>
            <a:endParaRPr lang="en-IN" sz="2800" b="1" dirty="0" smtClean="0">
              <a:latin typeface="Times New Roman" pitchFamily="18" charset="0"/>
              <a:cs typeface="Times New Roman" pitchFamily="18" charset="0"/>
            </a:endParaRPr>
          </a:p>
          <a:p>
            <a:pPr algn="l"/>
            <a:r>
              <a:rPr lang="en-IN" sz="2800" b="1" dirty="0">
                <a:latin typeface="Times New Roman" pitchFamily="18" charset="0"/>
                <a:cs typeface="Times New Roman" pitchFamily="18" charset="0"/>
              </a:rPr>
              <a:t>	</a:t>
            </a:r>
            <a:r>
              <a:rPr lang="en-IN" sz="2800" b="1" dirty="0" smtClean="0">
                <a:latin typeface="Times New Roman" pitchFamily="18" charset="0"/>
                <a:cs typeface="Times New Roman" pitchFamily="18" charset="0"/>
              </a:rPr>
              <a:t>	                              </a:t>
            </a:r>
            <a:r>
              <a:rPr lang="en-IN" sz="17500" b="1" dirty="0" smtClean="0">
                <a:latin typeface="Times New Roman" pitchFamily="18" charset="0"/>
                <a:cs typeface="Times New Roman" pitchFamily="18" charset="0"/>
              </a:rPr>
              <a:t>Thanks</a:t>
            </a:r>
            <a:endParaRPr lang="en-IN" sz="17500" b="1" dirty="0">
              <a:latin typeface="Times New Roman" pitchFamily="18" charset="0"/>
              <a:cs typeface="Times New Roman" pitchFamily="18" charset="0"/>
            </a:endParaRPr>
          </a:p>
          <a:p>
            <a:pPr algn="l"/>
            <a:endParaRPr lang="en-IN" sz="2800" b="1" dirty="0" smtClean="0">
              <a:latin typeface="Times New Roman" pitchFamily="18" charset="0"/>
              <a:cs typeface="Times New Roman" pitchFamily="18" charset="0"/>
            </a:endParaRPr>
          </a:p>
          <a:p>
            <a:pPr algn="l"/>
            <a:endParaRPr lang="en-IN" sz="2800" b="1" dirty="0">
              <a:latin typeface="Times New Roman" pitchFamily="18" charset="0"/>
              <a:cs typeface="Times New Roman" pitchFamily="18" charset="0"/>
            </a:endParaRPr>
          </a:p>
          <a:p>
            <a:pPr algn="l"/>
            <a:endParaRPr lang="en-IN" sz="2800" b="1" dirty="0" smtClean="0">
              <a:latin typeface="Times New Roman" pitchFamily="18" charset="0"/>
              <a:cs typeface="Times New Roman" pitchFamily="18" charset="0"/>
            </a:endParaRPr>
          </a:p>
          <a:p>
            <a:pPr algn="l"/>
            <a:endParaRPr lang="en-IN" sz="2800" b="1" dirty="0">
              <a:latin typeface="Times New Roman" pitchFamily="18" charset="0"/>
              <a:cs typeface="Times New Roman" pitchFamily="18" charset="0"/>
            </a:endParaRPr>
          </a:p>
          <a:p>
            <a:pPr algn="l"/>
            <a:endParaRPr lang="en-IN" sz="2800" b="1" dirty="0" smtClean="0">
              <a:latin typeface="Times New Roman" pitchFamily="18" charset="0"/>
              <a:cs typeface="Times New Roman" pitchFamily="18" charset="0"/>
            </a:endParaRPr>
          </a:p>
          <a:p>
            <a:pPr algn="l"/>
            <a:endParaRPr lang="en-IN" sz="2800" b="1" dirty="0">
              <a:latin typeface="Times New Roman" pitchFamily="18" charset="0"/>
              <a:cs typeface="Times New Roman" pitchFamily="18" charset="0"/>
            </a:endParaRPr>
          </a:p>
          <a:p>
            <a:pPr algn="l"/>
            <a:r>
              <a:rPr lang="en-IN" sz="2800" dirty="0" smtClean="0"/>
              <a:t>			</a:t>
            </a:r>
          </a:p>
          <a:p>
            <a:pPr algn="l"/>
            <a:r>
              <a:rPr lang="en-IN" sz="2800" dirty="0"/>
              <a:t> </a:t>
            </a:r>
            <a:r>
              <a:rPr lang="en-IN" sz="2800" dirty="0" smtClean="0"/>
              <a:t>   		</a:t>
            </a:r>
          </a:p>
          <a:p>
            <a:pPr algn="l"/>
            <a:r>
              <a:rPr lang="en-IN" sz="2800" dirty="0" smtClean="0"/>
              <a:t>	</a:t>
            </a:r>
          </a:p>
          <a:p>
            <a:pPr algn="l"/>
            <a:r>
              <a:rPr lang="en-IN" sz="2800" dirty="0"/>
              <a:t>	</a:t>
            </a:r>
            <a:endParaRPr lang="en-IN" sz="2800" dirty="0" smtClean="0"/>
          </a:p>
          <a:p>
            <a:pPr algn="l"/>
            <a:r>
              <a:rPr lang="en-IN" sz="2800" dirty="0"/>
              <a:t>	</a:t>
            </a:r>
            <a:endParaRPr lang="en-IN" sz="2800" dirty="0" smtClean="0"/>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201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864297"/>
            <a:ext cx="9144000" cy="5413674"/>
          </a:xfrm>
        </p:spPr>
        <p:txBody>
          <a:bodyPr>
            <a:normAutofit/>
          </a:bodyPr>
          <a:lstStyle/>
          <a:p>
            <a:r>
              <a:rPr lang="en-IN" sz="4000" dirty="0" smtClean="0">
                <a:solidFill>
                  <a:srgbClr val="FF0000"/>
                </a:solidFill>
                <a:latin typeface="Times New Roman" pitchFamily="18" charset="0"/>
                <a:cs typeface="Times New Roman" pitchFamily="18" charset="0"/>
              </a:rPr>
              <a:t>About Location and project …….</a:t>
            </a:r>
          </a:p>
          <a:p>
            <a:pPr marL="457200" indent="-457200" algn="l">
              <a:buFont typeface="Arial" pitchFamily="34" charset="0"/>
              <a:buChar char="•"/>
            </a:pPr>
            <a:r>
              <a:rPr lang="en-US" sz="3300" dirty="0" smtClean="0">
                <a:latin typeface="Times New Roman" pitchFamily="18" charset="0"/>
                <a:cs typeface="Times New Roman" pitchFamily="18" charset="0"/>
              </a:rPr>
              <a:t>Seoul is the capital city of </a:t>
            </a:r>
            <a:r>
              <a:rPr lang="en-US" sz="3300" b="1" u="sng" dirty="0" smtClean="0">
                <a:latin typeface="Times New Roman" pitchFamily="18" charset="0"/>
                <a:cs typeface="Times New Roman" pitchFamily="18" charset="0"/>
              </a:rPr>
              <a:t>south </a:t>
            </a:r>
            <a:r>
              <a:rPr lang="en-US" sz="3300" b="1" u="sng" dirty="0" err="1" smtClean="0">
                <a:latin typeface="Times New Roman" pitchFamily="18" charset="0"/>
                <a:cs typeface="Times New Roman" pitchFamily="18" charset="0"/>
              </a:rPr>
              <a:t>korea</a:t>
            </a:r>
            <a:r>
              <a:rPr lang="en-US" sz="3300" b="1" u="sng" dirty="0" smtClean="0">
                <a:latin typeface="Times New Roman" pitchFamily="18" charset="0"/>
                <a:cs typeface="Times New Roman" pitchFamily="18" charset="0"/>
              </a:rPr>
              <a:t> </a:t>
            </a:r>
            <a:r>
              <a:rPr lang="en-US" sz="3300" dirty="0" smtClean="0">
                <a:latin typeface="Times New Roman" pitchFamily="18" charset="0"/>
                <a:cs typeface="Times New Roman" pitchFamily="18" charset="0"/>
              </a:rPr>
              <a:t>.</a:t>
            </a:r>
          </a:p>
          <a:p>
            <a:pPr marL="457200" indent="-457200" algn="l">
              <a:buFont typeface="Arial" pitchFamily="34" charset="0"/>
              <a:buChar char="•"/>
            </a:pPr>
            <a:r>
              <a:rPr lang="en-US" sz="3300" dirty="0" smtClean="0">
                <a:latin typeface="Times New Roman" pitchFamily="18" charset="0"/>
                <a:cs typeface="Times New Roman" pitchFamily="18" charset="0"/>
              </a:rPr>
              <a:t>We are predicting the sharing bike demand for this city.</a:t>
            </a:r>
          </a:p>
          <a:p>
            <a:pPr marL="457200" indent="-457200" algn="l">
              <a:buFont typeface="Arial" pitchFamily="34" charset="0"/>
              <a:buChar char="•"/>
            </a:pPr>
            <a:r>
              <a:rPr lang="en-US" sz="3300" dirty="0" smtClean="0">
                <a:latin typeface="Times New Roman" pitchFamily="18" charset="0"/>
                <a:cs typeface="Times New Roman" pitchFamily="18" charset="0"/>
              </a:rPr>
              <a:t>Data is having various </a:t>
            </a:r>
            <a:r>
              <a:rPr lang="en-US" sz="3300" b="1" dirty="0" smtClean="0">
                <a:latin typeface="Times New Roman" pitchFamily="18" charset="0"/>
                <a:cs typeface="Times New Roman" pitchFamily="18" charset="0"/>
              </a:rPr>
              <a:t>numerical</a:t>
            </a:r>
            <a:r>
              <a:rPr lang="en-US" sz="3300" dirty="0" smtClean="0">
                <a:latin typeface="Times New Roman" pitchFamily="18" charset="0"/>
                <a:cs typeface="Times New Roman" pitchFamily="18" charset="0"/>
              </a:rPr>
              <a:t> and </a:t>
            </a:r>
            <a:r>
              <a:rPr lang="en-US" sz="3300" b="1" dirty="0" smtClean="0">
                <a:latin typeface="Times New Roman" pitchFamily="18" charset="0"/>
                <a:cs typeface="Times New Roman" pitchFamily="18" charset="0"/>
              </a:rPr>
              <a:t>categorical</a:t>
            </a:r>
            <a:r>
              <a:rPr lang="en-US" sz="3300" dirty="0" smtClean="0">
                <a:latin typeface="Times New Roman" pitchFamily="18" charset="0"/>
                <a:cs typeface="Times New Roman" pitchFamily="18" charset="0"/>
              </a:rPr>
              <a:t> features.</a:t>
            </a:r>
          </a:p>
          <a:p>
            <a:pPr marL="457200" indent="-457200" algn="l">
              <a:buFont typeface="Arial" pitchFamily="34" charset="0"/>
              <a:buChar char="•"/>
            </a:pPr>
            <a:r>
              <a:rPr lang="en-US" sz="3300" dirty="0" smtClean="0">
                <a:latin typeface="Times New Roman" pitchFamily="18" charset="0"/>
                <a:cs typeface="Times New Roman" pitchFamily="18" charset="0"/>
              </a:rPr>
              <a:t>And we are predict with various model try to get good model.</a:t>
            </a:r>
          </a:p>
          <a:p>
            <a:pPr marL="457200" indent="-457200" algn="l">
              <a:buFont typeface="Arial" pitchFamily="34" charset="0"/>
              <a:buChar char="•"/>
            </a:pPr>
            <a:r>
              <a:rPr lang="en-US" sz="3300" dirty="0" smtClean="0">
                <a:latin typeface="Times New Roman" pitchFamily="18" charset="0"/>
                <a:cs typeface="Times New Roman" pitchFamily="18" charset="0"/>
              </a:rPr>
              <a:t>This is regression based project so, have to find exact value of dependent variable</a:t>
            </a:r>
          </a:p>
          <a:p>
            <a:pPr algn="l"/>
            <a:endParaRPr lang="en-IN" sz="3500" dirty="0">
              <a:solidFill>
                <a:srgbClr val="FF0000"/>
              </a:solidFill>
              <a:latin typeface="Times New Roman" pitchFamily="18" charset="0"/>
              <a:cs typeface="Times New Roman" pitchFamily="18" charset="0"/>
            </a:endParaRPr>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468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926926"/>
            <a:ext cx="9144000" cy="5351044"/>
          </a:xfrm>
        </p:spPr>
        <p:txBody>
          <a:bodyPr>
            <a:normAutofit/>
          </a:bodyPr>
          <a:lstStyle/>
          <a:p>
            <a:r>
              <a:rPr lang="en-IN" sz="3400" dirty="0">
                <a:solidFill>
                  <a:srgbClr val="FF0000"/>
                </a:solidFill>
                <a:latin typeface="Times New Roman" pitchFamily="18" charset="0"/>
                <a:cs typeface="Times New Roman" pitchFamily="18" charset="0"/>
              </a:rPr>
              <a:t>Problem statement</a:t>
            </a:r>
            <a:r>
              <a:rPr lang="en-IN" dirty="0" smtClean="0">
                <a:solidFill>
                  <a:srgbClr val="FF0000"/>
                </a:solidFill>
                <a:latin typeface="Times New Roman" pitchFamily="18" charset="0"/>
                <a:cs typeface="Times New Roman" pitchFamily="18" charset="0"/>
              </a:rPr>
              <a:t>…..</a:t>
            </a:r>
          </a:p>
          <a:p>
            <a:pPr algn="l"/>
            <a:r>
              <a:rPr lang="en-US" sz="2800" dirty="0" smtClean="0"/>
              <a:t>	Currently </a:t>
            </a:r>
            <a:r>
              <a:rPr lang="en-US" sz="2800" dirty="0"/>
              <a:t>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a:t>
            </a:r>
            <a:r>
              <a:rPr lang="en-US" sz="2800" b="1" dirty="0"/>
              <a:t>prediction of bike count </a:t>
            </a:r>
            <a:r>
              <a:rPr lang="en-US" sz="2800" dirty="0"/>
              <a:t>required at </a:t>
            </a:r>
            <a:r>
              <a:rPr lang="en-US" sz="2800" b="1" dirty="0"/>
              <a:t>each hour </a:t>
            </a:r>
            <a:r>
              <a:rPr lang="en-US" sz="2800" dirty="0"/>
              <a:t>for the stable supply of rental bikes.</a:t>
            </a:r>
          </a:p>
          <a:p>
            <a:pPr algn="l"/>
            <a:r>
              <a:rPr lang="en-IN" sz="3000" dirty="0" smtClean="0">
                <a:latin typeface="Times New Roman" pitchFamily="18" charset="0"/>
                <a:cs typeface="Times New Roman" pitchFamily="18" charset="0"/>
              </a:rPr>
              <a:t> </a:t>
            </a:r>
            <a:endParaRPr lang="en-IN" sz="3000" dirty="0">
              <a:latin typeface="Times New Roman" pitchFamily="18" charset="0"/>
              <a:cs typeface="Times New Roman" pitchFamily="18" charset="0"/>
            </a:endParaRPr>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822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926926"/>
            <a:ext cx="9144000" cy="5351044"/>
          </a:xfrm>
        </p:spPr>
        <p:txBody>
          <a:bodyPr>
            <a:normAutofit/>
          </a:bodyPr>
          <a:lstStyle/>
          <a:p>
            <a:r>
              <a:rPr lang="en-IN" sz="3400" dirty="0" smtClean="0">
                <a:solidFill>
                  <a:srgbClr val="FF0000"/>
                </a:solidFill>
                <a:latin typeface="Times New Roman" pitchFamily="18" charset="0"/>
                <a:cs typeface="Times New Roman" pitchFamily="18" charset="0"/>
              </a:rPr>
              <a:t>Project (Regression) process flow </a:t>
            </a:r>
            <a:r>
              <a:rPr lang="en-IN" dirty="0" smtClean="0">
                <a:solidFill>
                  <a:srgbClr val="FF0000"/>
                </a:solidFill>
                <a:latin typeface="Times New Roman" pitchFamily="18" charset="0"/>
                <a:cs typeface="Times New Roman" pitchFamily="18" charset="0"/>
              </a:rPr>
              <a:t>…..</a:t>
            </a:r>
          </a:p>
          <a:p>
            <a:pPr algn="l"/>
            <a:r>
              <a:rPr lang="en-IN" sz="3000" dirty="0" smtClean="0">
                <a:latin typeface="Times New Roman" pitchFamily="18" charset="0"/>
                <a:cs typeface="Times New Roman" pitchFamily="18" charset="0"/>
              </a:rPr>
              <a:t>	</a:t>
            </a:r>
            <a:endParaRPr lang="en-IN" sz="3000" dirty="0">
              <a:latin typeface="Times New Roman" pitchFamily="18" charset="0"/>
              <a:cs typeface="Times New Roman" pitchFamily="18" charset="0"/>
            </a:endParaRPr>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446" y="1631422"/>
            <a:ext cx="9728494" cy="4883678"/>
          </a:xfrm>
          <a:prstGeom prst="rect">
            <a:avLst/>
          </a:prstGeom>
        </p:spPr>
      </p:pic>
    </p:spTree>
    <p:extLst>
      <p:ext uri="{BB962C8B-B14F-4D97-AF65-F5344CB8AC3E}">
        <p14:creationId xmlns:p14="http://schemas.microsoft.com/office/powerpoint/2010/main" val="2813709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926926"/>
            <a:ext cx="9144000" cy="5351044"/>
          </a:xfrm>
        </p:spPr>
        <p:txBody>
          <a:bodyPr>
            <a:normAutofit fontScale="92500" lnSpcReduction="20000"/>
          </a:bodyPr>
          <a:lstStyle/>
          <a:p>
            <a:r>
              <a:rPr lang="en-IN" sz="3400" dirty="0" smtClean="0">
                <a:solidFill>
                  <a:srgbClr val="FF0000"/>
                </a:solidFill>
                <a:latin typeface="Times New Roman" pitchFamily="18" charset="0"/>
                <a:cs typeface="Times New Roman" pitchFamily="18" charset="0"/>
              </a:rPr>
              <a:t>variable’s  Details </a:t>
            </a:r>
            <a:r>
              <a:rPr lang="en-IN" dirty="0" smtClean="0">
                <a:solidFill>
                  <a:srgbClr val="FF0000"/>
                </a:solidFill>
                <a:latin typeface="Times New Roman" pitchFamily="18" charset="0"/>
                <a:cs typeface="Times New Roman" pitchFamily="18" charset="0"/>
              </a:rPr>
              <a:t>…..</a:t>
            </a:r>
          </a:p>
          <a:p>
            <a:pPr algn="l"/>
            <a:r>
              <a:rPr lang="en-US" sz="2000" b="1" dirty="0"/>
              <a:t>Date</a:t>
            </a:r>
            <a:r>
              <a:rPr lang="en-US" sz="2000" dirty="0"/>
              <a:t> : year-month-day</a:t>
            </a:r>
          </a:p>
          <a:p>
            <a:pPr algn="l"/>
            <a:r>
              <a:rPr lang="en-US" sz="2000" b="1" dirty="0"/>
              <a:t>Rented Bike count </a:t>
            </a:r>
            <a:r>
              <a:rPr lang="en-US" sz="2000" dirty="0"/>
              <a:t>- Count of bikes rented at each hour</a:t>
            </a:r>
          </a:p>
          <a:p>
            <a:pPr algn="l"/>
            <a:r>
              <a:rPr lang="en-US" sz="2000" b="1" dirty="0"/>
              <a:t>Hour</a:t>
            </a:r>
            <a:r>
              <a:rPr lang="en-US" sz="2000" dirty="0"/>
              <a:t> - Hour of he day</a:t>
            </a:r>
          </a:p>
          <a:p>
            <a:pPr algn="l"/>
            <a:r>
              <a:rPr lang="en-US" sz="2000" b="1" dirty="0"/>
              <a:t>Temperature</a:t>
            </a:r>
            <a:r>
              <a:rPr lang="en-US" sz="2000" dirty="0"/>
              <a:t>-Temperature in Celsius</a:t>
            </a:r>
          </a:p>
          <a:p>
            <a:pPr algn="l"/>
            <a:r>
              <a:rPr lang="en-US" sz="2000" b="1" dirty="0"/>
              <a:t>Humidity</a:t>
            </a:r>
            <a:r>
              <a:rPr lang="en-US" sz="2000" dirty="0"/>
              <a:t> - %</a:t>
            </a:r>
          </a:p>
          <a:p>
            <a:pPr algn="l"/>
            <a:r>
              <a:rPr lang="en-US" sz="2000" b="1" dirty="0" smtClean="0"/>
              <a:t>Wind speed</a:t>
            </a:r>
            <a:r>
              <a:rPr lang="en-US" sz="2000" dirty="0" smtClean="0"/>
              <a:t> </a:t>
            </a:r>
            <a:r>
              <a:rPr lang="en-US" sz="2000" dirty="0"/>
              <a:t>- m/s</a:t>
            </a:r>
          </a:p>
          <a:p>
            <a:pPr algn="l"/>
            <a:r>
              <a:rPr lang="en-US" sz="2000" b="1" dirty="0"/>
              <a:t>Visibility</a:t>
            </a:r>
            <a:r>
              <a:rPr lang="en-US" sz="2000" dirty="0"/>
              <a:t> - 10m</a:t>
            </a:r>
          </a:p>
          <a:p>
            <a:pPr algn="l"/>
            <a:r>
              <a:rPr lang="en-US" sz="2000" b="1" dirty="0"/>
              <a:t>Dew point temperature </a:t>
            </a:r>
            <a:r>
              <a:rPr lang="en-US" sz="2000" dirty="0"/>
              <a:t>- Celsius</a:t>
            </a:r>
          </a:p>
          <a:p>
            <a:pPr algn="l"/>
            <a:r>
              <a:rPr lang="en-US" sz="2000" b="1" dirty="0"/>
              <a:t>Solar radiation </a:t>
            </a:r>
            <a:r>
              <a:rPr lang="en-US" sz="2000" dirty="0"/>
              <a:t>- </a:t>
            </a:r>
            <a:r>
              <a:rPr lang="en-US" sz="2000" dirty="0" smtClean="0"/>
              <a:t>MJ/m2 (</a:t>
            </a:r>
            <a:r>
              <a:rPr lang="en-IN" sz="2000" b="1" dirty="0" err="1" smtClean="0"/>
              <a:t>milli</a:t>
            </a:r>
            <a:r>
              <a:rPr lang="en-IN" sz="2000" b="1" dirty="0" smtClean="0"/>
              <a:t> Joule </a:t>
            </a:r>
            <a:r>
              <a:rPr lang="en-IN" sz="2000" b="1" dirty="0"/>
              <a:t>per square </a:t>
            </a:r>
            <a:r>
              <a:rPr lang="en-IN" sz="2000" b="1" dirty="0" smtClean="0"/>
              <a:t>metre)</a:t>
            </a:r>
            <a:endParaRPr lang="en-US" sz="2000" dirty="0"/>
          </a:p>
          <a:p>
            <a:pPr algn="l"/>
            <a:r>
              <a:rPr lang="en-US" sz="2000" b="1" dirty="0"/>
              <a:t>Rainfal</a:t>
            </a:r>
            <a:r>
              <a:rPr lang="en-US" sz="2000" dirty="0"/>
              <a:t>l - mm</a:t>
            </a:r>
          </a:p>
          <a:p>
            <a:pPr algn="l"/>
            <a:r>
              <a:rPr lang="en-US" sz="2000" b="1" dirty="0"/>
              <a:t>Snowfall</a:t>
            </a:r>
            <a:r>
              <a:rPr lang="en-US" sz="2000" dirty="0"/>
              <a:t> - cm</a:t>
            </a:r>
          </a:p>
          <a:p>
            <a:pPr algn="l"/>
            <a:r>
              <a:rPr lang="en-US" sz="2000" b="1" dirty="0"/>
              <a:t>Seasons</a:t>
            </a:r>
            <a:r>
              <a:rPr lang="en-US" sz="2000" dirty="0"/>
              <a:t> - Winter, Spring, Summer, Autumn</a:t>
            </a:r>
          </a:p>
          <a:p>
            <a:pPr algn="l"/>
            <a:r>
              <a:rPr lang="en-US" sz="2000" b="1" dirty="0"/>
              <a:t>Holiday</a:t>
            </a:r>
            <a:r>
              <a:rPr lang="en-US" sz="2000" dirty="0"/>
              <a:t> - Holiday/No holiday</a:t>
            </a:r>
          </a:p>
          <a:p>
            <a:pPr algn="l"/>
            <a:r>
              <a:rPr lang="en-US" sz="2000" b="1" dirty="0"/>
              <a:t>Functional Day </a:t>
            </a:r>
            <a:r>
              <a:rPr lang="en-US" sz="2000" dirty="0" smtClean="0"/>
              <a:t>– No </a:t>
            </a:r>
            <a:r>
              <a:rPr lang="en-US" sz="2000" dirty="0" err="1" smtClean="0"/>
              <a:t>Func</a:t>
            </a:r>
            <a:r>
              <a:rPr lang="en-US" sz="2000" dirty="0" smtClean="0"/>
              <a:t> (Non </a:t>
            </a:r>
            <a:r>
              <a:rPr lang="en-US" sz="2000" dirty="0"/>
              <a:t>Functional Hours), </a:t>
            </a:r>
            <a:r>
              <a:rPr lang="en-US" sz="2000" dirty="0" smtClean="0"/>
              <a:t> Fun(Functional </a:t>
            </a:r>
            <a:r>
              <a:rPr lang="en-US" sz="2000" dirty="0"/>
              <a:t>hours)</a:t>
            </a:r>
          </a:p>
          <a:p>
            <a:pPr algn="l"/>
            <a:endParaRPr lang="en-IN" sz="3000" dirty="0">
              <a:latin typeface="Times New Roman" pitchFamily="18" charset="0"/>
              <a:cs typeface="Times New Roman" pitchFamily="18" charset="0"/>
            </a:endParaRPr>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209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8723" y="926926"/>
            <a:ext cx="10443217" cy="5486400"/>
          </a:xfrm>
        </p:spPr>
        <p:txBody>
          <a:bodyPr>
            <a:normAutofit/>
          </a:bodyPr>
          <a:lstStyle/>
          <a:p>
            <a:r>
              <a:rPr lang="en-IN" sz="3400" dirty="0" smtClean="0">
                <a:solidFill>
                  <a:srgbClr val="FF0000"/>
                </a:solidFill>
                <a:latin typeface="Times New Roman" pitchFamily="18" charset="0"/>
                <a:cs typeface="Times New Roman" pitchFamily="18" charset="0"/>
              </a:rPr>
              <a:t>Loading Data &amp;  treatment </a:t>
            </a:r>
            <a:r>
              <a:rPr lang="en-IN" dirty="0" smtClean="0">
                <a:solidFill>
                  <a:srgbClr val="FF0000"/>
                </a:solidFill>
                <a:latin typeface="Times New Roman" pitchFamily="18" charset="0"/>
                <a:cs typeface="Times New Roman" pitchFamily="18" charset="0"/>
              </a:rPr>
              <a:t>…..</a:t>
            </a:r>
          </a:p>
          <a:p>
            <a:pPr marL="457200" indent="-457200" algn="l">
              <a:buFont typeface="Arial" pitchFamily="34" charset="0"/>
              <a:buChar char="•"/>
            </a:pPr>
            <a:r>
              <a:rPr lang="en-US" sz="2800" dirty="0" smtClean="0">
                <a:latin typeface="Times New Roman" pitchFamily="18" charset="0"/>
                <a:cs typeface="Times New Roman" pitchFamily="18" charset="0"/>
              </a:rPr>
              <a:t>Data set having total-8760 rows and 14 columns</a:t>
            </a:r>
            <a:endParaRPr lang="en-IN" sz="2800" dirty="0" smtClean="0">
              <a:latin typeface="Times New Roman" pitchFamily="18" charset="0"/>
              <a:cs typeface="Times New Roman" pitchFamily="18" charset="0"/>
            </a:endParaRPr>
          </a:p>
          <a:p>
            <a:pPr marL="457200" lvl="0" indent="-457200" algn="l">
              <a:buFont typeface="Arial" pitchFamily="34" charset="0"/>
              <a:buChar char="•"/>
            </a:pPr>
            <a:r>
              <a:rPr lang="en-IN" sz="2800" dirty="0" smtClean="0">
                <a:latin typeface="Times New Roman" pitchFamily="18" charset="0"/>
                <a:cs typeface="Times New Roman" pitchFamily="18" charset="0"/>
              </a:rPr>
              <a:t>given data set is not having ‘null value’.</a:t>
            </a:r>
          </a:p>
          <a:p>
            <a:pPr marL="457200" lvl="0" indent="-457200" algn="l">
              <a:buFont typeface="Arial" pitchFamily="34" charset="0"/>
              <a:buChar char="•"/>
            </a:pPr>
            <a:r>
              <a:rPr lang="en-US" sz="2800" dirty="0" smtClean="0">
                <a:latin typeface="Times New Roman" pitchFamily="18" charset="0"/>
                <a:cs typeface="Times New Roman" pitchFamily="18" charset="0"/>
              </a:rPr>
              <a:t>It also don’t have any duplicate value.</a:t>
            </a:r>
          </a:p>
          <a:p>
            <a:pPr marL="457200" lvl="0" indent="-457200" algn="l">
              <a:buFont typeface="Arial" pitchFamily="34" charset="0"/>
              <a:buChar char="•"/>
            </a:pPr>
            <a:r>
              <a:rPr lang="en-US" sz="2800" dirty="0" smtClean="0">
                <a:latin typeface="Times New Roman" pitchFamily="18" charset="0"/>
                <a:cs typeface="Times New Roman" pitchFamily="18" charset="0"/>
              </a:rPr>
              <a:t>Also replaced the columns heading as per convenience.</a:t>
            </a:r>
          </a:p>
          <a:p>
            <a:pPr marL="457200" lvl="0" indent="-457200" algn="l">
              <a:buFont typeface="Arial" pitchFamily="34" charset="0"/>
              <a:buChar char="•"/>
            </a:pPr>
            <a:r>
              <a:rPr lang="en-US" sz="2800" dirty="0" smtClean="0">
                <a:latin typeface="Times New Roman" pitchFamily="18" charset="0"/>
                <a:cs typeface="Times New Roman" pitchFamily="18" charset="0"/>
              </a:rPr>
              <a:t>Some treatment done with data column, and month and </a:t>
            </a:r>
            <a:r>
              <a:rPr lang="en-US" sz="2800" dirty="0" err="1" smtClean="0">
                <a:latin typeface="Times New Roman" pitchFamily="18" charset="0"/>
                <a:cs typeface="Times New Roman" pitchFamily="18" charset="0"/>
              </a:rPr>
              <a:t>weakdays</a:t>
            </a:r>
            <a:r>
              <a:rPr lang="en-US" sz="2800" dirty="0" smtClean="0">
                <a:latin typeface="Times New Roman" pitchFamily="18" charset="0"/>
                <a:cs typeface="Times New Roman" pitchFamily="18" charset="0"/>
              </a:rPr>
              <a:t> and other column added.</a:t>
            </a:r>
          </a:p>
          <a:p>
            <a:pPr lvl="0" algn="l"/>
            <a:endParaRPr lang="en-IN" sz="2800" dirty="0">
              <a:latin typeface="Times New Roman" pitchFamily="18" charset="0"/>
              <a:cs typeface="Times New Roman" pitchFamily="18" charset="0"/>
            </a:endParaRPr>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896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5885" y="277091"/>
            <a:ext cx="11658241" cy="6000879"/>
          </a:xfrm>
        </p:spPr>
        <p:txBody>
          <a:bodyPr>
            <a:normAutofit/>
          </a:bodyPr>
          <a:lstStyle/>
          <a:p>
            <a:r>
              <a:rPr lang="en-IN" sz="3400" dirty="0" smtClean="0">
                <a:solidFill>
                  <a:srgbClr val="FF0000"/>
                </a:solidFill>
                <a:latin typeface="Times New Roman" pitchFamily="18" charset="0"/>
                <a:cs typeface="Times New Roman" pitchFamily="18" charset="0"/>
              </a:rPr>
              <a:t>EDA </a:t>
            </a:r>
            <a:r>
              <a:rPr lang="en-IN" dirty="0" smtClean="0">
                <a:solidFill>
                  <a:srgbClr val="FF0000"/>
                </a:solidFill>
                <a:latin typeface="Times New Roman" pitchFamily="18" charset="0"/>
                <a:cs typeface="Times New Roman" pitchFamily="18" charset="0"/>
              </a:rPr>
              <a:t>…..</a:t>
            </a:r>
          </a:p>
          <a:p>
            <a:endParaRPr lang="en-US" dirty="0">
              <a:solidFill>
                <a:srgbClr val="FF0000"/>
              </a:solidFill>
              <a:latin typeface="Times New Roman" pitchFamily="18" charset="0"/>
              <a:cs typeface="Times New Roman" pitchFamily="18" charset="0"/>
            </a:endParaRPr>
          </a:p>
          <a:p>
            <a:endParaRPr lang="en-IN" dirty="0" smtClean="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smtClean="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smtClean="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smtClean="0">
              <a:solidFill>
                <a:srgbClr val="FF0000"/>
              </a:solidFill>
              <a:latin typeface="Times New Roman" pitchFamily="18" charset="0"/>
              <a:cs typeface="Times New Roman" pitchFamily="18" charset="0"/>
            </a:endParaRPr>
          </a:p>
          <a:p>
            <a:pPr algn="l"/>
            <a:r>
              <a:rPr lang="en-US" b="1" dirty="0" smtClean="0">
                <a:latin typeface="Times New Roman" pitchFamily="18" charset="0"/>
                <a:cs typeface="Times New Roman" pitchFamily="18" charset="0"/>
              </a:rPr>
              <a:t>Season </a:t>
            </a:r>
            <a:r>
              <a:rPr lang="en-US" b="1" dirty="0" err="1" smtClean="0">
                <a:latin typeface="Times New Roman" pitchFamily="18" charset="0"/>
                <a:cs typeface="Times New Roman" pitchFamily="18" charset="0"/>
              </a:rPr>
              <a:t>vs</a:t>
            </a:r>
            <a:r>
              <a:rPr lang="en-US" b="1" dirty="0" smtClean="0">
                <a:latin typeface="Times New Roman" pitchFamily="18" charset="0"/>
                <a:cs typeface="Times New Roman" pitchFamily="18" charset="0"/>
              </a:rPr>
              <a:t> Rented Bike Count- </a:t>
            </a:r>
            <a:r>
              <a:rPr lang="en-US" u="sng" dirty="0">
                <a:latin typeface="Times New Roman" pitchFamily="18" charset="0"/>
                <a:cs typeface="Times New Roman" pitchFamily="18" charset="0"/>
              </a:rPr>
              <a:t>S</a:t>
            </a:r>
            <a:r>
              <a:rPr lang="en-US" u="sng" dirty="0" smtClean="0">
                <a:latin typeface="Times New Roman" pitchFamily="18" charset="0"/>
                <a:cs typeface="Times New Roman" pitchFamily="18" charset="0"/>
              </a:rPr>
              <a:t>ummer</a:t>
            </a:r>
            <a:r>
              <a:rPr lang="en-US" dirty="0" smtClean="0">
                <a:latin typeface="Times New Roman" pitchFamily="18" charset="0"/>
                <a:cs typeface="Times New Roman" pitchFamily="18" charset="0"/>
              </a:rPr>
              <a:t>-&gt; high bike count &amp;    </a:t>
            </a:r>
            <a:r>
              <a:rPr lang="en-US" u="sng" dirty="0" smtClean="0">
                <a:latin typeface="Times New Roman" pitchFamily="18" charset="0"/>
                <a:cs typeface="Times New Roman" pitchFamily="18" charset="0"/>
              </a:rPr>
              <a:t>winter</a:t>
            </a:r>
            <a:r>
              <a:rPr lang="en-US" dirty="0" smtClean="0">
                <a:latin typeface="Times New Roman" pitchFamily="18" charset="0"/>
                <a:cs typeface="Times New Roman" pitchFamily="18" charset="0"/>
              </a:rPr>
              <a:t>-&gt; low bike count</a:t>
            </a:r>
            <a:endParaRPr lang="en-US" b="1" dirty="0" smtClean="0">
              <a:latin typeface="Times New Roman" pitchFamily="18" charset="0"/>
              <a:cs typeface="Times New Roman" pitchFamily="18" charset="0"/>
            </a:endParaRPr>
          </a:p>
          <a:p>
            <a:pPr algn="l"/>
            <a:r>
              <a:rPr lang="en-US" b="1" dirty="0" smtClean="0">
                <a:latin typeface="Times New Roman" pitchFamily="18" charset="0"/>
                <a:cs typeface="Times New Roman" pitchFamily="18" charset="0"/>
              </a:rPr>
              <a:t>Month </a:t>
            </a:r>
            <a:r>
              <a:rPr lang="en-US" b="1" dirty="0" err="1" smtClean="0">
                <a:latin typeface="Times New Roman" pitchFamily="18" charset="0"/>
                <a:cs typeface="Times New Roman" pitchFamily="18" charset="0"/>
              </a:rPr>
              <a:t>vs</a:t>
            </a:r>
            <a:r>
              <a:rPr lang="en-US" b="1" dirty="0" smtClean="0">
                <a:latin typeface="Times New Roman" pitchFamily="18" charset="0"/>
                <a:cs typeface="Times New Roman" pitchFamily="18" charset="0"/>
              </a:rPr>
              <a:t> Rented Bike Count- </a:t>
            </a:r>
            <a:r>
              <a:rPr lang="en-US" u="sng" dirty="0">
                <a:latin typeface="Times New Roman" pitchFamily="18" charset="0"/>
                <a:cs typeface="Times New Roman" pitchFamily="18" charset="0"/>
              </a:rPr>
              <a:t>J</a:t>
            </a:r>
            <a:r>
              <a:rPr lang="en-US" u="sng" dirty="0" smtClean="0">
                <a:latin typeface="Times New Roman" pitchFamily="18" charset="0"/>
                <a:cs typeface="Times New Roman" pitchFamily="18" charset="0"/>
              </a:rPr>
              <a:t>une</a:t>
            </a:r>
            <a:r>
              <a:rPr lang="en-US" dirty="0" smtClean="0">
                <a:latin typeface="Times New Roman" pitchFamily="18" charset="0"/>
                <a:cs typeface="Times New Roman" pitchFamily="18" charset="0"/>
              </a:rPr>
              <a:t>       -&gt; High bike count &amp;   </a:t>
            </a:r>
            <a:r>
              <a:rPr lang="en-US" u="sng" dirty="0" smtClean="0">
                <a:latin typeface="Times New Roman" pitchFamily="18" charset="0"/>
                <a:cs typeface="Times New Roman" pitchFamily="18" charset="0"/>
              </a:rPr>
              <a:t>Jan</a:t>
            </a:r>
            <a:r>
              <a:rPr lang="en-US" dirty="0" smtClean="0">
                <a:latin typeface="Times New Roman" pitchFamily="18" charset="0"/>
                <a:cs typeface="Times New Roman" pitchFamily="18" charset="0"/>
              </a:rPr>
              <a:t>   -&gt; Low bike count</a:t>
            </a:r>
            <a:endParaRPr lang="en-IN" dirty="0" smtClean="0">
              <a:latin typeface="Times New Roman" pitchFamily="18" charset="0"/>
              <a:cs typeface="Times New Roman" pitchFamily="18" charset="0"/>
            </a:endParaRPr>
          </a:p>
          <a:p>
            <a:pPr algn="l"/>
            <a:r>
              <a:rPr lang="en-US" b="1" dirty="0" err="1" smtClean="0">
                <a:latin typeface="Times New Roman" pitchFamily="18" charset="0"/>
                <a:cs typeface="Times New Roman" pitchFamily="18" charset="0"/>
              </a:rPr>
              <a:t>Func_day</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vs</a:t>
            </a:r>
            <a:r>
              <a:rPr lang="en-US" b="1" dirty="0" smtClean="0">
                <a:latin typeface="Times New Roman" pitchFamily="18" charset="0"/>
                <a:cs typeface="Times New Roman" pitchFamily="18" charset="0"/>
              </a:rPr>
              <a:t> Rented Bike Count-     </a:t>
            </a:r>
            <a:r>
              <a:rPr lang="en-US" dirty="0" smtClean="0">
                <a:latin typeface="Times New Roman" pitchFamily="18" charset="0"/>
                <a:cs typeface="Times New Roman" pitchFamily="18" charset="0"/>
              </a:rPr>
              <a:t>only  </a:t>
            </a:r>
            <a:r>
              <a:rPr lang="en-US" dirty="0">
                <a:latin typeface="Times New Roman" pitchFamily="18" charset="0"/>
                <a:cs typeface="Times New Roman" pitchFamily="18" charset="0"/>
              </a:rPr>
              <a:t>for function days </a:t>
            </a:r>
            <a:r>
              <a:rPr lang="en-US" dirty="0" smtClean="0">
                <a:latin typeface="Times New Roman" pitchFamily="18" charset="0"/>
                <a:cs typeface="Times New Roman" pitchFamily="18" charset="0"/>
              </a:rPr>
              <a:t>people </a:t>
            </a:r>
            <a:r>
              <a:rPr lang="en-US" dirty="0">
                <a:latin typeface="Times New Roman" pitchFamily="18" charset="0"/>
                <a:cs typeface="Times New Roman" pitchFamily="18" charset="0"/>
              </a:rPr>
              <a:t>use </a:t>
            </a:r>
            <a:r>
              <a:rPr lang="en-US" dirty="0" smtClean="0">
                <a:latin typeface="Times New Roman" pitchFamily="18" charset="0"/>
                <a:cs typeface="Times New Roman" pitchFamily="18" charset="0"/>
              </a:rPr>
              <a:t>bike.</a:t>
            </a:r>
            <a:endParaRPr lang="en-US" dirty="0">
              <a:latin typeface="Times New Roman" pitchFamily="18" charset="0"/>
              <a:cs typeface="Times New Roman" pitchFamily="18" charset="0"/>
            </a:endParaRPr>
          </a:p>
          <a:p>
            <a:pPr algn="l"/>
            <a:endParaRPr lang="en-IN" sz="2800" dirty="0" smtClean="0">
              <a:latin typeface="Times New Roman" pitchFamily="18" charset="0"/>
              <a:cs typeface="Times New Roman" pitchFamily="18" charset="0"/>
            </a:endParaRPr>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24" y="1394953"/>
            <a:ext cx="3946676" cy="277064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8767" y="1525383"/>
            <a:ext cx="4223224" cy="265112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1779" y="1394953"/>
            <a:ext cx="3562276" cy="2781559"/>
          </a:xfrm>
          <a:prstGeom prst="rect">
            <a:avLst/>
          </a:prstGeom>
        </p:spPr>
      </p:pic>
    </p:spTree>
    <p:extLst>
      <p:ext uri="{BB962C8B-B14F-4D97-AF65-F5344CB8AC3E}">
        <p14:creationId xmlns:p14="http://schemas.microsoft.com/office/powerpoint/2010/main" val="3312646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5885" y="221673"/>
            <a:ext cx="11658241" cy="6056297"/>
          </a:xfrm>
        </p:spPr>
        <p:txBody>
          <a:bodyPr>
            <a:normAutofit/>
          </a:bodyPr>
          <a:lstStyle/>
          <a:p>
            <a:r>
              <a:rPr lang="en-IN" sz="3400" dirty="0" smtClean="0">
                <a:solidFill>
                  <a:srgbClr val="FF0000"/>
                </a:solidFill>
                <a:latin typeface="Times New Roman" pitchFamily="18" charset="0"/>
                <a:cs typeface="Times New Roman" pitchFamily="18" charset="0"/>
              </a:rPr>
              <a:t>EDA </a:t>
            </a:r>
            <a:r>
              <a:rPr lang="en-IN" dirty="0" smtClean="0">
                <a:solidFill>
                  <a:srgbClr val="FF0000"/>
                </a:solidFill>
                <a:latin typeface="Times New Roman" pitchFamily="18" charset="0"/>
                <a:cs typeface="Times New Roman" pitchFamily="18" charset="0"/>
              </a:rPr>
              <a:t>…..</a:t>
            </a:r>
          </a:p>
          <a:p>
            <a:endParaRPr lang="en-IN" dirty="0" smtClean="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smtClean="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smtClean="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smtClean="0">
              <a:solidFill>
                <a:srgbClr val="FF0000"/>
              </a:solidFill>
              <a:latin typeface="Times New Roman" pitchFamily="18" charset="0"/>
              <a:cs typeface="Times New Roman" pitchFamily="18" charset="0"/>
            </a:endParaRPr>
          </a:p>
          <a:p>
            <a:pPr algn="l"/>
            <a:endParaRPr lang="en-US" b="1" dirty="0" smtClean="0">
              <a:latin typeface="Times New Roman" pitchFamily="18" charset="0"/>
              <a:cs typeface="Times New Roman" pitchFamily="18" charset="0"/>
            </a:endParaRPr>
          </a:p>
          <a:p>
            <a:pPr algn="l"/>
            <a:r>
              <a:rPr lang="en-US" b="1" dirty="0" smtClean="0">
                <a:latin typeface="Times New Roman" pitchFamily="18" charset="0"/>
                <a:cs typeface="Times New Roman" pitchFamily="18" charset="0"/>
              </a:rPr>
              <a:t>Hour </a:t>
            </a:r>
            <a:r>
              <a:rPr lang="en-US" b="1" dirty="0" err="1" smtClean="0">
                <a:latin typeface="Times New Roman" pitchFamily="18" charset="0"/>
                <a:cs typeface="Times New Roman" pitchFamily="18" charset="0"/>
              </a:rPr>
              <a:t>vs</a:t>
            </a:r>
            <a:r>
              <a:rPr lang="en-US" b="1" dirty="0" smtClean="0">
                <a:latin typeface="Times New Roman" pitchFamily="18" charset="0"/>
                <a:cs typeface="Times New Roman" pitchFamily="18" charset="0"/>
              </a:rPr>
              <a:t> Rented Bike Count-          </a:t>
            </a:r>
            <a:r>
              <a:rPr lang="en-US" dirty="0" smtClean="0">
                <a:latin typeface="Times New Roman" pitchFamily="18" charset="0"/>
                <a:cs typeface="Times New Roman" pitchFamily="18" charset="0"/>
              </a:rPr>
              <a:t>high at 6 pm and low at 5 am</a:t>
            </a:r>
            <a:endParaRPr lang="en-IN" dirty="0" smtClean="0">
              <a:latin typeface="Times New Roman" pitchFamily="18" charset="0"/>
              <a:cs typeface="Times New Roman" pitchFamily="18" charset="0"/>
            </a:endParaRPr>
          </a:p>
          <a:p>
            <a:pPr algn="l"/>
            <a:r>
              <a:rPr lang="en-US" b="1" dirty="0">
                <a:latin typeface="Times New Roman" pitchFamily="18" charset="0"/>
                <a:cs typeface="Times New Roman" pitchFamily="18" charset="0"/>
              </a:rPr>
              <a:t>Holiday </a:t>
            </a:r>
            <a:r>
              <a:rPr lang="en-US" b="1" dirty="0" err="1">
                <a:latin typeface="Times New Roman" pitchFamily="18" charset="0"/>
                <a:cs typeface="Times New Roman" pitchFamily="18" charset="0"/>
              </a:rPr>
              <a:t>vs</a:t>
            </a:r>
            <a:r>
              <a:rPr lang="en-US" b="1" dirty="0">
                <a:latin typeface="Times New Roman" pitchFamily="18" charset="0"/>
                <a:cs typeface="Times New Roman" pitchFamily="18" charset="0"/>
              </a:rPr>
              <a:t> Rented Bike Count-     </a:t>
            </a:r>
            <a:r>
              <a:rPr lang="en-US" dirty="0">
                <a:latin typeface="Times New Roman" pitchFamily="18" charset="0"/>
                <a:cs typeface="Times New Roman" pitchFamily="18" charset="0"/>
              </a:rPr>
              <a:t>Holiday rented bike low.</a:t>
            </a:r>
          </a:p>
          <a:p>
            <a:pPr algn="l"/>
            <a:r>
              <a:rPr lang="en-US" b="1" dirty="0">
                <a:latin typeface="Times New Roman" pitchFamily="18" charset="0"/>
                <a:cs typeface="Times New Roman" pitchFamily="18" charset="0"/>
              </a:rPr>
              <a:t>Days </a:t>
            </a:r>
            <a:r>
              <a:rPr lang="en-US" b="1" dirty="0" err="1">
                <a:latin typeface="Times New Roman" pitchFamily="18" charset="0"/>
                <a:cs typeface="Times New Roman" pitchFamily="18" charset="0"/>
              </a:rPr>
              <a:t>vs</a:t>
            </a:r>
            <a:r>
              <a:rPr lang="en-US" b="1" dirty="0">
                <a:latin typeface="Times New Roman" pitchFamily="18" charset="0"/>
                <a:cs typeface="Times New Roman" pitchFamily="18" charset="0"/>
              </a:rPr>
              <a:t> Rented Bike Count-          </a:t>
            </a:r>
            <a:r>
              <a:rPr lang="en-US" dirty="0">
                <a:latin typeface="Times New Roman" pitchFamily="18" charset="0"/>
                <a:cs typeface="Times New Roman" pitchFamily="18" charset="0"/>
              </a:rPr>
              <a:t>Tuesday count is more for rented bike</a:t>
            </a:r>
            <a:endParaRPr lang="en-IN" dirty="0" smtClean="0">
              <a:latin typeface="Times New Roman" pitchFamily="18" charset="0"/>
              <a:cs typeface="Times New Roman" pitchFamily="18" charset="0"/>
            </a:endParaRPr>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6595"/>
            <a:ext cx="4114800" cy="288867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6861" y="1414224"/>
            <a:ext cx="4064573" cy="285341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1434" y="1396595"/>
            <a:ext cx="3745336" cy="2629302"/>
          </a:xfrm>
          <a:prstGeom prst="rect">
            <a:avLst/>
          </a:prstGeom>
        </p:spPr>
      </p:pic>
    </p:spTree>
    <p:extLst>
      <p:ext uri="{BB962C8B-B14F-4D97-AF65-F5344CB8AC3E}">
        <p14:creationId xmlns:p14="http://schemas.microsoft.com/office/powerpoint/2010/main" val="3339804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5885" y="235527"/>
            <a:ext cx="11658241" cy="6042443"/>
          </a:xfrm>
        </p:spPr>
        <p:txBody>
          <a:bodyPr>
            <a:normAutofit/>
          </a:bodyPr>
          <a:lstStyle/>
          <a:p>
            <a:r>
              <a:rPr lang="en-IN" sz="3400" dirty="0" smtClean="0">
                <a:solidFill>
                  <a:srgbClr val="FF0000"/>
                </a:solidFill>
                <a:latin typeface="Times New Roman" pitchFamily="18" charset="0"/>
                <a:cs typeface="Times New Roman" pitchFamily="18" charset="0"/>
              </a:rPr>
              <a:t>EDA </a:t>
            </a:r>
            <a:r>
              <a:rPr lang="en-IN" dirty="0" smtClean="0">
                <a:solidFill>
                  <a:srgbClr val="FF0000"/>
                </a:solidFill>
                <a:latin typeface="Times New Roman" pitchFamily="18" charset="0"/>
                <a:cs typeface="Times New Roman" pitchFamily="18" charset="0"/>
              </a:rPr>
              <a:t>…..</a:t>
            </a:r>
          </a:p>
          <a:p>
            <a:pPr algn="l"/>
            <a:r>
              <a:rPr lang="en-IN" dirty="0" smtClean="0">
                <a:solidFill>
                  <a:srgbClr val="FF0000"/>
                </a:solidFill>
                <a:latin typeface="Times New Roman" pitchFamily="18" charset="0"/>
                <a:cs typeface="Times New Roman" pitchFamily="18" charset="0"/>
              </a:rPr>
              <a:t>Normalized by </a:t>
            </a:r>
            <a:r>
              <a:rPr lang="en-IN" dirty="0" err="1">
                <a:solidFill>
                  <a:srgbClr val="FF0000"/>
                </a:solidFill>
                <a:latin typeface="Times New Roman" pitchFamily="18" charset="0"/>
                <a:cs typeface="Times New Roman" pitchFamily="18" charset="0"/>
              </a:rPr>
              <a:t>S</a:t>
            </a:r>
            <a:r>
              <a:rPr lang="en-IN" dirty="0" err="1" smtClean="0">
                <a:solidFill>
                  <a:srgbClr val="FF0000"/>
                </a:solidFill>
                <a:latin typeface="Times New Roman" pitchFamily="18" charset="0"/>
                <a:cs typeface="Times New Roman" pitchFamily="18" charset="0"/>
              </a:rPr>
              <a:t>qure</a:t>
            </a:r>
            <a:r>
              <a:rPr lang="en-IN" dirty="0" smtClean="0">
                <a:solidFill>
                  <a:srgbClr val="FF0000"/>
                </a:solidFill>
                <a:latin typeface="Times New Roman" pitchFamily="18" charset="0"/>
                <a:cs typeface="Times New Roman" pitchFamily="18" charset="0"/>
              </a:rPr>
              <a:t> </a:t>
            </a:r>
            <a:r>
              <a:rPr lang="en-IN" dirty="0" smtClean="0">
                <a:solidFill>
                  <a:srgbClr val="FF0000"/>
                </a:solidFill>
                <a:latin typeface="Times New Roman" pitchFamily="18" charset="0"/>
                <a:cs typeface="Times New Roman" pitchFamily="18" charset="0"/>
              </a:rPr>
              <a:t>root</a:t>
            </a:r>
          </a:p>
          <a:p>
            <a:endParaRPr lang="en-US" dirty="0">
              <a:solidFill>
                <a:srgbClr val="FF0000"/>
              </a:solidFill>
              <a:latin typeface="Times New Roman" pitchFamily="18" charset="0"/>
              <a:cs typeface="Times New Roman" pitchFamily="18" charset="0"/>
            </a:endParaRPr>
          </a:p>
          <a:p>
            <a:endParaRPr lang="en-US" dirty="0" smtClean="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smtClean="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smtClean="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smtClean="0">
              <a:solidFill>
                <a:srgbClr val="FF0000"/>
              </a:solidFill>
              <a:latin typeface="Times New Roman" pitchFamily="18" charset="0"/>
              <a:cs typeface="Times New Roman" pitchFamily="18" charset="0"/>
            </a:endParaRPr>
          </a:p>
          <a:p>
            <a:pPr algn="l"/>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lgn="l"/>
            <a:endParaRPr lang="en-IN" sz="2800" dirty="0" smtClean="0">
              <a:latin typeface="Times New Roman" pitchFamily="18" charset="0"/>
              <a:cs typeface="Times New Roman" pitchFamily="18" charset="0"/>
            </a:endParaRPr>
          </a:p>
        </p:txBody>
      </p:sp>
      <p:pic>
        <p:nvPicPr>
          <p:cNvPr id="1026" name="Picture 2" descr="AlmaBetter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1940" y="0"/>
            <a:ext cx="1160060" cy="11600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22" y="1621884"/>
            <a:ext cx="4217138" cy="276181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8931" y="1621884"/>
            <a:ext cx="4102787" cy="271077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9213" y="1621884"/>
            <a:ext cx="4102787" cy="271077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4969" y="4332654"/>
            <a:ext cx="3982169" cy="2525346"/>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6250" y="4299665"/>
            <a:ext cx="3872075" cy="2558335"/>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61718" y="4332654"/>
            <a:ext cx="3757775" cy="2525346"/>
          </a:xfrm>
          <a:prstGeom prst="rect">
            <a:avLst/>
          </a:prstGeom>
        </p:spPr>
      </p:pic>
    </p:spTree>
    <p:extLst>
      <p:ext uri="{BB962C8B-B14F-4D97-AF65-F5344CB8AC3E}">
        <p14:creationId xmlns:p14="http://schemas.microsoft.com/office/powerpoint/2010/main" val="635639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TotalTime>
  <Words>853</Words>
  <Application>Microsoft Office PowerPoint</Application>
  <PresentationFormat>Custom</PresentationFormat>
  <Paragraphs>226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Capstone Project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dc:title>
  <dc:creator>Admin</dc:creator>
  <cp:lastModifiedBy>Sujit</cp:lastModifiedBy>
  <cp:revision>182</cp:revision>
  <dcterms:created xsi:type="dcterms:W3CDTF">2022-03-08T13:46:56Z</dcterms:created>
  <dcterms:modified xsi:type="dcterms:W3CDTF">2022-11-05T00:22:19Z</dcterms:modified>
</cp:coreProperties>
</file>