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CC3A-A7F8-A28A-C5CC-394E08762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8356E9-82B1-9C70-E60F-8332F0398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3D62CF-04EA-A7FC-C586-02446FBA45CF}"/>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31051465-1B9F-538D-D3CF-E14126BDE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C0255-670D-43A5-FA6A-024E4A9E4AC8}"/>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55523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973A-06FB-DA04-C3B6-9F34D298E3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9F89C2-47A2-5B0F-4EEF-7D3BD8F81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435EB-3706-6499-164F-DC81F7AEFE3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C5A7A7CE-931D-BF32-3881-26C4D8062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F0F6A-30F3-B5F4-0A0A-EB7FAB6C7A76}"/>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38572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6420B-4ADB-5CBA-84CD-4D0A5A82F9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985DD-AC46-3118-D165-0DF24EBF4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F9D0F-A72D-4D4D-789E-2B57AAE35771}"/>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4B6B13DF-D41E-5F8D-45C3-FC14DA3F2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29875-A260-2F75-A09A-E44F39B4FC58}"/>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648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27BD-A5A8-D869-3541-11942B285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1E581E-31DB-F261-19EA-F5D46E981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009E0E-7D90-151A-79A5-9FE027A6DB02}"/>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4BF98311-978B-5CD8-312A-B32D9648A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896DC-3271-BEF9-919A-098AF4ED39AA}"/>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56568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C952-E289-1EEA-61DB-955F9DD7E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59995E-3BB6-8B5E-375A-9017C98A9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FE3A6-228E-D8D4-1C00-462AB9B3F73A}"/>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73D216B2-DBDF-473C-EBB5-8FEB08848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CBD46-8BF6-9B32-400F-62FC6E70FF5D}"/>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9638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FF46-6F51-4E08-A439-AD5FDF1A7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697FB-C2D1-6B1F-60FD-1F105FD22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CAD7CE-01B2-60BB-AE72-BFFCE0921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6C9513-3289-93FB-FD0E-BDA1CCDA6FCE}"/>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9E924C73-D8E7-7B78-5895-4053106BB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8756C-F188-7B3C-E08A-B67620701FA5}"/>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98140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37A5-D96E-3752-3C56-EF378A4F91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A5190-BAE8-CBE7-0826-DD50917C9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1431C-7BB1-5D95-458C-8FB2D0C6B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3A094-5460-EAC5-7382-8A13E7343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09F09-3FEB-9153-FF77-8265E7895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F83BD1-3A0F-88E5-585E-ED842722881D}"/>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8" name="Footer Placeholder 7">
            <a:extLst>
              <a:ext uri="{FF2B5EF4-FFF2-40B4-BE49-F238E27FC236}">
                <a16:creationId xmlns:a16="http://schemas.microsoft.com/office/drawing/2014/main" id="{B9BAA66B-63F9-7C4D-5517-B790CB9CC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38A11D-14AC-9B33-9666-E3196A1A8FD7}"/>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35289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C1A4-66CA-FADC-8B59-76878B9D66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13073-F3A6-0DA1-FE07-4E0214A62E7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4" name="Footer Placeholder 3">
            <a:extLst>
              <a:ext uri="{FF2B5EF4-FFF2-40B4-BE49-F238E27FC236}">
                <a16:creationId xmlns:a16="http://schemas.microsoft.com/office/drawing/2014/main" id="{2CB9920E-9434-5BD1-8060-551B2900BD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826CE1-6E7A-ADF0-345E-7409C34FB43A}"/>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3718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98E76-98F2-2E96-AA5B-29E323B6D8A1}"/>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3" name="Footer Placeholder 2">
            <a:extLst>
              <a:ext uri="{FF2B5EF4-FFF2-40B4-BE49-F238E27FC236}">
                <a16:creationId xmlns:a16="http://schemas.microsoft.com/office/drawing/2014/main" id="{7AC18BCB-636B-49FF-BA63-C52F08AB5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4A94C9-B9EA-A589-80D1-8EBDECAF3775}"/>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227736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5789-6E0D-3712-D6D0-093FDBEA6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45E31-80F0-8AB4-DA05-EC8CCD933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B200DB-5456-9A4B-01D6-54A6C0978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38DB5-D77D-1496-C13E-EA41898E004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96B37875-5A76-0E7B-0CB5-FF19D62307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A1EB10-49E8-C68A-786F-AA81F505C687}"/>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200642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B02D-ED3E-C1DC-8898-8E34E678E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F7B5D1-CA5F-3E36-D6B6-3D469A508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884EEC-ACA9-3954-FC3F-BB3221446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77A03-7E14-AC88-7E7B-80A143B0936D}"/>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2AC3D194-6413-56D4-9992-24771786C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9BCDD5-A595-1533-8779-2D8955109DB4}"/>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2907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1B87A-25F1-86B1-6360-CA7A1CD5C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0929F-557E-6EA4-39A7-D2582FFFF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42E73-4D2D-87AF-3318-95A2BC582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2610C39E-5026-3311-6E12-F8DF7E0F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B198B-C5D3-D75A-F08D-C5397A0EF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74A5E-2E79-429F-85AF-3AC13B190AF6}" type="slidenum">
              <a:rPr lang="en-IN" smtClean="0"/>
              <a:t>‹#›</a:t>
            </a:fld>
            <a:endParaRPr lang="en-IN"/>
          </a:p>
        </p:txBody>
      </p:sp>
    </p:spTree>
    <p:extLst>
      <p:ext uri="{BB962C8B-B14F-4D97-AF65-F5344CB8AC3E}">
        <p14:creationId xmlns:p14="http://schemas.microsoft.com/office/powerpoint/2010/main" val="317749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EDD5E3-CD92-86E6-9FB1-09458B3B2629}"/>
              </a:ext>
            </a:extLst>
          </p:cNvPr>
          <p:cNvSpPr txBox="1"/>
          <p:nvPr/>
        </p:nvSpPr>
        <p:spPr>
          <a:xfrm>
            <a:off x="358588" y="304800"/>
            <a:ext cx="11636188" cy="2123658"/>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Machine Learning for Real-Time Heart        Disease Prediction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EEE JOURNAL OF BIOMEDICAL AND HEALTH INFORMATICS, VOL. 25, NO. 9, SEPTEMBER 2021</a:t>
            </a:r>
          </a:p>
          <a:p>
            <a:pPr algn="ct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2F09CC-B5B3-1FE7-E684-BEE3FFC325C0}"/>
              </a:ext>
            </a:extLst>
          </p:cNvPr>
          <p:cNvSpPr txBox="1"/>
          <p:nvPr/>
        </p:nvSpPr>
        <p:spPr>
          <a:xfrm>
            <a:off x="466165" y="2617694"/>
            <a:ext cx="11331388" cy="3416320"/>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Dimitris Bertsimas , Luca </a:t>
            </a:r>
            <a:r>
              <a:rPr lang="en-US" dirty="0" err="1">
                <a:latin typeface="Times New Roman" panose="02020603050405020304" pitchFamily="18" charset="0"/>
                <a:cs typeface="Times New Roman" panose="02020603050405020304" pitchFamily="18" charset="0"/>
              </a:rPr>
              <a:t>Mingardi</a:t>
            </a:r>
            <a:r>
              <a:rPr lang="en-US" dirty="0">
                <a:latin typeface="Times New Roman" panose="02020603050405020304" pitchFamily="18" charset="0"/>
                <a:cs typeface="Times New Roman" panose="02020603050405020304" pitchFamily="18" charset="0"/>
              </a:rPr>
              <a:t> , and Bartolomeo </a:t>
            </a:r>
            <a:r>
              <a:rPr lang="en-US" dirty="0" err="1">
                <a:latin typeface="Times New Roman" panose="02020603050405020304" pitchFamily="18" charset="0"/>
                <a:cs typeface="Times New Roman" panose="02020603050405020304" pitchFamily="18" charset="0"/>
              </a:rPr>
              <a:t>Stellato</a:t>
            </a:r>
            <a:r>
              <a:rPr lang="en-US" dirty="0">
                <a:latin typeface="Times New Roman" panose="02020603050405020304" pitchFamily="18" charset="0"/>
                <a:cs typeface="Times New Roman" panose="02020603050405020304" pitchFamily="18" charset="0"/>
              </a:rPr>
              <a:t> </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propose a novel methodology to extract ECG-related features and predict the type of ECG recorded in real time (less than 30 milliseconds). Our models leverage a collection of almost 40 thousand ECGs labeled by expert cardiologists across different hospitals and countries, and are able to detect 7 types of signals: Normal, AF, Tachycardia, Bradycardia, Arrhythmia, Other or Noisy. We exploit the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a leading machine learning method, to train models achieving out of sample F1 Scores in the range 0.93 – 0.99. To our knowledge, this is the first work reporting high performance across hospitals, countries and recording standards.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08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A691BD0-8E14-9AD4-39D4-7F5443D6BFEB}"/>
              </a:ext>
            </a:extLst>
          </p:cNvPr>
          <p:cNvGraphicFramePr>
            <a:graphicFrameLocks/>
          </p:cNvGraphicFramePr>
          <p:nvPr>
            <p:extLst>
              <p:ext uri="{D42A27DB-BD31-4B8C-83A1-F6EECF244321}">
                <p14:modId xmlns:p14="http://schemas.microsoft.com/office/powerpoint/2010/main" val="2107847005"/>
              </p:ext>
            </p:extLst>
          </p:nvPr>
        </p:nvGraphicFramePr>
        <p:xfrm>
          <a:off x="838200" y="1825625"/>
          <a:ext cx="10515600" cy="48488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PTB-XL contains over 600,000 ECG signals, making it one of the largest publicly available ECG datasets. This large size enables deep learning models to be trained on a large and diverse set of ECG signals, which is important for accurate ECG analysis.</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Although the PTB-XL dataset includes a diverse population of individuals, it still has limitations in terms of demographic diversity. This could limit the generalizability of models trained on this dataset to other populations.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PTB-XL dataset includes ECG signals with corresponding labels, which are typically expert-annotated ECG diagnoses. This enables the development and evaluation of supervised deep learning models for ECG analysis.</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As with any large dataset, there may be issues with the quality of the data in PTB-XL, such as missing or corrupted signals. This could impact the performance of deep learning models trained on this dataset.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E8AEDBC0-A1E2-EF95-F5AA-59BAD8A352D3}"/>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Deep Learning for ECG Analysis: Benchmarks and Insights from PTB-XL		</a:t>
            </a:r>
            <a:r>
              <a:rPr lang="en-US" sz="3600" dirty="0">
                <a:latin typeface="Times New Roman" panose="02020603050405020304" pitchFamily="18" charset="0"/>
                <a:cs typeface="Times New Roman" panose="02020603050405020304" pitchFamily="18" charset="0"/>
              </a:rPr>
              <a:t>				</a:t>
            </a:r>
            <a:br>
              <a:rPr lang="en-US" sz="8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IEEE JOURNAL OF BIOMEDICAL AND HEALTH INFORMATICS, VOL. 25, NO. 5, MAY 2021</a:t>
            </a:r>
            <a:br>
              <a:rPr lang="en-US" sz="12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9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11BA7D-E1A7-C496-3A09-64801CF5DF95}"/>
              </a:ext>
            </a:extLst>
          </p:cNvPr>
          <p:cNvSpPr txBox="1"/>
          <p:nvPr/>
        </p:nvSpPr>
        <p:spPr>
          <a:xfrm>
            <a:off x="358588" y="289679"/>
            <a:ext cx="11636188" cy="2585323"/>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Stages-Based ECG Signal Analysis From Traditional Signal Processing to Machine Learning Approaches: A Survey		</a:t>
            </a:r>
            <a:endParaRPr lang="en-IN" sz="48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Department of Computer Science and Engineering, School of Engineering, 2020</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570F22-46B1-C1C0-1157-309C6808FBBB}"/>
              </a:ext>
            </a:extLst>
          </p:cNvPr>
          <p:cNvSpPr txBox="1"/>
          <p:nvPr/>
        </p:nvSpPr>
        <p:spPr>
          <a:xfrm>
            <a:off x="358588" y="3200400"/>
            <a:ext cx="11474824" cy="3139321"/>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MUHAMMAD WASIMUDDIN , KHALED ELLEITHY  , ABDEL-SHAKOUR ABUZNEID, MIAD FAEZIPOUR , AND OMAR ABUZAGHLEH</a:t>
            </a:r>
            <a:endParaRPr lang="en-US" b="1" u="sng" dirty="0">
              <a:latin typeface="Times New Roman" panose="02020603050405020304" pitchFamily="18" charset="0"/>
              <a:cs typeface="Times New Roman" panose="02020603050405020304" pitchFamily="18" charset="0"/>
              <a:sym typeface="+mn-ea"/>
            </a:endParaRP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In this paper the analysis has been the main objective among the research community to detect and prevent life threatening cardiac circumstances. Traditional signal processing methods, machine learning and its subbranches, such as deep learning, are popular techniques for analyzing and classifying the ECG signal and mainly to develop applications for early detection and treatment of cardiac conditions and arrhythmias.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22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732453-845C-D798-1E6F-15262179C422}"/>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Stages-Based ECG Signal Analysis From Traditional Signal Processing to Machine Learning Approaches: A Survey 	</a:t>
            </a:r>
            <a:r>
              <a:rPr lang="en-US" sz="3600" dirty="0">
                <a:latin typeface="Times New Roman" panose="02020603050405020304" pitchFamily="18" charset="0"/>
                <a:cs typeface="Times New Roman" panose="02020603050405020304" pitchFamily="18" charset="0"/>
              </a:rPr>
              <a:t>				</a:t>
            </a:r>
            <a:br>
              <a:rPr lang="en-US" sz="8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Department of Computer Science and Engineering, School of Engineering, 2020</a:t>
            </a:r>
            <a:br>
              <a:rPr lang="en-US" sz="12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F2C868C-E2D8-2F1B-2753-DD42E1495743}"/>
              </a:ext>
            </a:extLst>
          </p:cNvPr>
          <p:cNvGraphicFramePr>
            <a:graphicFrameLocks/>
          </p:cNvGraphicFramePr>
          <p:nvPr>
            <p:extLst>
              <p:ext uri="{D42A27DB-BD31-4B8C-83A1-F6EECF244321}">
                <p14:modId xmlns:p14="http://schemas.microsoft.com/office/powerpoint/2010/main" val="735385156"/>
              </p:ext>
            </p:extLst>
          </p:nvPr>
        </p:nvGraphicFramePr>
        <p:xfrm>
          <a:off x="838200" y="1825625"/>
          <a:ext cx="11435144" cy="4667250"/>
        </p:xfrm>
        <a:graphic>
          <a:graphicData uri="http://schemas.openxmlformats.org/drawingml/2006/table">
            <a:tbl>
              <a:tblPr firstRow="1" bandRow="1">
                <a:tableStyleId>{5C22544A-7EE6-4342-B048-85BDC9FD1C3A}</a:tableStyleId>
              </a:tblPr>
              <a:tblGrid>
                <a:gridCol w="6177344">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Provides reliable results for certain types of signals.</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More complex implementation and requires specialized knowledge and skills.</a:t>
                      </a: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Can handle non-stationary and complex signals more effectively.</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ability to handle non-stationary and complex signals</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37985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73F06-1364-3879-B743-BAB38CD2973F}"/>
              </a:ext>
            </a:extLst>
          </p:cNvPr>
          <p:cNvSpPr txBox="1"/>
          <p:nvPr/>
        </p:nvSpPr>
        <p:spPr>
          <a:xfrm>
            <a:off x="358588" y="289680"/>
            <a:ext cx="11474824" cy="2954655"/>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An ECG-based machine learning model for predicting new-onset atrial fibrillation is superior to age and clinical features in identifying patients at high stroke risk</a:t>
            </a:r>
            <a:r>
              <a:rPr lang="en-US" sz="4800" dirty="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Journal of </a:t>
            </a:r>
            <a:r>
              <a:rPr lang="en-US" dirty="0" err="1">
                <a:latin typeface="Times New Roman" panose="02020603050405020304" pitchFamily="18" charset="0"/>
                <a:cs typeface="Times New Roman" panose="02020603050405020304" pitchFamily="18" charset="0"/>
              </a:rPr>
              <a:t>Electrocardiology</a:t>
            </a:r>
            <a:r>
              <a:rPr lang="en-US" dirty="0">
                <a:latin typeface="Times New Roman" panose="02020603050405020304" pitchFamily="18" charset="0"/>
                <a:cs typeface="Times New Roman" panose="02020603050405020304" pitchFamily="18" charset="0"/>
              </a:rPr>
              <a:t> 76 (2023)</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C89D6C-8CE7-5483-968E-72BEE5D2195C}"/>
              </a:ext>
            </a:extLst>
          </p:cNvPr>
          <p:cNvSpPr txBox="1"/>
          <p:nvPr/>
        </p:nvSpPr>
        <p:spPr>
          <a:xfrm>
            <a:off x="494522" y="3359021"/>
            <a:ext cx="11338890" cy="3416320"/>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err="1">
                <a:latin typeface="Times New Roman" panose="02020603050405020304" pitchFamily="18" charset="0"/>
                <a:cs typeface="Times New Roman" panose="02020603050405020304" pitchFamily="18" charset="0"/>
              </a:rPr>
              <a:t>Sushravya</a:t>
            </a:r>
            <a:r>
              <a:rPr lang="en-US" dirty="0">
                <a:latin typeface="Times New Roman" panose="02020603050405020304" pitchFamily="18" charset="0"/>
                <a:cs typeface="Times New Roman" panose="02020603050405020304" pitchFamily="18" charset="0"/>
              </a:rPr>
              <a:t> Raghunath, John M. Pfeifer, Christopher R. Kelsey, Arun </a:t>
            </a:r>
            <a:r>
              <a:rPr lang="en-US" dirty="0" err="1">
                <a:latin typeface="Times New Roman" panose="02020603050405020304" pitchFamily="18" charset="0"/>
                <a:cs typeface="Times New Roman" panose="02020603050405020304" pitchFamily="18" charset="0"/>
              </a:rPr>
              <a:t>NemaniJeffrey</a:t>
            </a:r>
            <a:r>
              <a:rPr lang="en-US" dirty="0">
                <a:latin typeface="Times New Roman" panose="02020603050405020304" pitchFamily="18" charset="0"/>
                <a:cs typeface="Times New Roman" panose="02020603050405020304" pitchFamily="18" charset="0"/>
              </a:rPr>
              <a:t> A. Ruhl, Dustin N. </a:t>
            </a:r>
            <a:r>
              <a:rPr lang="en-US" dirty="0" err="1">
                <a:latin typeface="Times New Roman" panose="02020603050405020304" pitchFamily="18" charset="0"/>
                <a:cs typeface="Times New Roman" panose="02020603050405020304" pitchFamily="18" charset="0"/>
              </a:rPr>
              <a:t>Hartzel</a:t>
            </a:r>
            <a:r>
              <a:rPr lang="en-US" dirty="0">
                <a:latin typeface="Times New Roman" panose="02020603050405020304" pitchFamily="18" charset="0"/>
                <a:cs typeface="Times New Roman" panose="02020603050405020304" pitchFamily="18" charset="0"/>
              </a:rPr>
              <a:t>, Alvaro E. Ulloa </a:t>
            </a:r>
            <a:r>
              <a:rPr lang="en-US" dirty="0" err="1">
                <a:latin typeface="Times New Roman" panose="02020603050405020304" pitchFamily="18" charset="0"/>
                <a:cs typeface="Times New Roman" panose="02020603050405020304" pitchFamily="18" charset="0"/>
              </a:rPr>
              <a:t>Cerna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Linyuan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JingDavid</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vanMaanen</a:t>
            </a:r>
            <a:r>
              <a:rPr lang="en-US" dirty="0">
                <a:latin typeface="Times New Roman" panose="02020603050405020304" pitchFamily="18" charset="0"/>
                <a:cs typeface="Times New Roman" panose="02020603050405020304" pitchFamily="18" charset="0"/>
              </a:rPr>
              <a:t>, Joseph B. Leader, Gargi Schneider, Thomas B. Morland, </a:t>
            </a:r>
            <a:r>
              <a:rPr lang="en-US" dirty="0" err="1">
                <a:latin typeface="Times New Roman" panose="02020603050405020304" pitchFamily="18" charset="0"/>
                <a:cs typeface="Times New Roman" panose="02020603050405020304" pitchFamily="18" charset="0"/>
              </a:rPr>
              <a:t>Ruijun</a:t>
            </a:r>
            <a:r>
              <a:rPr lang="en-US" dirty="0">
                <a:latin typeface="Times New Roman" panose="02020603050405020304" pitchFamily="18" charset="0"/>
                <a:cs typeface="Times New Roman" panose="02020603050405020304" pitchFamily="18" charset="0"/>
              </a:rPr>
              <a:t> Chen, Noah Zimmerman, Brandon K. </a:t>
            </a:r>
            <a:r>
              <a:rPr lang="en-US" dirty="0" err="1">
                <a:latin typeface="Times New Roman" panose="02020603050405020304" pitchFamily="18" charset="0"/>
                <a:cs typeface="Times New Roman" panose="02020603050405020304" pitchFamily="18" charset="0"/>
              </a:rPr>
              <a:t>Fornwalt</a:t>
            </a:r>
            <a:r>
              <a:rPr lang="en-US" dirty="0">
                <a:latin typeface="Times New Roman" panose="02020603050405020304" pitchFamily="18" charset="0"/>
                <a:cs typeface="Times New Roman" panose="02020603050405020304" pitchFamily="18" charset="0"/>
              </a:rPr>
              <a:t>, Christopher M. Haggerty</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In this paper the analysis has been Several large trials have employed age or clinical features to select patients for atrial fibrillation (AF) screening to reduce strokes. We hypothesized that a machine learning (ML) model trained to predict AF risk from 12‑lead electrocardiogram (ECG) would be more efficient than criteria based on clinical variables in indicating a population for AF screening to potentially prevent AF-related stroke.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66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D97F6A-8C3E-6D9A-E5BD-6D1495E12108}"/>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An ECG-based machine learning model for predicting new-onset atrial fibrillation is superior to age and clinical features in identifying patients at high stroke risk </a:t>
            </a:r>
            <a:r>
              <a:rPr lang="en-US" sz="3600" dirty="0">
                <a:latin typeface="Times New Roman" panose="02020603050405020304" pitchFamily="18" charset="0"/>
                <a:cs typeface="Times New Roman" panose="02020603050405020304" pitchFamily="18" charset="0"/>
              </a:rPr>
              <a:t>	</a:t>
            </a:r>
            <a:br>
              <a:rPr lang="en-US" sz="8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Journal of </a:t>
            </a:r>
            <a:r>
              <a:rPr lang="en-US" sz="1400" dirty="0" err="1">
                <a:latin typeface="Times New Roman" panose="02020603050405020304" pitchFamily="18" charset="0"/>
                <a:cs typeface="Times New Roman" panose="02020603050405020304" pitchFamily="18" charset="0"/>
              </a:rPr>
              <a:t>Electrocardiology</a:t>
            </a:r>
            <a:r>
              <a:rPr lang="en-US" sz="1400" dirty="0">
                <a:latin typeface="Times New Roman" panose="02020603050405020304" pitchFamily="18" charset="0"/>
                <a:cs typeface="Times New Roman" panose="02020603050405020304" pitchFamily="18" charset="0"/>
              </a:rPr>
              <a:t> 76 (2023)</a:t>
            </a:r>
            <a:br>
              <a:rPr lang="en-US" sz="12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7FB94C0-75BE-8ECC-510E-E4043B6FD366}"/>
              </a:ext>
            </a:extLst>
          </p:cNvPr>
          <p:cNvGraphicFramePr>
            <a:graphicFrameLocks/>
          </p:cNvGraphicFramePr>
          <p:nvPr>
            <p:extLst>
              <p:ext uri="{D42A27DB-BD31-4B8C-83A1-F6EECF244321}">
                <p14:modId xmlns:p14="http://schemas.microsoft.com/office/powerpoint/2010/main" val="1283170208"/>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Can provide more accurate predictions compared to age and clinical features alone</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May have limited generalizability to different populations with different ECG patterns</a:t>
                      </a: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Can analyze multiple parameters in the ECG signal to make more informed predictions</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Requires large amounts of labeled data for training, which may not always be available</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68716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D7EE65-3C1E-BE16-B403-F96C86700153}"/>
              </a:ext>
            </a:extLst>
          </p:cNvPr>
          <p:cNvSpPr txBox="1"/>
          <p:nvPr/>
        </p:nvSpPr>
        <p:spPr>
          <a:xfrm>
            <a:off x="358588" y="289679"/>
            <a:ext cx="11636188" cy="1846659"/>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AI-Based Stroke Disease Prediction System Using ECG and PPG Bio-Signals	</a:t>
            </a:r>
            <a:endParaRPr lang="en-IN" sz="48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Department of Knowledge-Converged Super Brain (KSB) Convergence Research,2022</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1F9DD9-2B34-B592-4860-D3F2FEA4DBB4}"/>
              </a:ext>
            </a:extLst>
          </p:cNvPr>
          <p:cNvSpPr txBox="1"/>
          <p:nvPr/>
        </p:nvSpPr>
        <p:spPr>
          <a:xfrm>
            <a:off x="503852" y="2481943"/>
            <a:ext cx="11329559" cy="2862322"/>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JAEHAK YU1 , SEJIN PARK , SOON-HYUN KWON, KANG-HEE CHO3, AND HANSUNG LEE </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proposed system considers the convenience of wearing the bio-signal sensors for the elderly, and the bio-signals were collected at a sampling rate of 1,000Hz per second from the three electrodes of the ECG and the index finger for PPG while walking. According to the experimental results, C4.5 decision tree showed a prediction accuracy of 91.56% while </a:t>
            </a:r>
            <a:r>
              <a:rPr lang="en-US" dirty="0" err="1">
                <a:latin typeface="Times New Roman" panose="02020603050405020304" pitchFamily="18" charset="0"/>
                <a:cs typeface="Times New Roman" panose="02020603050405020304" pitchFamily="18" charset="0"/>
              </a:rPr>
              <a:t>RandomForest</a:t>
            </a:r>
            <a:r>
              <a:rPr lang="en-US" dirty="0">
                <a:latin typeface="Times New Roman" panose="02020603050405020304" pitchFamily="18" charset="0"/>
                <a:cs typeface="Times New Roman" panose="02020603050405020304" pitchFamily="18" charset="0"/>
              </a:rPr>
              <a:t> showed a prediction accuracy of 97.51% during walking by the elderly.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5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7DE066-538D-9401-EFAD-64786550A2C5}"/>
              </a:ext>
            </a:extLst>
          </p:cNvPr>
          <p:cNvSpPr>
            <a:spLocks noGrp="1"/>
          </p:cNvSpPr>
          <p:nvPr>
            <p:ph type="title"/>
          </p:nvPr>
        </p:nvSpPr>
        <p:spPr>
          <a:xfrm>
            <a:off x="838200" y="365125"/>
            <a:ext cx="10515600" cy="1325563"/>
          </a:xfrm>
        </p:spPr>
        <p:txBody>
          <a:bodyPr>
            <a:noAutofit/>
          </a:bodyPr>
          <a:lstStyle/>
          <a:p>
            <a:pPr algn="just"/>
            <a:r>
              <a:rPr lang="en-US" sz="2400" dirty="0"/>
              <a:t>AI-Based Stroke Disease Prediction System Using ECG and PPG Bio-Signals 	</a:t>
            </a:r>
            <a:r>
              <a:rPr lang="en-US" sz="3600" dirty="0"/>
              <a:t>	</a:t>
            </a:r>
            <a:br>
              <a:rPr lang="en-US" sz="1400" dirty="0"/>
            </a:br>
            <a:r>
              <a:rPr lang="en-US" sz="1400" dirty="0"/>
              <a:t>		Department of Knowledge-Converged Super Brain (KSB) Convergence Research,2022</a:t>
            </a:r>
            <a:endParaRPr lang="en-IN" sz="1200" dirty="0"/>
          </a:p>
        </p:txBody>
      </p:sp>
      <p:graphicFrame>
        <p:nvGraphicFramePr>
          <p:cNvPr id="5" name="Table 4">
            <a:extLst>
              <a:ext uri="{FF2B5EF4-FFF2-40B4-BE49-F238E27FC236}">
                <a16:creationId xmlns:a16="http://schemas.microsoft.com/office/drawing/2014/main" id="{B078DBDA-2A6A-7EFB-251C-022FE8E4F275}"/>
              </a:ext>
            </a:extLst>
          </p:cNvPr>
          <p:cNvGraphicFramePr>
            <a:graphicFrameLocks/>
          </p:cNvGraphicFramePr>
          <p:nvPr>
            <p:extLst>
              <p:ext uri="{D42A27DB-BD31-4B8C-83A1-F6EECF244321}">
                <p14:modId xmlns:p14="http://schemas.microsoft.com/office/powerpoint/2010/main" val="3122948664"/>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dirty="0"/>
                        <a:t>AI-Based Stroke Disease Prediction System Using ECG and PPG Bio-Signals</a:t>
                      </a:r>
                      <a:endParaRPr lang="en-US" sz="1800" b="0" i="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accuracy of the prediction system depends on the quality of the data collected. Poor quality data can lead to false predictions and misdiagnosis.</a:t>
                      </a: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use of AI in stroke prediction can reduce the cost of treatment and increase the overall efficiency of healthcare systems.</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Implementing an AI-based stroke prediction system can be technically complex, requiring specialized knowledge and resources.</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8575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E21E86-04D2-FB6F-781D-FEF882309170}"/>
              </a:ext>
            </a:extLst>
          </p:cNvPr>
          <p:cNvSpPr txBox="1"/>
          <p:nvPr/>
        </p:nvSpPr>
        <p:spPr>
          <a:xfrm>
            <a:off x="475861" y="3429001"/>
            <a:ext cx="11357551" cy="313932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sym typeface="+mn-ea"/>
              </a:rPr>
              <a:t>Author</a:t>
            </a:r>
          </a:p>
          <a:p>
            <a:endParaRPr lang="en-US" b="1" u="sng"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rPr>
              <a:t>Mohammad Ali Sheikh </a:t>
            </a:r>
            <a:r>
              <a:rPr lang="en-US" dirty="0" err="1">
                <a:latin typeface="Times New Roman" panose="02020603050405020304" pitchFamily="18" charset="0"/>
                <a:cs typeface="Times New Roman" panose="02020603050405020304" pitchFamily="18" charset="0"/>
              </a:rPr>
              <a:t>Beig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Goharrizi</a:t>
            </a:r>
            <a:r>
              <a:rPr lang="en-US" dirty="0">
                <a:latin typeface="Times New Roman" panose="02020603050405020304" pitchFamily="18" charset="0"/>
                <a:cs typeface="Times New Roman" panose="02020603050405020304" pitchFamily="18" charset="0"/>
              </a:rPr>
              <a:t> , Amir </a:t>
            </a:r>
            <a:r>
              <a:rPr lang="en-US" dirty="0" err="1">
                <a:latin typeface="Times New Roman" panose="02020603050405020304" pitchFamily="18" charset="0"/>
                <a:cs typeface="Times New Roman" panose="02020603050405020304" pitchFamily="18" charset="0"/>
              </a:rPr>
              <a:t>Teimourpour</a:t>
            </a:r>
            <a:r>
              <a:rPr lang="en-US" dirty="0">
                <a:latin typeface="Times New Roman" panose="02020603050405020304" pitchFamily="18" charset="0"/>
                <a:cs typeface="Times New Roman" panose="02020603050405020304" pitchFamily="18" charset="0"/>
              </a:rPr>
              <a:t>  , Manijeh Falah , </a:t>
            </a:r>
            <a:r>
              <a:rPr lang="en-US" dirty="0" err="1">
                <a:latin typeface="Times New Roman" panose="02020603050405020304" pitchFamily="18" charset="0"/>
                <a:cs typeface="Times New Roman" panose="02020603050405020304" pitchFamily="18" charset="0"/>
              </a:rPr>
              <a:t>Kiavash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Hushmandi</a:t>
            </a:r>
            <a:r>
              <a:rPr lang="en-US" dirty="0">
                <a:latin typeface="Times New Roman" panose="02020603050405020304" pitchFamily="18" charset="0"/>
                <a:cs typeface="Times New Roman" panose="02020603050405020304" pitchFamily="18" charset="0"/>
              </a:rPr>
              <a:t> , Mohsen </a:t>
            </a:r>
            <a:r>
              <a:rPr lang="en-US" dirty="0" err="1">
                <a:latin typeface="Times New Roman" panose="02020603050405020304" pitchFamily="18" charset="0"/>
                <a:cs typeface="Times New Roman" panose="02020603050405020304" pitchFamily="18" charset="0"/>
              </a:rPr>
              <a:t>Saberi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Isfeedvajani</a:t>
            </a:r>
            <a:endParaRPr lang="en-US" b="1" u="sng" dirty="0">
              <a:latin typeface="Times New Roman" panose="02020603050405020304" pitchFamily="18" charset="0"/>
              <a:cs typeface="Times New Roman" panose="02020603050405020304" pitchFamily="18" charset="0"/>
              <a:sym typeface="+mn-ea"/>
            </a:endParaRPr>
          </a:p>
          <a:p>
            <a:endParaRPr lang="en-US" b="1" u="sng" dirty="0">
              <a:latin typeface="Times New Roman" panose="02020603050405020304" pitchFamily="18" charset="0"/>
              <a:cs typeface="Times New Roman" panose="02020603050405020304" pitchFamily="18" charset="0"/>
              <a:sym typeface="+mn-ea"/>
            </a:endParaRPr>
          </a:p>
          <a:p>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proposed system considers the convenience of wearing the bio-signal sensors for the elderly, and the bio-signals were collected at a sampling rate of 1,000Hz per second from the three electrodes of the ECG and the index finger for PPG while walking. According to the experimental results, C4.5 decision tree showed a prediction accuracy of 91.56% while </a:t>
            </a:r>
            <a:r>
              <a:rPr lang="en-US" dirty="0" err="1">
                <a:latin typeface="Times New Roman" panose="02020603050405020304" pitchFamily="18" charset="0"/>
                <a:cs typeface="Times New Roman" panose="02020603050405020304" pitchFamily="18" charset="0"/>
              </a:rPr>
              <a:t>RandomForest</a:t>
            </a:r>
            <a:r>
              <a:rPr lang="en-US" dirty="0">
                <a:latin typeface="Times New Roman" panose="02020603050405020304" pitchFamily="18" charset="0"/>
                <a:cs typeface="Times New Roman" panose="02020603050405020304" pitchFamily="18" charset="0"/>
              </a:rPr>
              <a:t> showed a prediction accuracy of 97.51% during walking by the elderly.</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29CD30-3C9D-65BC-464C-02FE71AB234D}"/>
              </a:ext>
            </a:extLst>
          </p:cNvPr>
          <p:cNvSpPr txBox="1"/>
          <p:nvPr/>
        </p:nvSpPr>
        <p:spPr>
          <a:xfrm>
            <a:off x="358588" y="289679"/>
            <a:ext cx="11636188" cy="3046988"/>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Multi-lead ECG heartbeat classification of heart disease based on HOG local feature descriptor</a:t>
            </a:r>
            <a:r>
              <a:rPr lang="en-IN" sz="4800" dirty="0">
                <a:latin typeface="Times New Roman" panose="02020603050405020304" pitchFamily="18" charset="0"/>
                <a:cs typeface="Times New Roman" panose="02020603050405020304" pitchFamily="18" charset="0"/>
              </a:rPr>
              <a:t>		</a:t>
            </a:r>
          </a:p>
          <a:p>
            <a:pPr algn="just"/>
            <a:r>
              <a:rPr lang="en-IN" sz="4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Department of Knowledge-Converged Super Brain (KSB) Convergence Research,2022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80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B0931D-FA67-FBF3-30F6-F94E3C4EAC0E}"/>
              </a:ext>
            </a:extLst>
          </p:cNvPr>
          <p:cNvGraphicFramePr>
            <a:graphicFrameLocks/>
          </p:cNvGraphicFramePr>
          <p:nvPr>
            <p:extLst>
              <p:ext uri="{D42A27DB-BD31-4B8C-83A1-F6EECF244321}">
                <p14:modId xmlns:p14="http://schemas.microsoft.com/office/powerpoint/2010/main" val="900729786"/>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HOG is a widely used and well-established feature extraction technique in computer vision, making it a well-understood method in the field.</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HOG features may not capture all relevant information in ECG signals, leading to lower accuracy compared to other feature extraction methods.</a:t>
                      </a: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multi-lead ECG provides more information about the heart's electrical activity from multiple angles, which can improve the accuracy of the classification.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computation time for HOG features can be quite long, making real-time implementation challenging.</a:t>
                      </a: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F0E5CD50-5FE1-D38C-F91C-6BF859CA1CC2}"/>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Multi-lead ECG heartbeat classification of heart disease based on HOG local feature descriptor</a:t>
            </a:r>
            <a:r>
              <a:rPr lang="en-US" sz="36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Department of Knowledge-Converged Super Brain (KSB) Convergence Research,2022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36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1652E-C5EF-0E67-6E0B-D2D1078EE4B8}"/>
              </a:ext>
            </a:extLst>
          </p:cNvPr>
          <p:cNvSpPr txBox="1"/>
          <p:nvPr/>
        </p:nvSpPr>
        <p:spPr>
          <a:xfrm>
            <a:off x="358588" y="289679"/>
            <a:ext cx="11636188" cy="5262979"/>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An Ensemble of Deep Learning-Based Multi-Model for ECG Heartbeats Arrhythmia Classification</a:t>
            </a:r>
            <a:r>
              <a:rPr lang="en-IN" sz="4800" dirty="0">
                <a:latin typeface="Times New Roman" panose="02020603050405020304" pitchFamily="18" charset="0"/>
                <a:cs typeface="Times New Roman" panose="02020603050405020304" pitchFamily="18" charset="0"/>
              </a:rPr>
              <a:t>	</a:t>
            </a:r>
          </a:p>
          <a:p>
            <a:r>
              <a:rPr lang="en-IN" sz="48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Department of Computer Science, Swansea University, 2021</a:t>
            </a:r>
            <a:endParaRPr lang="en-IN" sz="12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a:p>
            <a:r>
              <a:rPr lang="en-IN" sz="4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55EDC8-6F6B-E5C1-07B5-ED81286A05B9}"/>
              </a:ext>
            </a:extLst>
          </p:cNvPr>
          <p:cNvSpPr txBox="1"/>
          <p:nvPr/>
        </p:nvSpPr>
        <p:spPr>
          <a:xfrm>
            <a:off x="358588" y="3429001"/>
            <a:ext cx="11474824" cy="313932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sym typeface="+mn-ea"/>
              </a:rPr>
              <a:t>Author</a:t>
            </a:r>
          </a:p>
          <a:p>
            <a:endParaRPr lang="en-US" b="1" u="sng"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rPr>
              <a:t>EHAB ESSA AND XIANGHUA XIE </a:t>
            </a:r>
            <a:endParaRPr lang="en-US" b="1" u="sng" dirty="0">
              <a:latin typeface="Times New Roman" panose="02020603050405020304" pitchFamily="18" charset="0"/>
              <a:cs typeface="Times New Roman" panose="02020603050405020304" pitchFamily="18" charset="0"/>
              <a:sym typeface="+mn-ea"/>
            </a:endParaRPr>
          </a:p>
          <a:p>
            <a:endParaRPr lang="en-US" b="1" u="sng" dirty="0">
              <a:latin typeface="Times New Roman" panose="02020603050405020304" pitchFamily="18" charset="0"/>
              <a:cs typeface="Times New Roman" panose="02020603050405020304" pitchFamily="18" charset="0"/>
              <a:sym typeface="+mn-ea"/>
            </a:endParaRPr>
          </a:p>
          <a:p>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this paper, a novel deep learning-based multi-model ensemble is proposed which achieves superior classification performance compared to the-state-of-the-art methods. The proposed multi-model system consists of two different deep learning bagging models. The first model is based on the CNN and LSTM architectures and takes the raw ECG beats as an input. The second model is based on a combination of classical feature, i.e. RR intervals and HOS, and LSTM model. Each model is trained on a sub-sample of the training set using the bagging scheme.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51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1034-3220-7F8D-F717-903BB7387CE2}"/>
              </a:ext>
            </a:extLst>
          </p:cNvPr>
          <p:cNvSpPr>
            <a:spLocks noGrp="1"/>
          </p:cNvSpPr>
          <p:nvPr>
            <p:ph type="title"/>
          </p:nvPr>
        </p:nvSpPr>
        <p:spPr/>
        <p:txBody>
          <a:bodyPr>
            <a:noAutofit/>
          </a:bodyPr>
          <a:lstStyle/>
          <a:p>
            <a:pPr algn="ctr"/>
            <a:r>
              <a:rPr lang="en-US" sz="2400" dirty="0">
                <a:latin typeface="Times New Roman" panose="02020603050405020304" pitchFamily="18" charset="0"/>
                <a:cs typeface="Times New Roman" panose="02020603050405020304" pitchFamily="18" charset="0"/>
              </a:rPr>
              <a:t>Machine Learning for Real-Time Heart Disease Prediction </a:t>
            </a: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EEE JOURNAL OF BIOMEDICAL AND HEALTH INFORMATICS, VOL. 25, NO. 9, SEPTEMBER 2021</a:t>
            </a:r>
            <a:endParaRPr lang="en-IN" sz="1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4D79ADA-43C2-3031-DC7F-31F29914392E}"/>
              </a:ext>
            </a:extLst>
          </p:cNvPr>
          <p:cNvSpPr>
            <a:spLocks noGrp="1"/>
          </p:cNvSpPr>
          <p:nvPr>
            <p:ph idx="1"/>
          </p:nvPr>
        </p:nvSpPr>
        <p:spPr/>
        <p:txBody>
          <a:bodyPr/>
          <a:lstStyle/>
          <a:p>
            <a:endParaRPr lang="en-IN">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808F7348-24C2-FFC4-8C4E-E08B0A54B5EC}"/>
              </a:ext>
            </a:extLst>
          </p:cNvPr>
          <p:cNvGraphicFramePr>
            <a:graphicFrameLocks/>
          </p:cNvGraphicFramePr>
          <p:nvPr>
            <p:extLst>
              <p:ext uri="{D42A27DB-BD31-4B8C-83A1-F6EECF244321}">
                <p14:modId xmlns:p14="http://schemas.microsoft.com/office/powerpoint/2010/main" val="245715495"/>
              </p:ext>
            </p:extLst>
          </p:nvPr>
        </p:nvGraphicFramePr>
        <p:xfrm>
          <a:off x="838200" y="1825625"/>
          <a:ext cx="10515600" cy="48488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models prove to have extremely strong performance when making prediction on unseen data, but are also able to generalize across datasets with ECGs recorded in different , and with population having inherently different characteristics. </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The datasets that we have worked on are proprietary data of external companies, thus we don’t have access to its entirety, preventing from making an objective comparison to evaluate directly the performances of our model.</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0870021"/>
                  </a:ext>
                </a:extLst>
              </a:tr>
              <a:tr h="155575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Our approach has showed to be effective for very different kind of heart abnormalities: Normal, Atrial Fibrillation, Tachycardia, Bradycardia, Other (non-specified), Arrhythmia and Noisy.</a:t>
                      </a:r>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However, accessing clinical data is particularly challenging, and a cross-country labeling of this kind would be tough to achieve.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174080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A80DE7-9422-32ED-6BCF-7E7EDFC4B128}"/>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An Ensemble of Deep Learning-Based Multi-Model for ECG Heartbeats Arrhythmia Classification </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Department of Computer Science, Swansea University, 2021</a:t>
            </a:r>
            <a:br>
              <a:rPr lang="en-US" sz="8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19ED645-5D33-3412-134D-F00A6B306923}"/>
              </a:ext>
            </a:extLst>
          </p:cNvPr>
          <p:cNvGraphicFramePr>
            <a:graphicFrameLocks/>
          </p:cNvGraphicFramePr>
          <p:nvPr>
            <p:extLst>
              <p:ext uri="{D42A27DB-BD31-4B8C-83A1-F6EECF244321}">
                <p14:modId xmlns:p14="http://schemas.microsoft.com/office/powerpoint/2010/main" val="1866428003"/>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 ensemble of multiple models can help to reduce the prediction error, as the models can complement each other and improve the overall performance.</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 ensemble of multiple models can be complex and difficult to understand, making it challenging to interpret the results and diagnose errors.</a:t>
                      </a: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combination of multiple models can help to capture different aspects of the data, leading to a more diverse set of predictions and improved overall performance.</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Training and evaluating multiple models can be computationally expensive, requiring significant resources, and time.</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816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E052A5-2F3A-FDD2-72DB-AB364537115F}"/>
              </a:ext>
            </a:extLst>
          </p:cNvPr>
          <p:cNvSpPr txBox="1"/>
          <p:nvPr/>
        </p:nvSpPr>
        <p:spPr>
          <a:xfrm>
            <a:off x="358588" y="304800"/>
            <a:ext cx="11636188" cy="3139321"/>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An Integrated Machine Learning Frame work for Effective Prediction of Cardiovascular Diseases        </a:t>
            </a:r>
          </a:p>
          <a:p>
            <a:pPr algn="just"/>
            <a:r>
              <a:rPr lang="en-US" dirty="0">
                <a:latin typeface="Times New Roman" panose="02020603050405020304" pitchFamily="18" charset="0"/>
                <a:cs typeface="Times New Roman" panose="02020603050405020304" pitchFamily="18" charset="0"/>
              </a:rPr>
              <a:t>Department of Computer and Software Engineering, College of Electrical and Mechanical Engineering (CEME) , </a:t>
            </a:r>
          </a:p>
          <a:p>
            <a:pPr algn="just"/>
            <a:r>
              <a:rPr lang="en-US" dirty="0">
                <a:latin typeface="Times New Roman" panose="02020603050405020304" pitchFamily="18" charset="0"/>
                <a:cs typeface="Times New Roman" panose="02020603050405020304" pitchFamily="18" charset="0"/>
              </a:rPr>
              <a:t>National University of Sciences and Technology (NUST), 2021</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0E61D4-CDA9-F6DC-6F0F-9A73EBB550F9}"/>
              </a:ext>
            </a:extLst>
          </p:cNvPr>
          <p:cNvSpPr txBox="1"/>
          <p:nvPr/>
        </p:nvSpPr>
        <p:spPr>
          <a:xfrm>
            <a:off x="358588" y="3125755"/>
            <a:ext cx="11474824" cy="3416320"/>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AQSA RAHIM 1 , YAWAR RASHEED 1 , FAROOQUE AZAM 1 , MUHAMMAD WASEEM ANWAR 1 , MUHAMMAD ABDUL RAHIM 1 , AND ABDUL WAHAB MUZAFFAR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article, a </a:t>
            </a:r>
            <a:r>
              <a:rPr lang="en-US" dirty="0" err="1">
                <a:latin typeface="Times New Roman" panose="02020603050405020304" pitchFamily="18" charset="0"/>
                <a:cs typeface="Times New Roman" panose="02020603050405020304" pitchFamily="18" charset="0"/>
              </a:rPr>
              <a:t>MaLCaDD</a:t>
            </a:r>
            <a:r>
              <a:rPr lang="en-US" dirty="0">
                <a:latin typeface="Times New Roman" panose="02020603050405020304" pitchFamily="18" charset="0"/>
                <a:cs typeface="Times New Roman" panose="02020603050405020304" pitchFamily="18" charset="0"/>
              </a:rPr>
              <a:t> (Machine Learning based Cardiovascular Disease Diagnosis) framework is proposed for the effective prediction of cardiovascular diseases with high precision. Particularly, the framework first deals with the missing values (via mean replacement technique) and data imbalance (via Synthetic Minority Over-sampling Technique - SMOTE). Subsequently, Feature Importance technique is utilized for feature selection. Finally, an ensemble of Logistic Regression and K-Nearest Neighbor (KNN) classifiers is proposed for prediction with higher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19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513C6A-9DDA-E82D-2201-E17D70B8374A}"/>
              </a:ext>
            </a:extLst>
          </p:cNvPr>
          <p:cNvGraphicFramePr>
            <a:graphicFrameLocks/>
          </p:cNvGraphicFramePr>
          <p:nvPr>
            <p:extLst>
              <p:ext uri="{D42A27DB-BD31-4B8C-83A1-F6EECF244321}">
                <p14:modId xmlns:p14="http://schemas.microsoft.com/office/powerpoint/2010/main" val="3234274080"/>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comparative analysis proves that </a:t>
                      </a:r>
                      <a:r>
                        <a:rPr lang="en-US" dirty="0" err="1">
                          <a:latin typeface="Times New Roman" panose="02020603050405020304" pitchFamily="18" charset="0"/>
                          <a:cs typeface="Times New Roman" panose="02020603050405020304" pitchFamily="18" charset="0"/>
                        </a:rPr>
                        <a:t>MaLCaDD</a:t>
                      </a:r>
                      <a:r>
                        <a:rPr lang="en-US" dirty="0">
                          <a:latin typeface="Times New Roman" panose="02020603050405020304" pitchFamily="18" charset="0"/>
                          <a:cs typeface="Times New Roman" panose="02020603050405020304" pitchFamily="18" charset="0"/>
                        </a:rPr>
                        <a:t> outperforms the state-of-the-art studies by achieving the improved accuracy with reduced set of features.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data used to train machine learning models may contain human bias, leading to biased predictions.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0870021"/>
                  </a:ext>
                </a:extLst>
              </a:tr>
              <a:tr h="155575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It combines the innovative pre-processing and feature selection steps and on the other hand it applies an innovative ensemble.</a:t>
                      </a:r>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he quality and quantity of data used to train the model can significantly affect its accuracy.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7A4CB837-7A39-3E89-0F5D-76F7D305509B}"/>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 An Integrated Machine Learning Framework for Effective Prediction of 						Cardiovascular Diseases        </a:t>
            </a:r>
            <a:r>
              <a:rPr lang="en-US" sz="3600" dirty="0">
                <a:latin typeface="Times New Roman" panose="02020603050405020304" pitchFamily="18" charset="0"/>
                <a:cs typeface="Times New Roman" panose="02020603050405020304" pitchFamily="18" charset="0"/>
              </a:rPr>
              <a:t>				</a:t>
            </a:r>
            <a:br>
              <a:rPr lang="en-US" sz="8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Department of Computer and Software Engineering, College of Electrical and Mechanical Engineering (CEME), National University of Sciences and Technology (NUST), 2021</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36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B900B-090A-C335-88D0-30B3F0441571}"/>
              </a:ext>
            </a:extLst>
          </p:cNvPr>
          <p:cNvSpPr txBox="1"/>
          <p:nvPr/>
        </p:nvSpPr>
        <p:spPr>
          <a:xfrm>
            <a:off x="358588" y="289679"/>
            <a:ext cx="11636188" cy="2308324"/>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A Stable AI-Based Binary and Multiple Class Heart Disease Prediction Model for IoMT			</a:t>
            </a:r>
            <a:r>
              <a:rPr lang="en-US" dirty="0">
                <a:latin typeface="Times New Roman" panose="02020603050405020304" pitchFamily="18" charset="0"/>
                <a:cs typeface="Times New Roman" panose="02020603050405020304" pitchFamily="18" charset="0"/>
              </a:rPr>
              <a:t>IEEE TRANSACTIONS ON INDUSTRIAL INFORMATICS, VOL. 18, NO. 3, MARCH 2022</a:t>
            </a:r>
          </a:p>
        </p:txBody>
      </p:sp>
      <p:sp>
        <p:nvSpPr>
          <p:cNvPr id="5" name="TextBox 4">
            <a:extLst>
              <a:ext uri="{FF2B5EF4-FFF2-40B4-BE49-F238E27FC236}">
                <a16:creationId xmlns:a16="http://schemas.microsoft.com/office/drawing/2014/main" id="{16279DC8-1328-74BF-818A-D5CF2F40F34F}"/>
              </a:ext>
            </a:extLst>
          </p:cNvPr>
          <p:cNvSpPr txBox="1"/>
          <p:nvPr/>
        </p:nvSpPr>
        <p:spPr>
          <a:xfrm>
            <a:off x="197224" y="2799184"/>
            <a:ext cx="11636188" cy="3416320"/>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err="1">
                <a:latin typeface="Times New Roman" panose="02020603050405020304" pitchFamily="18" charset="0"/>
                <a:cs typeface="Times New Roman" panose="02020603050405020304" pitchFamily="18" charset="0"/>
              </a:rPr>
              <a:t>Xiaoming</a:t>
            </a:r>
            <a:r>
              <a:rPr lang="en-US" dirty="0">
                <a:latin typeface="Times New Roman" panose="02020603050405020304" pitchFamily="18" charset="0"/>
                <a:cs typeface="Times New Roman" panose="02020603050405020304" pitchFamily="18" charset="0"/>
              </a:rPr>
              <a:t> Yuan , </a:t>
            </a:r>
            <a:r>
              <a:rPr lang="en-US" dirty="0" err="1">
                <a:latin typeface="Times New Roman" panose="02020603050405020304" pitchFamily="18" charset="0"/>
                <a:cs typeface="Times New Roman" panose="02020603050405020304" pitchFamily="18" charset="0"/>
              </a:rPr>
              <a:t>Jiahui</a:t>
            </a:r>
            <a:r>
              <a:rPr lang="en-US" dirty="0">
                <a:latin typeface="Times New Roman" panose="02020603050405020304" pitchFamily="18" charset="0"/>
                <a:cs typeface="Times New Roman" panose="02020603050405020304" pitchFamily="18" charset="0"/>
              </a:rPr>
              <a:t> Chen, </a:t>
            </a:r>
            <a:r>
              <a:rPr lang="en-US" dirty="0" err="1">
                <a:latin typeface="Times New Roman" panose="02020603050405020304" pitchFamily="18" charset="0"/>
                <a:cs typeface="Times New Roman" panose="02020603050405020304" pitchFamily="18" charset="0"/>
              </a:rPr>
              <a:t>Kuan</a:t>
            </a:r>
            <a:r>
              <a:rPr lang="en-US" dirty="0">
                <a:latin typeface="Times New Roman" panose="02020603050405020304" pitchFamily="18" charset="0"/>
                <a:cs typeface="Times New Roman" panose="02020603050405020304" pitchFamily="18" charset="0"/>
              </a:rPr>
              <a:t> Zhang , Yuan Wu , Senior Member, IEEE, and </a:t>
            </a:r>
            <a:r>
              <a:rPr lang="en-US" dirty="0" err="1">
                <a:latin typeface="Times New Roman" panose="02020603050405020304" pitchFamily="18" charset="0"/>
                <a:cs typeface="Times New Roman" panose="02020603050405020304" pitchFamily="18" charset="0"/>
              </a:rPr>
              <a:t>Tingting</a:t>
            </a:r>
            <a:r>
              <a:rPr lang="en-US" dirty="0">
                <a:latin typeface="Times New Roman" panose="02020603050405020304" pitchFamily="18" charset="0"/>
                <a:cs typeface="Times New Roman" panose="02020603050405020304" pitchFamily="18" charset="0"/>
              </a:rPr>
              <a:t> Yang ,</a:t>
            </a:r>
            <a:endParaRPr lang="en-US" b="1" u="sng" dirty="0">
              <a:latin typeface="Times New Roman" panose="02020603050405020304" pitchFamily="18" charset="0"/>
              <a:cs typeface="Times New Roman" panose="02020603050405020304" pitchFamily="18" charset="0"/>
              <a:sym typeface="+mn-ea"/>
            </a:endParaRP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article we propose a machine learning based prediction model to achieve binary and multiple classification heart disease prediction simultaneously. We first design a Fuzzy-GBDT algorithm combining fuzzy logic and gradient boosting decision tree (GBDT) to reduce data complexity and increase the generalization of binary classification prediction. Then, we integrate Fuzzy-GBDT with bagging to avoid overfitting. The Bagging-Fuzzy-GBDT for multiclassification prediction further classify the severity of heart disease. Evaluation results demonstrate the </a:t>
            </a:r>
            <a:r>
              <a:rPr lang="en-US" dirty="0" err="1">
                <a:latin typeface="Times New Roman" panose="02020603050405020304" pitchFamily="18" charset="0"/>
                <a:cs typeface="Times New Roman" panose="02020603050405020304" pitchFamily="18" charset="0"/>
              </a:rPr>
              <a:t>BaggingFuzzy</a:t>
            </a:r>
            <a:r>
              <a:rPr lang="en-US" dirty="0">
                <a:latin typeface="Times New Roman" panose="02020603050405020304" pitchFamily="18" charset="0"/>
                <a:cs typeface="Times New Roman" panose="02020603050405020304" pitchFamily="18" charset="0"/>
              </a:rPr>
              <a:t>-GBDT has excellent accuracy and stability in both binary and multiple classification predictions.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5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218AD1B-5412-5703-A293-900795232D22}"/>
              </a:ext>
            </a:extLst>
          </p:cNvPr>
          <p:cNvGraphicFramePr>
            <a:graphicFrameLocks/>
          </p:cNvGraphicFramePr>
          <p:nvPr>
            <p:extLst>
              <p:ext uri="{D42A27DB-BD31-4B8C-83A1-F6EECF244321}">
                <p14:modId xmlns:p14="http://schemas.microsoft.com/office/powerpoint/2010/main" val="3486190358"/>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stability of the model was greatly improved after the parameters were determined by the grid search.</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missing fields of the data is a drawback in this paper.</a:t>
                      </a: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evaluation results showed that the proposed model achieves good performance in terms of accuracy, stability, AUC, and other indicators compared with other traditional algorithms.</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few wrong number of predictions of accuracy.</a:t>
                      </a: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773C82EA-BC9C-F1AD-246D-B32DC0D0D63B}"/>
              </a:ext>
            </a:extLst>
          </p:cNvPr>
          <p:cNvSpPr>
            <a:spLocks noGrp="1"/>
          </p:cNvSpPr>
          <p:nvPr>
            <p:ph type="title"/>
          </p:nvPr>
        </p:nvSpPr>
        <p:spPr>
          <a:xfrm>
            <a:off x="838200" y="365125"/>
            <a:ext cx="10515600" cy="1325563"/>
          </a:xfrm>
        </p:spPr>
        <p:txBody>
          <a:bodyPr>
            <a:noAutofit/>
          </a:bodyPr>
          <a:lstStyle/>
          <a:p>
            <a:pPr algn="ctr"/>
            <a:r>
              <a:rPr lang="en-US" sz="2400" dirty="0">
                <a:latin typeface="Times New Roman" panose="02020603050405020304" pitchFamily="18" charset="0"/>
                <a:cs typeface="Times New Roman" panose="02020603050405020304" pitchFamily="18" charset="0"/>
              </a:rPr>
              <a:t>A Stable AI-Based Binary and Multiple Class Heart Disease Prediction Model for </a:t>
            </a:r>
            <a:r>
              <a:rPr lang="en-US" sz="2400" dirty="0" err="1">
                <a:latin typeface="Times New Roman" panose="02020603050405020304" pitchFamily="18" charset="0"/>
                <a:cs typeface="Times New Roman" panose="02020603050405020304" pitchFamily="18" charset="0"/>
              </a:rPr>
              <a:t>IoMT</a:t>
            </a:r>
            <a:r>
              <a:rPr lang="en-US" sz="2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IEEE TRANSACTIONS ON INDUSTRIAL INFORMATICS, VOL. 18, NO. 3, MARCH 2022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42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C93F2-70BF-EE08-B50B-3DC2E92F41ED}"/>
              </a:ext>
            </a:extLst>
          </p:cNvPr>
          <p:cNvSpPr txBox="1"/>
          <p:nvPr/>
        </p:nvSpPr>
        <p:spPr>
          <a:xfrm>
            <a:off x="358588" y="289679"/>
            <a:ext cx="11636188" cy="3139321"/>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Smart Heart Monitoring: Early Prediction of Heart Problems Through Predictive Analysis of ECG Signals	</a:t>
            </a:r>
            <a:endParaRPr lang="en-IN" sz="4800"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Analytics Ventures LLC, San Diego, CA 92121, 2019</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E6AAB00-BC6B-B044-7116-78B0730D3DD3}"/>
              </a:ext>
            </a:extLst>
          </p:cNvPr>
          <p:cNvSpPr txBox="1"/>
          <p:nvPr/>
        </p:nvSpPr>
        <p:spPr>
          <a:xfrm>
            <a:off x="438539" y="3041781"/>
            <a:ext cx="11394873" cy="3416320"/>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JIAMING CHEN1 , ALI VALEHI2 , AND ABOLFAZL RAZI</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article we proposed method achieves a classification accuracy of 96.6% and provides a unique feature of predictive analysis by generating precaution warning messages about the elevated risk of heart abnormalities to take preventive actions according to physician orders. In particular, the chance of observing a severe problem (in terms of a red alarm) is raised by about 5% to 10% after observing a yellow alarm of the same type. The main goal of this technology is providing quality healthcare for elderly and high-risk heart-patients, however, the developed methodology is general and applicable to other biomedical signals such as EEG, </a:t>
            </a:r>
            <a:r>
              <a:rPr lang="en-US" dirty="0" err="1">
                <a:latin typeface="Times New Roman" panose="02020603050405020304" pitchFamily="18" charset="0"/>
                <a:cs typeface="Times New Roman" panose="02020603050405020304" pitchFamily="18" charset="0"/>
              </a:rPr>
              <a:t>Pleth</a:t>
            </a:r>
            <a:r>
              <a:rPr lang="en-US" dirty="0">
                <a:latin typeface="Times New Roman" panose="02020603050405020304" pitchFamily="18" charset="0"/>
                <a:cs typeface="Times New Roman" panose="02020603050405020304" pitchFamily="18" charset="0"/>
              </a:rPr>
              <a:t>, and PPG.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6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615CC096-B8C9-C587-41C6-BB9E45702C12}"/>
              </a:ext>
            </a:extLst>
          </p:cNvPr>
          <p:cNvGraphicFramePr>
            <a:graphicFrameLocks/>
          </p:cNvGraphicFramePr>
          <p:nvPr>
            <p:extLst>
              <p:ext uri="{D42A27DB-BD31-4B8C-83A1-F6EECF244321}">
                <p14:modId xmlns:p14="http://schemas.microsoft.com/office/powerpoint/2010/main" val="1000322188"/>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MERITS</a:t>
                      </a:r>
                      <a:endParaRPr lang="en-IN" sz="3600" dirty="0">
                        <a:latin typeface="Times New Roman" panose="02020603050405020304" pitchFamily="18" charset="0"/>
                        <a:cs typeface="Times New Roman" panose="02020603050405020304" pitchFamily="18" charset="0"/>
                      </a:endParaRPr>
                    </a:p>
                  </a:txBody>
                  <a:tcPr/>
                </a:tc>
                <a:tc>
                  <a:txBody>
                    <a:bodyPr/>
                    <a:lstStyle/>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DE-MERITS</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453329"/>
                  </a:ext>
                </a:extLst>
              </a:tr>
              <a:tr h="1555750">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 an additional layer of analysis that reprocesses the normally labeled samples and characterizes their deviations from patient-specific normal baseline towards any of predefined abnormalities. </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accuracy of ECG signal analysis can be affected by various factors such as electrode placement, motion artifact, and electrical interference.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0870021"/>
                  </a:ext>
                </a:extLst>
              </a:tr>
              <a:tr h="1555750">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methodology can be integrated with wearable heart monitoring devices to be used by health-care providers for elderly and high-risk heart patients.</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system may sometimes produce false positive results, indicating the presence of heart problems when there are none, causing unnecessary anxiety or further testing.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5956365"/>
                  </a:ext>
                </a:extLst>
              </a:tr>
            </a:tbl>
          </a:graphicData>
        </a:graphic>
      </p:graphicFrame>
      <p:sp>
        <p:nvSpPr>
          <p:cNvPr id="7" name="Title 1">
            <a:extLst>
              <a:ext uri="{FF2B5EF4-FFF2-40B4-BE49-F238E27FC236}">
                <a16:creationId xmlns:a16="http://schemas.microsoft.com/office/drawing/2014/main" id="{829CF42A-6A65-E2D8-651F-4C7344382526}"/>
              </a:ext>
            </a:extLst>
          </p:cNvPr>
          <p:cNvSpPr>
            <a:spLocks noGrp="1"/>
          </p:cNvSpPr>
          <p:nvPr>
            <p:ph type="title"/>
          </p:nvPr>
        </p:nvSpPr>
        <p:spPr>
          <a:xfrm>
            <a:off x="838200" y="36512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Smart Heart Monitoring: Early Prediction of Heart Problems Through Predictive Analysis of ECG Signals	</a:t>
            </a:r>
            <a:r>
              <a:rPr lang="en-US" sz="3600" dirty="0">
                <a:latin typeface="Times New Roman" panose="02020603050405020304" pitchFamily="18" charset="0"/>
                <a:cs typeface="Times New Roman" panose="02020603050405020304" pitchFamily="18" charset="0"/>
              </a:rPr>
              <a:t>				</a:t>
            </a:r>
            <a:br>
              <a:rPr lang="en-US" sz="8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Analytics Ventures LLC, San Diego, CA 92121, 2019</a:t>
            </a:r>
            <a:br>
              <a:rPr lang="en-US" sz="8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61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D9DDA4-5502-3F80-9F89-42235A1CD2C8}"/>
              </a:ext>
            </a:extLst>
          </p:cNvPr>
          <p:cNvSpPr txBox="1"/>
          <p:nvPr/>
        </p:nvSpPr>
        <p:spPr>
          <a:xfrm>
            <a:off x="358588" y="289679"/>
            <a:ext cx="11636188" cy="3323987"/>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Deep Learning for ECG Analysis: Benchmarks and Insights from PTB-XL			</a:t>
            </a:r>
            <a:endParaRPr lang="en-IN" sz="4800" dirty="0">
              <a:latin typeface="Times New Roman" panose="02020603050405020304" pitchFamily="18" charset="0"/>
              <a:cs typeface="Times New Roman" panose="02020603050405020304" pitchFamily="18" charset="0"/>
            </a:endParaRPr>
          </a:p>
          <a:p>
            <a:pPr algn="just"/>
            <a:r>
              <a:rPr lang="en-IN" sz="4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IEEE JOURNAL OF BIOMEDICAL AND HEALTH INFORMATICS, VOL. 25, NO. 5, MAY 2021</a:t>
            </a:r>
          </a:p>
          <a:p>
            <a:pPr algn="just"/>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60D0550-A91B-663C-9C8F-DD2017276F71}"/>
              </a:ext>
            </a:extLst>
          </p:cNvPr>
          <p:cNvSpPr txBox="1"/>
          <p:nvPr/>
        </p:nvSpPr>
        <p:spPr>
          <a:xfrm>
            <a:off x="466531" y="2995127"/>
            <a:ext cx="11366881" cy="3139321"/>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sym typeface="+mn-ea"/>
              </a:rPr>
              <a:t>Author</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Nils </a:t>
            </a:r>
            <a:r>
              <a:rPr lang="en-US" dirty="0" err="1">
                <a:latin typeface="Times New Roman" panose="02020603050405020304" pitchFamily="18" charset="0"/>
                <a:cs typeface="Times New Roman" panose="02020603050405020304" pitchFamily="18" charset="0"/>
              </a:rPr>
              <a:t>Strodthoff</a:t>
            </a:r>
            <a:r>
              <a:rPr lang="en-US" dirty="0">
                <a:latin typeface="Times New Roman" panose="02020603050405020304" pitchFamily="18" charset="0"/>
                <a:cs typeface="Times New Roman" panose="02020603050405020304" pitchFamily="18" charset="0"/>
              </a:rPr>
              <a:t> , Patrick Wagner, Tobias </a:t>
            </a:r>
            <a:r>
              <a:rPr lang="en-US" dirty="0" err="1">
                <a:latin typeface="Times New Roman" panose="02020603050405020304" pitchFamily="18" charset="0"/>
                <a:cs typeface="Times New Roman" panose="02020603050405020304" pitchFamily="18" charset="0"/>
              </a:rPr>
              <a:t>Schaeffter</a:t>
            </a:r>
            <a:r>
              <a:rPr lang="en-US" dirty="0">
                <a:latin typeface="Times New Roman" panose="02020603050405020304" pitchFamily="18" charset="0"/>
                <a:cs typeface="Times New Roman" panose="02020603050405020304" pitchFamily="18" charset="0"/>
              </a:rPr>
              <a:t>, and Wojciech </a:t>
            </a:r>
            <a:r>
              <a:rPr lang="en-US" dirty="0" err="1">
                <a:latin typeface="Times New Roman" panose="02020603050405020304" pitchFamily="18" charset="0"/>
                <a:cs typeface="Times New Roman" panose="02020603050405020304" pitchFamily="18" charset="0"/>
              </a:rPr>
              <a:t>Samek</a:t>
            </a:r>
            <a:r>
              <a:rPr lang="en-US" dirty="0">
                <a:latin typeface="Times New Roman" panose="02020603050405020304" pitchFamily="18" charset="0"/>
                <a:cs typeface="Times New Roman" panose="02020603050405020304" pitchFamily="18" charset="0"/>
              </a:rPr>
              <a:t> </a:t>
            </a:r>
          </a:p>
          <a:p>
            <a:pPr algn="just"/>
            <a:endParaRPr lang="en-US" b="1" u="sng" dirty="0">
              <a:latin typeface="Times New Roman" panose="02020603050405020304" pitchFamily="18" charset="0"/>
              <a:cs typeface="Times New Roman" panose="02020603050405020304" pitchFamily="18" charset="0"/>
              <a:sym typeface="+mn-ea"/>
            </a:endParaRPr>
          </a:p>
          <a:p>
            <a:pPr algn="just"/>
            <a:r>
              <a:rPr lang="en-US" b="1" u="sng" dirty="0">
                <a:latin typeface="Times New Roman" panose="02020603050405020304" pitchFamily="18" charset="0"/>
                <a:cs typeface="Times New Roman" panose="02020603050405020304" pitchFamily="18" charset="0"/>
                <a:sym typeface="+mn-ea"/>
              </a:rPr>
              <a:t>Work Done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propose a variety of benchmarking tasks based on the PTB-XL dataset [15] and put forward first baseline results for deep-learning-based time classification algorithms that are supposed to guide future researchers working on this dataset. We find that modern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or inception-based convolutional architectures and in particular a newly proposed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-variant xresnet1d101 show the best performance but recurrent architectures are also competitive for selected prediction task.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74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2678</Words>
  <Application>Microsoft Office PowerPoint</Application>
  <PresentationFormat>Widescreen</PresentationFormat>
  <Paragraphs>182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Machine Learning for Real-Time Heart Disease Prediction  EEE JOURNAL OF BIOMEDICAL AND HEALTH INFORMATICS, VOL. 25, NO. 9, SEPTEMBER 2021</vt:lpstr>
      <vt:lpstr>PowerPoint Presentation</vt:lpstr>
      <vt:lpstr> An Integrated Machine Learning Framework for Effective Prediction of       Cardiovascular Diseases             Department of Computer and Software Engineering, College of Electrical and Mechanical Engineering (CEME), National University of Sciences and Technology (NUST), 2021 </vt:lpstr>
      <vt:lpstr>PowerPoint Presentation</vt:lpstr>
      <vt:lpstr>A Stable AI-Based Binary and Multiple Class Heart Disease Prediction Model for IoMT IEEE TRANSACTIONS ON INDUSTRIAL INFORMATICS, VOL. 18, NO. 3, MARCH 2022</vt:lpstr>
      <vt:lpstr>PowerPoint Presentation</vt:lpstr>
      <vt:lpstr>Smart Heart Monitoring: Early Prediction of Heart Problems Through Predictive Analysis of ECG Signals          Analytics Ventures LLC, San Diego, CA 92121, 2019 </vt:lpstr>
      <vt:lpstr>PowerPoint Presentation</vt:lpstr>
      <vt:lpstr>Deep Learning for ECG Analysis: Benchmarks and Insights from PTB-XL          IEEE JOURNAL OF BIOMEDICAL AND HEALTH INFORMATICS, VOL. 25, NO. 5, MAY 2021  </vt:lpstr>
      <vt:lpstr>PowerPoint Presentation</vt:lpstr>
      <vt:lpstr>Stages-Based ECG Signal Analysis From Traditional Signal Processing to Machine Learning Approaches: A Survey         Department of Computer Science and Engineering, School of Engineering, 2020  </vt:lpstr>
      <vt:lpstr>PowerPoint Presentation</vt:lpstr>
      <vt:lpstr>An ECG-based machine learning model for predicting new-onset atrial fibrillation is superior to age and clinical features in identifying patients at high stroke risk        Journal of Electrocardiology 76 (2023)  </vt:lpstr>
      <vt:lpstr>PowerPoint Presentation</vt:lpstr>
      <vt:lpstr>AI-Based Stroke Disease Prediction System Using ECG and PPG Bio-Signals      Department of Knowledge-Converged Super Brain (KSB) Convergence Research,2022</vt:lpstr>
      <vt:lpstr>PowerPoint Presentation</vt:lpstr>
      <vt:lpstr>Multi-lead ECG heartbeat classification of heart disease based on HOG local feature descriptor       Department of Knowledge-Converged Super Brain (KSB) Convergence Research,2022</vt:lpstr>
      <vt:lpstr>PowerPoint Presentation</vt:lpstr>
      <vt:lpstr>An Ensemble of Deep Learning-Based Multi-Model for ECG Heartbeats Arrhythmia Classification              Department of Computer Science, Swansea University, 2021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Ali</dc:creator>
  <cp:lastModifiedBy>Seerangamani A</cp:lastModifiedBy>
  <cp:revision>11</cp:revision>
  <dcterms:created xsi:type="dcterms:W3CDTF">2023-02-05T14:42:54Z</dcterms:created>
  <dcterms:modified xsi:type="dcterms:W3CDTF">2023-02-07T11:09:41Z</dcterms:modified>
</cp:coreProperties>
</file>