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8F77-874D-4006-AF40-BF35D63D8EA2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5F88-C2AE-488B-8A66-03A45EF12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27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8F77-874D-4006-AF40-BF35D63D8EA2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5F88-C2AE-488B-8A66-03A45EF12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52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8F77-874D-4006-AF40-BF35D63D8EA2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5F88-C2AE-488B-8A66-03A45EF128C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2255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8F77-874D-4006-AF40-BF35D63D8EA2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5F88-C2AE-488B-8A66-03A45EF12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234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8F77-874D-4006-AF40-BF35D63D8EA2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5F88-C2AE-488B-8A66-03A45EF128C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6988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8F77-874D-4006-AF40-BF35D63D8EA2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5F88-C2AE-488B-8A66-03A45EF12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493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8F77-874D-4006-AF40-BF35D63D8EA2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5F88-C2AE-488B-8A66-03A45EF12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407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8F77-874D-4006-AF40-BF35D63D8EA2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5F88-C2AE-488B-8A66-03A45EF12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5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8F77-874D-4006-AF40-BF35D63D8EA2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5F88-C2AE-488B-8A66-03A45EF12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47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8F77-874D-4006-AF40-BF35D63D8EA2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5F88-C2AE-488B-8A66-03A45EF12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31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8F77-874D-4006-AF40-BF35D63D8EA2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5F88-C2AE-488B-8A66-03A45EF12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28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8F77-874D-4006-AF40-BF35D63D8EA2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5F88-C2AE-488B-8A66-03A45EF12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09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8F77-874D-4006-AF40-BF35D63D8EA2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5F88-C2AE-488B-8A66-03A45EF12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42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8F77-874D-4006-AF40-BF35D63D8EA2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5F88-C2AE-488B-8A66-03A45EF12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51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8F77-874D-4006-AF40-BF35D63D8EA2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5F88-C2AE-488B-8A66-03A45EF12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72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8F77-874D-4006-AF40-BF35D63D8EA2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5F88-C2AE-488B-8A66-03A45EF12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73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08F77-874D-4006-AF40-BF35D63D8EA2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D75F88-C2AE-488B-8A66-03A45EF12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42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Vsajja@uab.edu" TargetMode="External"/><Relationship Id="rId2" Type="http://schemas.openxmlformats.org/officeDocument/2006/relationships/hyperlink" Target="mailto:vsamudra@uab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nbolline@uab.edu" TargetMode="External"/><Relationship Id="rId5" Type="http://schemas.openxmlformats.org/officeDocument/2006/relationships/hyperlink" Target="mailto:madhusus@uab.edu" TargetMode="External"/><Relationship Id="rId4" Type="http://schemas.openxmlformats.org/officeDocument/2006/relationships/hyperlink" Target="mailto:vkarnata@uab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3FCD-BCF0-48CB-3B8C-0A59BB80D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304" y="1757362"/>
            <a:ext cx="9137122" cy="2938994"/>
          </a:xfrm>
        </p:spPr>
        <p:txBody>
          <a:bodyPr/>
          <a:lstStyle/>
          <a:p>
            <a:r>
              <a:rPr lang="en-GB" sz="32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Context-Aware Market Basket Analysis (C-MBA)</a:t>
            </a:r>
            <a:b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2967105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0EB07-A69D-6FE8-331C-2DD5C9A27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4888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Decision Tree Model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21734-3C58-829D-E128-F611160D7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33" y="1614488"/>
            <a:ext cx="10681229" cy="4957762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Decision Tree Classifier demonstrated superior performance, achieving a </a:t>
            </a:r>
            <a:r>
              <a:rPr lang="en-GB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perfect accuracy of 100%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Its confusion matrix is as follows: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GB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 Positives (TP):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11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GB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False Positives (FP):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GB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False Negatives (FN):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GB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 Negatives (TN):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Unlike Logistic Regression, the Decision Tree correctly classified all instances, making no misclassifications. 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3640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7519-7E34-7468-C6D0-6BE01D3A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897" y="456333"/>
            <a:ext cx="8596668" cy="9191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Analysis</a:t>
            </a:r>
            <a:br>
              <a:rPr lang="en-US" dirty="0">
                <a:solidFill>
                  <a:srgbClr val="7030A0"/>
                </a:solidFill>
              </a:rPr>
            </a:b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CD0D4-57ED-18FB-CB80-233E7031A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8" y="1186011"/>
            <a:ext cx="10666941" cy="3883024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performance of both models is visualized using confusion matrices: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 Confusion Matrix: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Highlighted accurate predictions for high-confidence rules but notable misclassification of low-confidence ones (false negatives).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 Confusion Matrix: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Demonstrated flawless performance with no misclassifications.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BB0A2-1EAD-B6F1-2FDE-1AA65ED9D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387" y="3345581"/>
            <a:ext cx="5992178" cy="30560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590870-4DA6-7F48-AFD0-2C2A25D1B7BF}"/>
              </a:ext>
            </a:extLst>
          </p:cNvPr>
          <p:cNvSpPr txBox="1"/>
          <p:nvPr/>
        </p:nvSpPr>
        <p:spPr>
          <a:xfrm>
            <a:off x="2753915" y="6417230"/>
            <a:ext cx="61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GB" sz="1800" i="1" kern="100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4: Confusion matrix</a:t>
            </a:r>
            <a:endParaRPr lang="en-IN" sz="1800" i="1" kern="100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447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6969-A743-20BF-C616-61D7C818F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3438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Interpretation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54ED5-05A8-2D47-2629-5528AE15B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434" y="1970089"/>
            <a:ext cx="10181166" cy="4602161"/>
          </a:xfrm>
        </p:spPr>
        <p:txBody>
          <a:bodyPr/>
          <a:lstStyle/>
          <a:p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significant difference in the results of the two models on the dataset used shows that it is necessary to choose a suitable algorithm given the characteristics of the input data. </a:t>
            </a:r>
          </a:p>
          <a:p>
            <a:pPr marL="0" indent="0">
              <a:buNone/>
            </a:pPr>
            <a:endParaRPr lang="en-GB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Although Logistic Regression offers simplicity and interpretability in the model, its restriction on non-linear relationship makes it less suitable for this purpose. </a:t>
            </a:r>
          </a:p>
          <a:p>
            <a:pPr marL="0" indent="0">
              <a:buNone/>
            </a:pPr>
            <a:endParaRPr lang="en-GB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the other hand, the Decision Tree Classifier was more flexible and versatile in its application and the results yielded by it were ideal as compared to the former.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7768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A649-D9F7-17B8-A1FE-AA9ED5B81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71" y="452437"/>
            <a:ext cx="8596668" cy="936627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Discussion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2A132-9958-DE28-1B4A-B8E1E8D0D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898" y="1503364"/>
            <a:ext cx="11624203" cy="506888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Key Findings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analysis revealed critical insights into item associations and the efficacy of prediction models: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Apriori Algorithm Performance: 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Analysing the results of the Apriori algorithm, many important item associations were given, like {milk, bread} →{butter} with good confidence and lift.  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 associations identify prospective buying behaviours which may prove helpful with regard to retail decisions.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Classification Models: 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Logistic Regression was trained with an accuracy of 78.57 % whereas the Decision Tree model tested with an accuracy of 100% on the test set.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the confusion matrix, it was evident that the Decision Tree did not misclassify any of the data making it superior in producing high confidence association rules.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67274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1EEA-6F97-A28C-C7D0-88796BB6F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Retailer Insights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F008C-C162-DE9D-A536-8E5E0FDDA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63" y="1543049"/>
            <a:ext cx="11128903" cy="5072063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findings have several practical implications for retail operations: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Inventory Optimization: The common item pairs help a retailer to restock products and avoid situations where customers demand products that are not available or are stacked with products they rarely buy.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instance, if {milk, bread} associates with {butter}, it will help the retailers to keep these items together to facilitate purchases.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Personalized Marketing: High lift value association rules can also be used in creating marketing initiatives, for example, joint sales promotions or promotions. 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These efforts can boost customer satisfaction and trigger further sales, as experience has shown. For example, promoting {bread, jam} as a set can win the loyalty of consumers and boost sales (Poli et al. 2023).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83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E6E6-8B95-0EA2-AE9E-463DB6FA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631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Limitation And Future Work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AB89D-D252-6727-F17B-3B0C581C9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283" y="1579563"/>
            <a:ext cx="11409892" cy="479266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Limitation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Despite the valuable insights, the study had limitations that warrant consideration: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 Size and Scope: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analysis was conducted on a relatively small and static dataset. This limits the generalizability and scalability of the findings to larger, dynamic datasets often encountered in real-world retail settings.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GB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Future Work</a:t>
            </a:r>
            <a:endParaRPr lang="en-IN" sz="1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potential for further enhancing the current approach to market basket analysis (MBA) is vast. Below are several avenues for future work: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1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051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E4B9-4E0F-E128-9908-58F7A51A7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875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Real time Market Analysis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0CEA8-04A6-D808-06CE-784FEC70B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11" y="1343026"/>
            <a:ext cx="11338455" cy="5272088"/>
          </a:xfrm>
        </p:spPr>
        <p:txBody>
          <a:bodyPr>
            <a:normAutofit/>
          </a:bodyPr>
          <a:lstStyle/>
          <a:p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Another prospective direction is applying real-time data streaming approaches that can support on-the-fly rule generation and evaluation. </a:t>
            </a:r>
          </a:p>
          <a:p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constantly changing today’s environment, virtual MBA, instant at Apache Kafka or Spark Streaming, can be applied to emerging ones to respond simultaneously to the customer’s behaviour. </a:t>
            </a:r>
          </a:p>
          <a:p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real-time analysis can be used to recommend related products during the e-shopping processes to make consumers’ experiences more relevant (Zamil et al. 2020).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800" b="1" kern="10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Advanced Techniques</a:t>
            </a:r>
            <a:endParaRPr lang="en-IN" sz="1800" b="1" kern="100" dirty="0">
              <a:solidFill>
                <a:srgbClr val="2F549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push the boundaries of traditional MBA, advanced methodologies can be explored: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Deep Learning Models: The neural network, and in particular, the recurrent and convolutional neural networks, can reveal more complex, non-linear dependencies between items. 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 models could incorporate temporal properties, thus providing more dynamism that corresponds with the changing customer behaviour at different time stamps (Ghous et al. 2023).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2383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0B4A-4C6A-E2E4-3BA2-2BBE580D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96" y="652462"/>
            <a:ext cx="8596668" cy="890588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Broader Applications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298EF-F0CD-2447-4FD3-DA7B3F636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83" y="1731963"/>
            <a:ext cx="10538355" cy="4583111"/>
          </a:xfrm>
        </p:spPr>
        <p:txBody>
          <a:bodyPr/>
          <a:lstStyle/>
          <a:p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Market Basket analysis has its usefulness in retail, it is not limited to this aspect of business. </a:t>
            </a:r>
          </a:p>
          <a:p>
            <a:pPr marL="0" indent="0">
              <a:buNone/>
            </a:pPr>
            <a:endParaRPr lang="en-GB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E-commerce, it can help to enhance recommendations based on the user’s preferences, clicks, or purchase history. </a:t>
            </a:r>
          </a:p>
          <a:p>
            <a:pPr marL="0" indent="0">
              <a:buNone/>
            </a:pPr>
            <a:endParaRPr lang="en-GB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Likewise, in medicine, MBA can search for patterns like diseases that often accompany each other or medications that should not be used concurrently. </a:t>
            </a:r>
          </a:p>
          <a:p>
            <a:pPr marL="0" indent="0">
              <a:buNone/>
            </a:pPr>
            <a:endParaRPr lang="en-GB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Thus, MBA used in connection with apply of these techniques in the various spheres permitted to eliminate shortcomings observed in a decision-making process and to increase the efficiency of operation.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8417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6245-C0BF-C024-B4A0-C481D203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77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References</a:t>
            </a:r>
            <a:br>
              <a:rPr lang="en-US" dirty="0">
                <a:solidFill>
                  <a:srgbClr val="7030A0"/>
                </a:solidFill>
              </a:rPr>
            </a:b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47E5F-EA4A-FD40-9849-F8FF59500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708" y="1385094"/>
            <a:ext cx="11265957" cy="5315744"/>
          </a:xfrm>
        </p:spPr>
        <p:txBody>
          <a:bodyPr>
            <a:normAutofit/>
          </a:bodyPr>
          <a:lstStyle/>
          <a:p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Singh, S.K. and Dwivedi, D.R.K., 2020. Data mining: dirty data and data cleaning. </a:t>
            </a:r>
            <a:r>
              <a:rPr lang="en-GB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Available at SSRN 3610772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Poli, N.S. and Sikder, A.S., 2023. Predictive Analysis of Sales Using the Apriori Algorithm: A Comprehensive Study on Sales Forecasting and Business Strategies in the Retail Industry.: Predictive Analysis of Sales Using the Apriori Algorithm. </a:t>
            </a:r>
            <a:r>
              <a:rPr lang="en-GB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Imminent Science &amp; Technology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GB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(1), pp.1-16.</a:t>
            </a:r>
            <a:endParaRPr lang="en-IN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Zamil, A.M.A., Al Adwan, A. and Vasista, T.G., 2020. Enhancing customer loyalty with market basket analysis using innovative methods: a python implementation approach. </a:t>
            </a:r>
            <a:r>
              <a:rPr lang="en-GB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Innovation, Creativity and Change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GB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(2), pp.1351-1368.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Ghous, H., Malik, M. and Rehman, I., 2023. Deep Learning based Market Basket Analysis using Association Rules. </a:t>
            </a:r>
            <a:r>
              <a:rPr lang="en-GB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KIET Journal of Computing and Information Sciences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GB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(2), pp.14-34.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71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81820-AA0F-4880-1CC4-B6860B6CB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134" y="2132014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425534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48792-E028-8903-CD5D-708959FFD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  <a:p>
            <a:pPr marL="0" indent="0">
              <a:buNone/>
            </a:pPr>
            <a:r>
              <a:rPr lang="en-US" dirty="0"/>
              <a:t>Samudrala Venkata Maruthi (</a:t>
            </a:r>
            <a:r>
              <a:rPr lang="en-US" dirty="0">
                <a:hlinkClick r:id="rId2"/>
              </a:rPr>
              <a:t>vsamudra@uab.edu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Sajja Venkata Syam Naga Pavan (</a:t>
            </a:r>
            <a:r>
              <a:rPr lang="en-US" dirty="0">
                <a:hlinkClick r:id="rId3"/>
              </a:rPr>
              <a:t>Vsajja@uab.edu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Karnatakapu Vijay Deepak (</a:t>
            </a:r>
            <a:r>
              <a:rPr lang="en-US" dirty="0">
                <a:hlinkClick r:id="rId4"/>
              </a:rPr>
              <a:t>vkarnata@uab.edu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Sujith Madhusudhana (</a:t>
            </a:r>
            <a:r>
              <a:rPr lang="en-US" dirty="0">
                <a:hlinkClick r:id="rId5"/>
              </a:rPr>
              <a:t>madhusus@uab.edu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Bollineni Nishanth (</a:t>
            </a:r>
            <a:r>
              <a:rPr lang="en-US" dirty="0">
                <a:hlinkClick r:id="rId6"/>
              </a:rPr>
              <a:t>nbolline@uab.edu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						</a:t>
            </a:r>
            <a:r>
              <a:rPr lang="en-US" dirty="0">
                <a:solidFill>
                  <a:srgbClr val="FF0000"/>
                </a:solidFill>
              </a:rPr>
              <a:t>PROFESSOR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							     -DR. ZHANG CHENGCUI</a:t>
            </a:r>
          </a:p>
        </p:txBody>
      </p:sp>
    </p:spTree>
    <p:extLst>
      <p:ext uri="{BB962C8B-B14F-4D97-AF65-F5344CB8AC3E}">
        <p14:creationId xmlns:p14="http://schemas.microsoft.com/office/powerpoint/2010/main" val="207648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3453-7591-196D-36E3-FC3E5FE4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201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Introduction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AED6-DF2E-DC4E-383D-4A0CCA835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3375"/>
            <a:ext cx="10366904" cy="4897437"/>
          </a:xfrm>
        </p:spPr>
        <p:txBody>
          <a:bodyPr/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Customers’ buying behaviour plays a crucial role when it comes to the competition in the retail sector as well as the use of various marketing techniques and storage of inventory.</a:t>
            </a:r>
          </a:p>
          <a:p>
            <a:endParaRPr lang="en-GB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Market Basket Analysis or MBA is a highly useful method that describes associations between products that are purchased together by consumers and may give detailed information about a consumer’s behaviour. </a:t>
            </a:r>
          </a:p>
          <a:p>
            <a:endParaRPr lang="en-GB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Market Basket Analysis makes transactions transparent to help retailers develop promotions, arrange products optimally, and seek strategies for increasing sales as well as customers’ satisfaction. </a:t>
            </a:r>
          </a:p>
          <a:p>
            <a:endParaRPr lang="en-GB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have used the well-known DM Apriori algorithm that is used to identify association rules between items. 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05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46D2-3FCF-AC62-86E6-6D82C9F7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Data Collection and Preparation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165C4-B270-EBA2-B3AE-0DC5E1A31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34" y="1365250"/>
            <a:ext cx="9609666" cy="41275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 Collection</a:t>
            </a:r>
          </a:p>
          <a:p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consists of transactional records representing items purchased  in individual transactions. </a:t>
            </a:r>
          </a:p>
          <a:p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row corresponds to a unique transaction, detailing the purchased  items. </a:t>
            </a:r>
          </a:p>
          <a:p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is cleaned to ensure that only meaningful and valid records  were retained for analysis.</a:t>
            </a:r>
          </a:p>
          <a:p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Transactions with null values, missing information, or anomalies were  excluded. 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A86EC9-86BC-89FB-4AC8-9F632BC5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63" y="3700242"/>
            <a:ext cx="6350705" cy="294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7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3646B-7FA2-0BF1-4E3B-6F48995FB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145" y="637382"/>
            <a:ext cx="11238443" cy="5583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 Pre-Processing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preprocessing involved multiple steps to prepare the transactional data for mining and predictive modelling: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GB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Cleaning: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was cleared of null values, missing entries and duplicate rows as a means of improving its quality. </a:t>
            </a:r>
          </a:p>
          <a:p>
            <a:pPr algn="just">
              <a:lnSpc>
                <a:spcPct val="150000"/>
              </a:lnSpc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top of that, the baskets were arranged whereby a basket was a single transaction (Singh et al. 2020).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GB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Transformation: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labels are continuing, so in order to make transactions more understandable, they were converted to a binary matrix into by using the one hot technique.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approach transformed each transaction a vector of 0 and 1 where each item in the basket was reflected by a 1 if present in the transaction basket and 0 if not. </a:t>
            </a:r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07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65A6-AEB7-49DA-C783-217CA70A7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631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Implementation of Apriori Algorithm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6908D-1DC3-4582-9D87-6163125E0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60539"/>
            <a:ext cx="10552641" cy="4725986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GB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Apriori algorithm is used for the identification of a frequent itemset as well as for the generation of association rules. 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following parameters were set: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Minimum support: 0.01 to take into account only those itemset which are occurred in 1% transactions or more.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Minimum confidence: 0.2, choosing rules that have at least 20% predictive strength.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Minimum lift: 1.0, this made rules highly predictive rather than being based on chance. 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53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6731A9-09B4-C873-941D-156EF18C8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054" y="278446"/>
            <a:ext cx="6342586" cy="35506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6163E0-F98A-405B-8EBB-9857836AB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395" y="4368323"/>
            <a:ext cx="5072228" cy="19084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58C842-0A42-E554-CA4D-CDF8E1085BB0}"/>
              </a:ext>
            </a:extLst>
          </p:cNvPr>
          <p:cNvSpPr txBox="1"/>
          <p:nvPr/>
        </p:nvSpPr>
        <p:spPr>
          <a:xfrm>
            <a:off x="3042047" y="3829050"/>
            <a:ext cx="61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GB" sz="1800" i="1" kern="100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1: Frequent itemset</a:t>
            </a:r>
            <a:endParaRPr lang="en-IN" sz="1800" i="1" kern="100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B68BAD-1E5B-589E-15F1-CD00EFCA1E99}"/>
              </a:ext>
            </a:extLst>
          </p:cNvPr>
          <p:cNvSpPr txBox="1"/>
          <p:nvPr/>
        </p:nvSpPr>
        <p:spPr>
          <a:xfrm>
            <a:off x="3170634" y="6394888"/>
            <a:ext cx="61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GB" sz="1800" i="1" kern="100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2: Rules for confidence</a:t>
            </a:r>
            <a:endParaRPr lang="en-IN" sz="1800" i="1" kern="100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70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E77E0-7825-7B48-47A6-E404C87A1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7738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Model Implementation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4264B-D2BC-0C99-8B7A-6EFA17E8B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46251"/>
            <a:ext cx="10852680" cy="4754561"/>
          </a:xfrm>
        </p:spPr>
        <p:txBody>
          <a:bodyPr/>
          <a:lstStyle/>
          <a:p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enhance the utility of association rule mining, predictive modelling was employed using two classification algorithms as described below:</a:t>
            </a:r>
          </a:p>
          <a:p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binary classification analysis will include logistic regression and the decision tree classifier techniques.</a:t>
            </a:r>
          </a:p>
          <a:p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 models sought to estimate the probability of the association rules to be of high confidence, where confidence refers to rules with a score of greater than 0.8.</a:t>
            </a:r>
          </a:p>
          <a:p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 set contained association rules paired with their</a:t>
            </a:r>
          </a:p>
          <a:p>
            <a:pPr marL="0" indent="0">
              <a:buNone/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confidence and support levels, and a target variable which was </a:t>
            </a:r>
          </a:p>
          <a:p>
            <a:pPr marL="0" indent="0">
              <a:buNone/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either high or low confidence.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357E8-4264-C33D-4C2E-FE78CC28D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881" y="3283826"/>
            <a:ext cx="5011103" cy="28558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8632D8-02FA-AE2A-B740-43103A7568A7}"/>
              </a:ext>
            </a:extLst>
          </p:cNvPr>
          <p:cNvSpPr txBox="1"/>
          <p:nvPr/>
        </p:nvSpPr>
        <p:spPr>
          <a:xfrm>
            <a:off x="6220049" y="6234112"/>
            <a:ext cx="61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GB" sz="1800" i="1" kern="100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3: Confidence of association rules</a:t>
            </a:r>
            <a:endParaRPr lang="en-IN" sz="1800" i="1" kern="100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66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D9E1-462E-5284-F705-81F7C763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7725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Logistic Regression Model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6FBAF-9C5C-E1AA-B7A8-468D789B4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128" y="1385093"/>
            <a:ext cx="11279538" cy="5330031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Logistic Regression model achieved an overall accuracy of </a:t>
            </a:r>
            <a:r>
              <a:rPr lang="en-GB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78.57%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suggesting a fair ability to differentiate between high- and low-confidence rules. 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confusion matrix revealed the following: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GB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 Positives (TP):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11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GB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False Positives (FP):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GB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False Negatives (FN):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GB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 Negatives (TN):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</a:t>
            </a:r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While the model performed well in predicting high-confidence rules, it struggled to correctly identify low-confidence ones, as indicated by the absence of true negatives and the presence of false negatives. 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8246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1690</Words>
  <Application>Microsoft Office PowerPoint</Application>
  <PresentationFormat>Widescreen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Symbol</vt:lpstr>
      <vt:lpstr>Times New Roman</vt:lpstr>
      <vt:lpstr>Trebuchet MS</vt:lpstr>
      <vt:lpstr>Wingdings 3</vt:lpstr>
      <vt:lpstr>Facet</vt:lpstr>
      <vt:lpstr>Context-Aware Market Basket Analysis (C-MBA) </vt:lpstr>
      <vt:lpstr>PowerPoint Presentation</vt:lpstr>
      <vt:lpstr>Introduction</vt:lpstr>
      <vt:lpstr>Data Collection and Preparation</vt:lpstr>
      <vt:lpstr>PowerPoint Presentation</vt:lpstr>
      <vt:lpstr>Implementation of Apriori Algorithm</vt:lpstr>
      <vt:lpstr>PowerPoint Presentation</vt:lpstr>
      <vt:lpstr>Model Implementation</vt:lpstr>
      <vt:lpstr>Logistic Regression Model</vt:lpstr>
      <vt:lpstr>Decision Tree Model</vt:lpstr>
      <vt:lpstr>Analysis </vt:lpstr>
      <vt:lpstr>Interpretation</vt:lpstr>
      <vt:lpstr>Discussion</vt:lpstr>
      <vt:lpstr>Retailer Insights</vt:lpstr>
      <vt:lpstr>Limitation And Future Work</vt:lpstr>
      <vt:lpstr>Real time Market Analysis</vt:lpstr>
      <vt:lpstr>Broader Applications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Prem Golani</dc:creator>
  <cp:lastModifiedBy>JJV Subrahmanyam</cp:lastModifiedBy>
  <cp:revision>4</cp:revision>
  <dcterms:created xsi:type="dcterms:W3CDTF">2024-12-03T11:47:33Z</dcterms:created>
  <dcterms:modified xsi:type="dcterms:W3CDTF">2024-12-04T19:27:15Z</dcterms:modified>
</cp:coreProperties>
</file>