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jpeg" ContentType="image/jpeg"/>
  <Override PartName="/ppt/media/image3.png" ContentType="image/png"/>
  <Override PartName="/ppt/media/image2.jpeg" ContentType="image/jpe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404040"/>
              </a:solidFill>
              <a:latin typeface="Calibri"/>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404040"/>
              </a:solidFill>
              <a:latin typeface="Calibri"/>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404040"/>
              </a:solidFill>
              <a:latin typeface="Calibri"/>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404040"/>
              </a:solidFill>
              <a:latin typeface="Calibri"/>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404040"/>
              </a:solidFill>
              <a:latin typeface="Calibri"/>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404040"/>
              </a:solidFill>
              <a:latin typeface="Calibri"/>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404040"/>
              </a:solidFill>
              <a:latin typeface="Calibri"/>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Rectangle 8"/>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Straight Connector 9"/>
          <p:cNvSpPr/>
          <p:nvPr/>
        </p:nvSpPr>
        <p:spPr>
          <a:xfrm>
            <a:off x="1193400" y="1737720"/>
            <a:ext cx="996696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3" name="PlaceHolder 1"/>
          <p:cNvSpPr>
            <a:spLocks noGrp="1"/>
          </p:cNvSpPr>
          <p:nvPr>
            <p:ph type="title"/>
          </p:nvPr>
        </p:nvSpPr>
        <p:spPr>
          <a:xfrm>
            <a:off x="1097280" y="286560"/>
            <a:ext cx="10058040" cy="1450440"/>
          </a:xfrm>
          <a:prstGeom prst="rect">
            <a:avLst/>
          </a:prstGeom>
        </p:spPr>
        <p:txBody>
          <a:bodyPr anchor="b">
            <a:noAutofit/>
          </a:bodyPr>
          <a:p>
            <a:pPr>
              <a:lnSpc>
                <a:spcPct val="85000"/>
              </a:lnSpc>
            </a:pPr>
            <a:r>
              <a:rPr b="0" lang="en-US" sz="4800" spc="-52" strike="noStrike">
                <a:solidFill>
                  <a:srgbClr val="404040"/>
                </a:solidFill>
                <a:latin typeface="Calibri Light"/>
              </a:rPr>
              <a:t>Click to edit Master title style</a:t>
            </a:r>
            <a:endParaRPr b="0" lang="en-US" sz="4800" spc="-1" strike="noStrike">
              <a:solidFill>
                <a:srgbClr val="000000"/>
              </a:solidFill>
              <a:latin typeface="Calibri"/>
            </a:endParaRPr>
          </a:p>
        </p:txBody>
      </p:sp>
      <p:sp>
        <p:nvSpPr>
          <p:cNvPr id="4" name="PlaceHolder 2"/>
          <p:cNvSpPr>
            <a:spLocks noGrp="1"/>
          </p:cNvSpPr>
          <p:nvPr>
            <p:ph type="body"/>
          </p:nvPr>
        </p:nvSpPr>
        <p:spPr>
          <a:xfrm>
            <a:off x="1097280" y="1845720"/>
            <a:ext cx="10058040" cy="4023000"/>
          </a:xfrm>
          <a:prstGeom prst="rect">
            <a:avLst/>
          </a:prstGeom>
        </p:spPr>
        <p:txBody>
          <a:bodyPr lIns="0" rIns="0">
            <a:noAutofit/>
          </a:bodyPr>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Edit Master text styles</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5" name="PlaceHolder 3"/>
          <p:cNvSpPr>
            <a:spLocks noGrp="1"/>
          </p:cNvSpPr>
          <p:nvPr>
            <p:ph type="dt"/>
          </p:nvPr>
        </p:nvSpPr>
        <p:spPr>
          <a:xfrm>
            <a:off x="1097280" y="6459840"/>
            <a:ext cx="2471760" cy="364680"/>
          </a:xfrm>
          <a:prstGeom prst="rect">
            <a:avLst/>
          </a:prstGeom>
        </p:spPr>
        <p:txBody>
          <a:bodyPr anchor="ctr">
            <a:noAutofit/>
          </a:bodyPr>
          <a:p>
            <a:pPr>
              <a:lnSpc>
                <a:spcPct val="100000"/>
              </a:lnSpc>
            </a:pPr>
            <a:fld id="{0B01D639-D7B9-41FE-8F30-9A571B9B97D4}" type="datetime">
              <a:rPr b="0" lang="en-US" sz="900" spc="-1" strike="noStrike">
                <a:solidFill>
                  <a:srgbClr val="ffffff"/>
                </a:solidFill>
                <a:latin typeface="Calibri"/>
              </a:rPr>
              <a:t>3/28/22</a:t>
            </a:fld>
            <a:endParaRPr b="0" lang="en-IN" sz="900" spc="-1" strike="noStrike">
              <a:latin typeface="Times New Roman"/>
            </a:endParaRPr>
          </a:p>
        </p:txBody>
      </p:sp>
      <p:sp>
        <p:nvSpPr>
          <p:cNvPr id="6" name="PlaceHolder 4"/>
          <p:cNvSpPr>
            <a:spLocks noGrp="1"/>
          </p:cNvSpPr>
          <p:nvPr>
            <p:ph type="ftr"/>
          </p:nvPr>
        </p:nvSpPr>
        <p:spPr>
          <a:xfrm>
            <a:off x="3686040" y="6459840"/>
            <a:ext cx="4822560" cy="364680"/>
          </a:xfrm>
          <a:prstGeom prst="rect">
            <a:avLst/>
          </a:prstGeom>
        </p:spPr>
        <p:txBody>
          <a:bodyPr anchor="ctr">
            <a:noAutofit/>
          </a:bodyPr>
          <a:p>
            <a:endParaRPr b="0" lang="en-IN" sz="2400" spc="-1" strike="noStrike">
              <a:latin typeface="Times New Roman"/>
            </a:endParaRPr>
          </a:p>
        </p:txBody>
      </p:sp>
      <p:sp>
        <p:nvSpPr>
          <p:cNvPr id="7" name="PlaceHolder 5"/>
          <p:cNvSpPr>
            <a:spLocks noGrp="1"/>
          </p:cNvSpPr>
          <p:nvPr>
            <p:ph type="sldNum"/>
          </p:nvPr>
        </p:nvSpPr>
        <p:spPr>
          <a:xfrm>
            <a:off x="9900360" y="6459840"/>
            <a:ext cx="1311840" cy="364680"/>
          </a:xfrm>
          <a:prstGeom prst="rect">
            <a:avLst/>
          </a:prstGeom>
        </p:spPr>
        <p:txBody>
          <a:bodyPr anchor="ctr">
            <a:noAutofit/>
          </a:bodyPr>
          <a:p>
            <a:pPr algn="r">
              <a:lnSpc>
                <a:spcPct val="100000"/>
              </a:lnSpc>
            </a:pPr>
            <a:fld id="{A7D8AD19-EB33-4DD8-8109-61100332D522}" type="slidenum">
              <a:rPr b="0" lang="en-US" sz="1050" spc="-1" strike="noStrike">
                <a:solidFill>
                  <a:srgbClr val="ffffff"/>
                </a:solidFill>
                <a:latin typeface="Calibri"/>
              </a:rPr>
              <a:t>&lt;number&gt;</a:t>
            </a:fld>
            <a:endParaRPr b="0" lang="en-IN"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Rectangle 6"/>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Rectangle 8"/>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Straight Connector 9"/>
          <p:cNvSpPr/>
          <p:nvPr/>
        </p:nvSpPr>
        <p:spPr>
          <a:xfrm>
            <a:off x="1193400" y="1737720"/>
            <a:ext cx="996696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47" name="PlaceHolder 1"/>
          <p:cNvSpPr>
            <a:spLocks noGrp="1"/>
          </p:cNvSpPr>
          <p:nvPr>
            <p:ph type="title"/>
          </p:nvPr>
        </p:nvSpPr>
        <p:spPr>
          <a:xfrm>
            <a:off x="1097280" y="286560"/>
            <a:ext cx="10058040" cy="1450440"/>
          </a:xfrm>
          <a:prstGeom prst="rect">
            <a:avLst/>
          </a:prstGeom>
        </p:spPr>
        <p:txBody>
          <a:bodyPr anchor="b">
            <a:noAutofit/>
          </a:bodyPr>
          <a:p>
            <a:pPr>
              <a:lnSpc>
                <a:spcPct val="85000"/>
              </a:lnSpc>
            </a:pPr>
            <a:r>
              <a:rPr b="0" lang="en-US" sz="4800" spc="-52" strike="noStrike">
                <a:solidFill>
                  <a:srgbClr val="404040"/>
                </a:solidFill>
                <a:latin typeface="Calibri Light"/>
              </a:rPr>
              <a:t>Click to edit Master title style</a:t>
            </a:r>
            <a:endParaRPr b="0" lang="en-US" sz="4800" spc="-1" strike="noStrike">
              <a:solidFill>
                <a:srgbClr val="000000"/>
              </a:solidFill>
              <a:latin typeface="Calibri"/>
            </a:endParaRPr>
          </a:p>
        </p:txBody>
      </p:sp>
      <p:sp>
        <p:nvSpPr>
          <p:cNvPr id="48" name="PlaceHolder 2"/>
          <p:cNvSpPr>
            <a:spLocks noGrp="1"/>
          </p:cNvSpPr>
          <p:nvPr>
            <p:ph type="dt"/>
          </p:nvPr>
        </p:nvSpPr>
        <p:spPr>
          <a:xfrm>
            <a:off x="1097280" y="6459840"/>
            <a:ext cx="2471760" cy="364680"/>
          </a:xfrm>
          <a:prstGeom prst="rect">
            <a:avLst/>
          </a:prstGeom>
        </p:spPr>
        <p:txBody>
          <a:bodyPr anchor="ctr">
            <a:noAutofit/>
          </a:bodyPr>
          <a:p>
            <a:pPr>
              <a:lnSpc>
                <a:spcPct val="100000"/>
              </a:lnSpc>
            </a:pPr>
            <a:fld id="{71A3457C-8782-488F-8339-1228053633DB}" type="datetime">
              <a:rPr b="0" lang="en-US" sz="900" spc="-1" strike="noStrike">
                <a:solidFill>
                  <a:srgbClr val="ffffff"/>
                </a:solidFill>
                <a:latin typeface="Calibri"/>
              </a:rPr>
              <a:t>3/28/22</a:t>
            </a:fld>
            <a:endParaRPr b="0" lang="en-IN" sz="900" spc="-1" strike="noStrike">
              <a:latin typeface="Times New Roman"/>
            </a:endParaRPr>
          </a:p>
        </p:txBody>
      </p:sp>
      <p:sp>
        <p:nvSpPr>
          <p:cNvPr id="49" name="PlaceHolder 3"/>
          <p:cNvSpPr>
            <a:spLocks noGrp="1"/>
          </p:cNvSpPr>
          <p:nvPr>
            <p:ph type="ftr"/>
          </p:nvPr>
        </p:nvSpPr>
        <p:spPr>
          <a:xfrm>
            <a:off x="3686040" y="6459840"/>
            <a:ext cx="4822560" cy="364680"/>
          </a:xfrm>
          <a:prstGeom prst="rect">
            <a:avLst/>
          </a:prstGeom>
        </p:spPr>
        <p:txBody>
          <a:bodyPr anchor="ctr">
            <a:noAutofit/>
          </a:bodyPr>
          <a:p>
            <a:endParaRPr b="0" lang="en-IN" sz="2400" spc="-1" strike="noStrike">
              <a:latin typeface="Times New Roman"/>
            </a:endParaRPr>
          </a:p>
        </p:txBody>
      </p:sp>
      <p:sp>
        <p:nvSpPr>
          <p:cNvPr id="50" name="PlaceHolder 4"/>
          <p:cNvSpPr>
            <a:spLocks noGrp="1"/>
          </p:cNvSpPr>
          <p:nvPr>
            <p:ph type="sldNum"/>
          </p:nvPr>
        </p:nvSpPr>
        <p:spPr>
          <a:xfrm>
            <a:off x="9900360" y="6459840"/>
            <a:ext cx="1311840" cy="364680"/>
          </a:xfrm>
          <a:prstGeom prst="rect">
            <a:avLst/>
          </a:prstGeom>
        </p:spPr>
        <p:txBody>
          <a:bodyPr anchor="ctr">
            <a:noAutofit/>
          </a:bodyPr>
          <a:p>
            <a:pPr algn="r">
              <a:lnSpc>
                <a:spcPct val="100000"/>
              </a:lnSpc>
            </a:pPr>
            <a:fld id="{BABE4C2F-6C03-4993-A5CD-89117E44F6C5}" type="slidenum">
              <a:rPr b="0" lang="en-US" sz="1050" spc="-1" strike="noStrike">
                <a:solidFill>
                  <a:srgbClr val="ffffff"/>
                </a:solidFill>
                <a:latin typeface="Calibri"/>
              </a:rPr>
              <a:t>&lt;number&gt;</a:t>
            </a:fld>
            <a:endParaRPr b="0" lang="en-IN" sz="1050" spc="-1" strike="noStrike">
              <a:latin typeface="Times New Roman"/>
            </a:endParaRPr>
          </a:p>
        </p:txBody>
      </p:sp>
      <p:sp>
        <p:nvSpPr>
          <p:cNvPr id="51"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hyperlink" Target="https://dev.mysql.com/doc/" TargetMode="External"/><Relationship Id="rId2" Type="http://schemas.openxmlformats.org/officeDocument/2006/relationships/hyperlink" Target="https://www.wikipedia.com/" TargetMode="External"/><Relationship Id="rId3" Type="http://schemas.openxmlformats.org/officeDocument/2006/relationships/hyperlink" Target="http://www.w3schools.com/sql" TargetMode="External"/><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Box 6"/>
          <p:cNvSpPr/>
          <p:nvPr/>
        </p:nvSpPr>
        <p:spPr>
          <a:xfrm>
            <a:off x="2438280" y="233640"/>
            <a:ext cx="8280000" cy="1065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0000"/>
                </a:solidFill>
                <a:latin typeface="Calibri"/>
              </a:rPr>
              <a:t>          </a:t>
            </a:r>
            <a:r>
              <a:rPr b="0" lang="en-US" sz="3200" spc="-1" strike="noStrike">
                <a:solidFill>
                  <a:srgbClr val="000000"/>
                </a:solidFill>
                <a:latin typeface="Calibri"/>
              </a:rPr>
              <a:t>5</a:t>
            </a:r>
            <a:r>
              <a:rPr b="0" lang="en-US" sz="3200" spc="-1" strike="noStrike" baseline="30000">
                <a:solidFill>
                  <a:srgbClr val="000000"/>
                </a:solidFill>
                <a:latin typeface="Calibri"/>
              </a:rPr>
              <a:t>th</a:t>
            </a:r>
            <a:r>
              <a:rPr b="0" lang="en-US" sz="3200" spc="-1" strike="noStrike">
                <a:solidFill>
                  <a:srgbClr val="000000"/>
                </a:solidFill>
                <a:latin typeface="Calibri"/>
              </a:rPr>
              <a:t> Semester DBMS Mini Project</a:t>
            </a:r>
            <a:endParaRPr b="0" lang="en-IN" sz="3200" spc="-1" strike="noStrike">
              <a:latin typeface="Arial"/>
            </a:endParaRPr>
          </a:p>
          <a:p>
            <a:pPr>
              <a:lnSpc>
                <a:spcPct val="100000"/>
              </a:lnSpc>
            </a:pPr>
            <a:r>
              <a:rPr b="0" lang="en-US" sz="3200" spc="-1" strike="noStrike">
                <a:solidFill>
                  <a:srgbClr val="c5b598"/>
                </a:solidFill>
                <a:latin typeface="Calibri"/>
              </a:rPr>
              <a:t>RETAIL DATABASE MANAGEMT SYSTEM</a:t>
            </a:r>
            <a:endParaRPr b="0" lang="en-IN" sz="3200" spc="-1" strike="noStrike">
              <a:latin typeface="Arial"/>
            </a:endParaRPr>
          </a:p>
        </p:txBody>
      </p:sp>
      <p:sp>
        <p:nvSpPr>
          <p:cNvPr id="89" name="Rectangle 7"/>
          <p:cNvSpPr/>
          <p:nvPr/>
        </p:nvSpPr>
        <p:spPr>
          <a:xfrm>
            <a:off x="586080" y="1792440"/>
            <a:ext cx="4237560" cy="11876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IN" sz="2400" spc="-1" strike="noStrike" u="sng">
                <a:solidFill>
                  <a:srgbClr val="c2bc80"/>
                </a:solidFill>
                <a:uFillTx/>
                <a:latin typeface="Calibri"/>
              </a:rPr>
              <a:t>PRESENTED BY:</a:t>
            </a: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r>
              <a:rPr b="0" lang="en-IN" sz="2400" spc="-1" strike="noStrike">
                <a:solidFill>
                  <a:srgbClr val="000000"/>
                </a:solidFill>
                <a:latin typeface="Calibri"/>
              </a:rPr>
              <a:t>VARUN K S (1DB19IS101)</a:t>
            </a:r>
            <a:endParaRPr b="0" lang="en-IN" sz="2400" spc="-1" strike="noStrike">
              <a:latin typeface="Arial"/>
            </a:endParaRPr>
          </a:p>
        </p:txBody>
      </p:sp>
      <p:sp>
        <p:nvSpPr>
          <p:cNvPr id="90" name="Content Placeholder 3"/>
          <p:cNvSpPr/>
          <p:nvPr/>
        </p:nvSpPr>
        <p:spPr>
          <a:xfrm>
            <a:off x="5694840" y="1781280"/>
            <a:ext cx="2434320" cy="2809800"/>
          </a:xfrm>
          <a:prstGeom prst="rect">
            <a:avLst/>
          </a:prstGeom>
          <a:noFill/>
          <a:ln w="0">
            <a:noFill/>
          </a:ln>
        </p:spPr>
        <p:style>
          <a:lnRef idx="0"/>
          <a:fillRef idx="0"/>
          <a:effectRef idx="0"/>
          <a:fontRef idx="minor"/>
        </p:style>
        <p:txBody>
          <a:bodyPr lIns="90000" rIns="90000" tIns="45000" bIns="45000">
            <a:noAutofit/>
          </a:bodyPr>
          <a:p>
            <a:pPr>
              <a:lnSpc>
                <a:spcPct val="120000"/>
              </a:lnSpc>
              <a:spcBef>
                <a:spcPts val="1001"/>
              </a:spcBef>
              <a:tabLst>
                <a:tab algn="l" pos="0"/>
              </a:tabLst>
            </a:pPr>
            <a:r>
              <a:rPr b="1" lang="en-IN" sz="2400" spc="-1" strike="noStrike" u="sng">
                <a:solidFill>
                  <a:srgbClr val="c2bc80"/>
                </a:solidFill>
                <a:uFillTx/>
                <a:latin typeface="Calibri"/>
              </a:rPr>
              <a:t>GUIDED BY:</a:t>
            </a:r>
            <a:endParaRPr b="0" lang="en-IN" sz="2400" spc="-1" strike="noStrike">
              <a:latin typeface="Arial"/>
            </a:endParaRPr>
          </a:p>
          <a:p>
            <a:pPr>
              <a:lnSpc>
                <a:spcPct val="120000"/>
              </a:lnSpc>
              <a:spcBef>
                <a:spcPts val="1001"/>
              </a:spcBef>
              <a:tabLst>
                <a:tab algn="l" pos="0"/>
              </a:tabLst>
            </a:pPr>
            <a:r>
              <a:rPr b="0" lang="en-IN" sz="2400" spc="-1" strike="noStrike">
                <a:solidFill>
                  <a:srgbClr val="000000"/>
                </a:solidFill>
                <a:latin typeface="Calibri"/>
              </a:rPr>
              <a:t>Mrs. </a:t>
            </a:r>
            <a:r>
              <a:rPr b="0" lang="en-US" sz="2400" spc="-1" strike="noStrike">
                <a:solidFill>
                  <a:srgbClr val="000000"/>
                </a:solidFill>
                <a:latin typeface="Calibri"/>
              </a:rPr>
              <a:t>Rohini B.R</a:t>
            </a:r>
            <a:endParaRPr b="0" lang="en-IN" sz="2400" spc="-1" strike="noStrike">
              <a:latin typeface="Arial"/>
            </a:endParaRPr>
          </a:p>
          <a:p>
            <a:pPr>
              <a:lnSpc>
                <a:spcPct val="120000"/>
              </a:lnSpc>
              <a:spcBef>
                <a:spcPts val="1001"/>
              </a:spcBef>
              <a:tabLst>
                <a:tab algn="l" pos="0"/>
              </a:tabLst>
            </a:pPr>
            <a:r>
              <a:rPr b="0" lang="en-IN" sz="2400" spc="-1" strike="noStrike">
                <a:solidFill>
                  <a:srgbClr val="000000"/>
                </a:solidFill>
                <a:latin typeface="Calibri"/>
              </a:rPr>
              <a:t>Asst. Professor</a:t>
            </a:r>
            <a:endParaRPr b="0" lang="en-IN" sz="2400" spc="-1" strike="noStrike">
              <a:latin typeface="Arial"/>
            </a:endParaRPr>
          </a:p>
          <a:p>
            <a:pPr>
              <a:lnSpc>
                <a:spcPct val="120000"/>
              </a:lnSpc>
              <a:spcBef>
                <a:spcPts val="1001"/>
              </a:spcBef>
              <a:tabLst>
                <a:tab algn="l" pos="0"/>
              </a:tabLst>
            </a:pPr>
            <a:r>
              <a:rPr b="0" lang="en-IN" sz="2400" spc="-1" strike="noStrike">
                <a:solidFill>
                  <a:srgbClr val="000000"/>
                </a:solidFill>
                <a:latin typeface="Calibri"/>
              </a:rPr>
              <a:t>Department of ISE</a:t>
            </a:r>
            <a:endParaRPr b="0" lang="en-IN" sz="2400" spc="-1" strike="noStrike">
              <a:latin typeface="Arial"/>
            </a:endParaRPr>
          </a:p>
          <a:p>
            <a:pPr>
              <a:lnSpc>
                <a:spcPct val="120000"/>
              </a:lnSpc>
              <a:spcBef>
                <a:spcPts val="1001"/>
              </a:spcBef>
              <a:tabLst>
                <a:tab algn="l" pos="0"/>
              </a:tabLst>
            </a:pPr>
            <a:r>
              <a:rPr b="0" lang="en-IN" sz="2400" spc="-1" strike="noStrike">
                <a:solidFill>
                  <a:srgbClr val="000000"/>
                </a:solidFill>
                <a:latin typeface="Calibri"/>
              </a:rPr>
              <a:t>DBIT</a:t>
            </a:r>
            <a:endParaRPr b="0" lang="en-IN" sz="2400" spc="-1" strike="noStrike">
              <a:latin typeface="Arial"/>
            </a:endParaRPr>
          </a:p>
        </p:txBody>
      </p:sp>
      <p:sp>
        <p:nvSpPr>
          <p:cNvPr id="91" name="Rectangle 13"/>
          <p:cNvSpPr/>
          <p:nvPr/>
        </p:nvSpPr>
        <p:spPr>
          <a:xfrm>
            <a:off x="300600" y="5440320"/>
            <a:ext cx="11625480" cy="8218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IN" sz="2400" spc="-1" strike="noStrike">
                <a:solidFill>
                  <a:srgbClr val="000000"/>
                </a:solidFill>
                <a:latin typeface="Calibri"/>
              </a:rPr>
              <a:t>Department of Computer Science and Engineering</a:t>
            </a:r>
            <a:endParaRPr b="0" lang="en-IN" sz="2400" spc="-1" strike="noStrike">
              <a:latin typeface="Arial"/>
            </a:endParaRPr>
          </a:p>
          <a:p>
            <a:pPr algn="ctr">
              <a:lnSpc>
                <a:spcPct val="100000"/>
              </a:lnSpc>
            </a:pPr>
            <a:r>
              <a:rPr b="0" lang="en-IN" sz="2400" spc="-1" strike="noStrike">
                <a:solidFill>
                  <a:srgbClr val="000000"/>
                </a:solidFill>
                <a:latin typeface="Calibri"/>
              </a:rPr>
              <a:t>Don Bosco Institute of Technology, Mysore road, Kumbalagodu,Bangalore</a:t>
            </a:r>
            <a:endParaRPr b="0" lang="en-IN" sz="2400" spc="-1" strike="noStrike">
              <a:latin typeface="Arial"/>
            </a:endParaRPr>
          </a:p>
        </p:txBody>
      </p:sp>
      <p:sp>
        <p:nvSpPr>
          <p:cNvPr id="92" name="Content Placeholder 3"/>
          <p:cNvSpPr/>
          <p:nvPr/>
        </p:nvSpPr>
        <p:spPr>
          <a:xfrm>
            <a:off x="9000360" y="1770120"/>
            <a:ext cx="3030120" cy="2809800"/>
          </a:xfrm>
          <a:prstGeom prst="rect">
            <a:avLst/>
          </a:prstGeom>
          <a:noFill/>
          <a:ln w="0">
            <a:noFill/>
          </a:ln>
        </p:spPr>
        <p:style>
          <a:lnRef idx="0"/>
          <a:fillRef idx="0"/>
          <a:effectRef idx="0"/>
          <a:fontRef idx="minor"/>
        </p:style>
        <p:txBody>
          <a:bodyPr lIns="90000" rIns="90000" tIns="45000" bIns="45000">
            <a:noAutofit/>
          </a:bodyPr>
          <a:p>
            <a:pPr>
              <a:lnSpc>
                <a:spcPct val="120000"/>
              </a:lnSpc>
              <a:spcBef>
                <a:spcPts val="1001"/>
              </a:spcBef>
              <a:tabLst>
                <a:tab algn="l" pos="0"/>
              </a:tabLst>
            </a:pPr>
            <a:r>
              <a:rPr b="1" lang="en-IN" sz="2400" spc="-1" strike="noStrike" u="sng">
                <a:solidFill>
                  <a:srgbClr val="c2bc80"/>
                </a:solidFill>
                <a:uFillTx/>
                <a:latin typeface="Calibri"/>
              </a:rPr>
              <a:t>GUIDED BY:</a:t>
            </a:r>
            <a:endParaRPr b="0" lang="en-IN" sz="2400" spc="-1" strike="noStrike">
              <a:latin typeface="Arial"/>
            </a:endParaRPr>
          </a:p>
          <a:p>
            <a:pPr>
              <a:lnSpc>
                <a:spcPct val="120000"/>
              </a:lnSpc>
              <a:spcBef>
                <a:spcPts val="1001"/>
              </a:spcBef>
              <a:tabLst>
                <a:tab algn="l" pos="0"/>
              </a:tabLst>
            </a:pPr>
            <a:r>
              <a:rPr b="0" lang="en-IN" sz="2400" spc="-1" strike="noStrike">
                <a:solidFill>
                  <a:srgbClr val="000000"/>
                </a:solidFill>
                <a:latin typeface="Calibri"/>
              </a:rPr>
              <a:t>Mrs. </a:t>
            </a:r>
            <a:r>
              <a:rPr b="0" lang="en-US" sz="2400" spc="-1" strike="noStrike">
                <a:solidFill>
                  <a:srgbClr val="000000"/>
                </a:solidFill>
                <a:latin typeface="Calibri"/>
              </a:rPr>
              <a:t>Basavaraj Neelagund</a:t>
            </a:r>
            <a:endParaRPr b="0" lang="en-IN" sz="2400" spc="-1" strike="noStrike">
              <a:latin typeface="Arial"/>
            </a:endParaRPr>
          </a:p>
          <a:p>
            <a:pPr>
              <a:lnSpc>
                <a:spcPct val="120000"/>
              </a:lnSpc>
              <a:spcBef>
                <a:spcPts val="1001"/>
              </a:spcBef>
              <a:tabLst>
                <a:tab algn="l" pos="0"/>
              </a:tabLst>
            </a:pPr>
            <a:r>
              <a:rPr b="0" lang="en-IN" sz="2400" spc="-1" strike="noStrike">
                <a:solidFill>
                  <a:srgbClr val="000000"/>
                </a:solidFill>
                <a:latin typeface="Calibri"/>
              </a:rPr>
              <a:t>Asst. Professor</a:t>
            </a:r>
            <a:endParaRPr b="0" lang="en-IN" sz="2400" spc="-1" strike="noStrike">
              <a:latin typeface="Arial"/>
            </a:endParaRPr>
          </a:p>
          <a:p>
            <a:pPr>
              <a:lnSpc>
                <a:spcPct val="120000"/>
              </a:lnSpc>
              <a:spcBef>
                <a:spcPts val="1001"/>
              </a:spcBef>
              <a:tabLst>
                <a:tab algn="l" pos="0"/>
              </a:tabLst>
            </a:pPr>
            <a:r>
              <a:rPr b="0" lang="en-IN" sz="2400" spc="-1" strike="noStrike">
                <a:solidFill>
                  <a:srgbClr val="000000"/>
                </a:solidFill>
                <a:latin typeface="Calibri"/>
              </a:rPr>
              <a:t>Department of ISE</a:t>
            </a:r>
            <a:endParaRPr b="0" lang="en-IN" sz="2400" spc="-1" strike="noStrike">
              <a:latin typeface="Arial"/>
            </a:endParaRPr>
          </a:p>
          <a:p>
            <a:pPr>
              <a:lnSpc>
                <a:spcPct val="120000"/>
              </a:lnSpc>
              <a:spcBef>
                <a:spcPts val="1001"/>
              </a:spcBef>
              <a:tabLst>
                <a:tab algn="l" pos="0"/>
              </a:tabLst>
            </a:pPr>
            <a:r>
              <a:rPr b="0" lang="en-IN" sz="2400" spc="-1" strike="noStrike">
                <a:solidFill>
                  <a:srgbClr val="000000"/>
                </a:solidFill>
                <a:latin typeface="Calibri"/>
              </a:rPr>
              <a:t>DBIT</a:t>
            </a:r>
            <a:endParaRPr b="0" lang="en-IN" sz="2400" spc="-1" strike="noStrike">
              <a:latin typeface="Arial"/>
            </a:endParaRPr>
          </a:p>
        </p:txBody>
      </p:sp>
      <p:pic>
        <p:nvPicPr>
          <p:cNvPr id="93" name="Picture 2" descr="Major Changes In VTU&amp;#39;s Schemes - Careerindia"/>
          <p:cNvPicPr/>
          <p:nvPr/>
        </p:nvPicPr>
        <p:blipFill>
          <a:blip r:embed="rId1"/>
          <a:stretch/>
        </p:blipFill>
        <p:spPr>
          <a:xfrm>
            <a:off x="0" y="0"/>
            <a:ext cx="1647720" cy="1235880"/>
          </a:xfrm>
          <a:prstGeom prst="rect">
            <a:avLst/>
          </a:prstGeom>
          <a:ln w="0">
            <a:noFill/>
          </a:ln>
        </p:spPr>
      </p:pic>
      <p:pic>
        <p:nvPicPr>
          <p:cNvPr id="94" name="Picture 4" descr="Don Bosco Institute of Technology, Bangalore: Courses, Fee, Cutoff,  Placement, Admission, Address"/>
          <p:cNvPicPr/>
          <p:nvPr/>
        </p:nvPicPr>
        <p:blipFill>
          <a:blip r:embed="rId2"/>
          <a:stretch/>
        </p:blipFill>
        <p:spPr>
          <a:xfrm>
            <a:off x="11029320" y="0"/>
            <a:ext cx="1162080" cy="13395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itle 1"/>
          <p:cNvSpPr txBox="1"/>
          <p:nvPr/>
        </p:nvSpPr>
        <p:spPr>
          <a:xfrm>
            <a:off x="1143000" y="2340720"/>
            <a:ext cx="9905760" cy="1478160"/>
          </a:xfrm>
          <a:prstGeom prst="rect">
            <a:avLst/>
          </a:prstGeom>
          <a:noFill/>
          <a:ln w="0">
            <a:noFill/>
          </a:ln>
        </p:spPr>
        <p:txBody>
          <a:bodyPr anchor="b">
            <a:normAutofit/>
          </a:bodyPr>
          <a:p>
            <a:pPr algn="ctr">
              <a:lnSpc>
                <a:spcPct val="85000"/>
              </a:lnSpc>
            </a:pPr>
            <a:r>
              <a:rPr b="0" lang="en-US" sz="4400" spc="-52" strike="noStrike">
                <a:solidFill>
                  <a:srgbClr val="404040"/>
                </a:solidFill>
                <a:latin typeface="Calibri Light"/>
              </a:rPr>
              <a:t>Thank You</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itle 1"/>
          <p:cNvSpPr txBox="1"/>
          <p:nvPr/>
        </p:nvSpPr>
        <p:spPr>
          <a:xfrm>
            <a:off x="3359520" y="491760"/>
            <a:ext cx="4954320" cy="762120"/>
          </a:xfrm>
          <a:prstGeom prst="rect">
            <a:avLst/>
          </a:prstGeom>
          <a:noFill/>
          <a:ln w="0">
            <a:noFill/>
          </a:ln>
        </p:spPr>
        <p:txBody>
          <a:bodyPr anchor="b">
            <a:noAutofit/>
          </a:bodyPr>
          <a:p>
            <a:pPr algn="ctr">
              <a:lnSpc>
                <a:spcPct val="85000"/>
              </a:lnSpc>
            </a:pPr>
            <a:r>
              <a:rPr b="0" lang="en-US" sz="4800" spc="-52" strike="noStrike">
                <a:solidFill>
                  <a:srgbClr val="000000"/>
                </a:solidFill>
                <a:latin typeface="Calibri Light"/>
              </a:rPr>
              <a:t>AGENDA</a:t>
            </a:r>
            <a:endParaRPr b="0" lang="en-US" sz="4800" spc="-1" strike="noStrike">
              <a:solidFill>
                <a:srgbClr val="000000"/>
              </a:solidFill>
              <a:latin typeface="Calibri"/>
            </a:endParaRPr>
          </a:p>
        </p:txBody>
      </p:sp>
      <p:sp>
        <p:nvSpPr>
          <p:cNvPr id="96" name="Content Placeholder 2"/>
          <p:cNvSpPr txBox="1"/>
          <p:nvPr/>
        </p:nvSpPr>
        <p:spPr>
          <a:xfrm>
            <a:off x="1376640" y="1798200"/>
            <a:ext cx="9905760" cy="4440960"/>
          </a:xfrm>
          <a:prstGeom prst="rect">
            <a:avLst/>
          </a:prstGeom>
          <a:noFill/>
          <a:ln w="0">
            <a:noFill/>
          </a:ln>
        </p:spPr>
        <p:txBody>
          <a:bodyPr lIns="0" rIns="0">
            <a:normAutofit/>
          </a:bodyPr>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INTRODUCTION</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ABSTRACT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AIM AND OBJECTIVE</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ER DIAGRAM</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SCHEMA DIAGRAM</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CONCLUSION</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REFERENCE</a:t>
            </a:r>
            <a:endParaRPr b="0" lang="en-US" sz="2000" spc="-1" strike="noStrike">
              <a:solidFill>
                <a:srgbClr val="404040"/>
              </a:solidFill>
              <a:latin typeface="Calibri"/>
            </a:endParaRPr>
          </a:p>
        </p:txBody>
      </p:sp>
      <p:sp>
        <p:nvSpPr>
          <p:cNvPr id="97" name="Straight Connector 3"/>
          <p:cNvSpPr/>
          <p:nvPr/>
        </p:nvSpPr>
        <p:spPr>
          <a:xfrm>
            <a:off x="3359520" y="1230120"/>
            <a:ext cx="5202360" cy="360"/>
          </a:xfrm>
          <a:prstGeom prst="line">
            <a:avLst/>
          </a:prstGeom>
          <a:ln>
            <a:solidFill>
              <a:srgbClr val="ccddea">
                <a:lumMod val="60000"/>
                <a:lumOff val="40000"/>
              </a:srgbClr>
            </a:solidFill>
            <a:round/>
          </a:ln>
        </p:spPr>
        <p:style>
          <a:lnRef idx="3">
            <a:schemeClr val="accent4"/>
          </a:lnRef>
          <a:fillRef idx="0">
            <a:schemeClr val="accent4"/>
          </a:fillRef>
          <a:effectRef idx="2">
            <a:schemeClr val="accent4"/>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itle 1"/>
          <p:cNvSpPr txBox="1"/>
          <p:nvPr/>
        </p:nvSpPr>
        <p:spPr>
          <a:xfrm>
            <a:off x="1097280" y="286560"/>
            <a:ext cx="10058040" cy="1450440"/>
          </a:xfrm>
          <a:prstGeom prst="rect">
            <a:avLst/>
          </a:prstGeom>
          <a:noFill/>
          <a:ln w="0">
            <a:noFill/>
          </a:ln>
        </p:spPr>
        <p:txBody>
          <a:bodyPr anchor="b">
            <a:noAutofit/>
          </a:bodyPr>
          <a:p>
            <a:pPr>
              <a:lnSpc>
                <a:spcPct val="85000"/>
              </a:lnSpc>
            </a:pPr>
            <a:r>
              <a:rPr b="0" lang="en-US" sz="4800" spc="-52" strike="noStrike">
                <a:solidFill>
                  <a:srgbClr val="404040"/>
                </a:solidFill>
                <a:latin typeface="Calibri Light"/>
              </a:rPr>
              <a:t>INTRODUCTION</a:t>
            </a:r>
            <a:endParaRPr b="0" lang="en-US" sz="4800" spc="-1" strike="noStrike">
              <a:solidFill>
                <a:srgbClr val="000000"/>
              </a:solidFill>
              <a:latin typeface="Calibri"/>
            </a:endParaRPr>
          </a:p>
        </p:txBody>
      </p:sp>
      <p:sp>
        <p:nvSpPr>
          <p:cNvPr id="99" name="Content Placeholder 2"/>
          <p:cNvSpPr txBox="1"/>
          <p:nvPr/>
        </p:nvSpPr>
        <p:spPr>
          <a:xfrm>
            <a:off x="1097280" y="1845720"/>
            <a:ext cx="10058040" cy="4023000"/>
          </a:xfrm>
          <a:prstGeom prst="rect">
            <a:avLst/>
          </a:prstGeom>
          <a:noFill/>
          <a:ln w="0">
            <a:noFill/>
          </a:ln>
        </p:spPr>
        <p:txBody>
          <a:bodyPr lIns="0" rIns="0">
            <a:noAutofit/>
          </a:bodyPr>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Bus Management System developed using PYTHON is an excellent solution for travel companies having with a large number of buses and growing number of pasangers to travel day by day.</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 its working, the companies can manage their buses ,the can access the bus details of any bus and know there information only buy unique number called bus number similarly they can access the data of any passenger by the booking number of the and payments by the transaction id ,they can also insert ,delete ,update the details of the bus or passengers details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Hence, this makes the travel companies easier to maintain the data without any problem or in manual way and make it easy to see and search the details required .</a:t>
            </a:r>
            <a:endParaRPr b="0" lang="en-US" sz="2000" spc="-1" strike="noStrike">
              <a:solidFill>
                <a:srgbClr val="404040"/>
              </a:solidFill>
              <a:latin typeface="Calibri"/>
            </a:endParaRPr>
          </a:p>
          <a:p>
            <a:pPr>
              <a:lnSpc>
                <a:spcPct val="90000"/>
              </a:lnSpc>
              <a:spcBef>
                <a:spcPts val="1199"/>
              </a:spcBef>
              <a:spcAft>
                <a:spcPts val="201"/>
              </a:spcAf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itle 1"/>
          <p:cNvSpPr txBox="1"/>
          <p:nvPr/>
        </p:nvSpPr>
        <p:spPr>
          <a:xfrm>
            <a:off x="1097280" y="286560"/>
            <a:ext cx="10058040" cy="1450440"/>
          </a:xfrm>
          <a:prstGeom prst="rect">
            <a:avLst/>
          </a:prstGeom>
          <a:noFill/>
          <a:ln w="0">
            <a:noFill/>
          </a:ln>
        </p:spPr>
        <p:txBody>
          <a:bodyPr anchor="b">
            <a:noAutofit/>
          </a:bodyPr>
          <a:p>
            <a:pPr>
              <a:lnSpc>
                <a:spcPct val="85000"/>
              </a:lnSpc>
            </a:pPr>
            <a:r>
              <a:rPr b="0" lang="en-US" sz="4800" spc="-52" strike="noStrike">
                <a:solidFill>
                  <a:srgbClr val="404040"/>
                </a:solidFill>
                <a:latin typeface="Calibri Light"/>
              </a:rPr>
              <a:t>ABSTRACT</a:t>
            </a:r>
            <a:endParaRPr b="0" lang="en-US" sz="4800" spc="-1" strike="noStrike">
              <a:solidFill>
                <a:srgbClr val="000000"/>
              </a:solidFill>
              <a:latin typeface="Calibri"/>
            </a:endParaRPr>
          </a:p>
        </p:txBody>
      </p:sp>
      <p:sp>
        <p:nvSpPr>
          <p:cNvPr id="101" name="Content Placeholder 2"/>
          <p:cNvSpPr txBox="1"/>
          <p:nvPr/>
        </p:nvSpPr>
        <p:spPr>
          <a:xfrm>
            <a:off x="1097280" y="1845720"/>
            <a:ext cx="10058040" cy="4023000"/>
          </a:xfrm>
          <a:prstGeom prst="rect">
            <a:avLst/>
          </a:prstGeom>
          <a:noFill/>
          <a:ln w="0">
            <a:noFill/>
          </a:ln>
        </p:spPr>
        <p:txBody>
          <a:bodyPr lIns="0" rIns="0">
            <a:normAutofit fontScale="94000"/>
          </a:bodyPr>
          <a:p>
            <a:pPr algn="just">
              <a:lnSpc>
                <a:spcPct val="150000"/>
              </a:lnSpc>
              <a:spcAft>
                <a:spcPts val="799"/>
              </a:spcAft>
            </a:pPr>
            <a:r>
              <a:rPr b="0" lang="en-US" sz="1800" spc="-1" strike="noStrike">
                <a:solidFill>
                  <a:srgbClr val="404040"/>
                </a:solidFill>
                <a:latin typeface="Calibri"/>
              </a:rPr>
              <a:t>The major purpose of this recommendation system is to facilitate connection between the students and resources available on the internet .It provides a platform for the users to know about the resources , examples and ready  codes available on the internet and also the tutorial videos available on you-tube.</a:t>
            </a:r>
            <a:endParaRPr b="0" lang="en-IN" sz="1800" spc="-1" strike="noStrike">
              <a:solidFill>
                <a:srgbClr val="404040"/>
              </a:solidFill>
              <a:latin typeface="Calibri"/>
              <a:ea typeface="Calibri"/>
            </a:endParaRPr>
          </a:p>
          <a:p>
            <a:pPr algn="just">
              <a:lnSpc>
                <a:spcPct val="150000"/>
              </a:lnSpc>
              <a:spcAft>
                <a:spcPts val="799"/>
              </a:spcAft>
            </a:pPr>
            <a:r>
              <a:rPr b="0" lang="en-US" sz="1800" spc="-1" strike="noStrike">
                <a:solidFill>
                  <a:srgbClr val="404040"/>
                </a:solidFill>
                <a:latin typeface="Calibri"/>
              </a:rPr>
              <a:t>To use this application, the user must first register (signup) into the system and then is eligible to check out the contents of the website. The database handles user registration, login, logouts and sign-outs of user. It also handles admin login and he has the privilege to monitor entire database operation like updating a courses to database, deleting the user accounts . .</a:t>
            </a:r>
            <a:endParaRPr b="0" lang="en-IN" sz="1800" spc="-1" strike="noStrike">
              <a:solidFill>
                <a:srgbClr val="404040"/>
              </a:solidFill>
              <a:latin typeface="Calibri"/>
              <a:ea typeface="Calibri"/>
            </a:endParaRPr>
          </a:p>
          <a:p>
            <a:r>
              <a:rPr b="0" lang="en-US" sz="1800" spc="-1" strike="noStrike">
                <a:solidFill>
                  <a:srgbClr val="404040"/>
                </a:solidFill>
                <a:latin typeface="Calibri"/>
                <a:ea typeface="Calibri"/>
              </a:rPr>
              <a:t>Thus ,the online course recommendation project brings the students and internet resources for the students on step closer by providing easy access to students in knowing the contents that are there on the internet ,so that the students can learn faster and smarter.</a:t>
            </a:r>
            <a:r>
              <a:rPr b="0" lang="en-US" sz="2000" spc="-1" strike="noStrike">
                <a:solidFill>
                  <a:srgbClr val="404040"/>
                </a:solidFill>
                <a:latin typeface="Calibri"/>
              </a:rPr>
              <a:t> </a:t>
            </a:r>
            <a:endParaRPr b="0" lang="en-US" sz="2000" spc="-1" strike="noStrike">
              <a:solidFill>
                <a:srgbClr val="404040"/>
              </a:solidFill>
              <a:latin typeface="Calibri"/>
            </a:endParaRPr>
          </a:p>
          <a:p>
            <a:pPr>
              <a:lnSpc>
                <a:spcPct val="90000"/>
              </a:lnSpc>
              <a:spcBef>
                <a:spcPts val="1199"/>
              </a:spcBef>
              <a:spcAft>
                <a:spcPts val="201"/>
              </a:spcAft>
            </a:pPr>
            <a:b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itle 1"/>
          <p:cNvSpPr txBox="1"/>
          <p:nvPr/>
        </p:nvSpPr>
        <p:spPr>
          <a:xfrm>
            <a:off x="1097280" y="286560"/>
            <a:ext cx="10058040" cy="1450440"/>
          </a:xfrm>
          <a:prstGeom prst="rect">
            <a:avLst/>
          </a:prstGeom>
          <a:noFill/>
          <a:ln w="0">
            <a:noFill/>
          </a:ln>
        </p:spPr>
        <p:txBody>
          <a:bodyPr anchor="b">
            <a:noAutofit/>
          </a:bodyPr>
          <a:p>
            <a:pPr>
              <a:lnSpc>
                <a:spcPct val="85000"/>
              </a:lnSpc>
            </a:pPr>
            <a:r>
              <a:rPr b="0" lang="en-US" sz="4800" spc="-52" strike="noStrike">
                <a:solidFill>
                  <a:srgbClr val="404040"/>
                </a:solidFill>
                <a:latin typeface="Calibri Light"/>
              </a:rPr>
              <a:t>AIM AND OBJECTIVE</a:t>
            </a:r>
            <a:endParaRPr b="0" lang="en-US" sz="4800" spc="-1" strike="noStrike">
              <a:solidFill>
                <a:srgbClr val="000000"/>
              </a:solidFill>
              <a:latin typeface="Calibri"/>
            </a:endParaRPr>
          </a:p>
        </p:txBody>
      </p:sp>
      <p:sp>
        <p:nvSpPr>
          <p:cNvPr id="103" name="Content Placeholder 2"/>
          <p:cNvSpPr txBox="1"/>
          <p:nvPr/>
        </p:nvSpPr>
        <p:spPr>
          <a:xfrm>
            <a:off x="1097280" y="1845720"/>
            <a:ext cx="10058040" cy="4023000"/>
          </a:xfrm>
          <a:prstGeom prst="rect">
            <a:avLst/>
          </a:prstGeom>
          <a:noFill/>
          <a:ln w="0">
            <a:noFill/>
          </a:ln>
        </p:spPr>
        <p:txBody>
          <a:bodyPr lIns="0" rIns="0">
            <a:noAutofit/>
          </a:bodyPr>
          <a:p>
            <a:pPr>
              <a:lnSpc>
                <a:spcPct val="90000"/>
              </a:lnSpc>
              <a:spcBef>
                <a:spcPts val="201"/>
              </a:spcBef>
              <a:spcAft>
                <a:spcPts val="400"/>
              </a:spcAft>
            </a:pPr>
            <a:r>
              <a:rPr b="1" lang="en-US" sz="1800" spc="-1" strike="noStrike">
                <a:solidFill>
                  <a:srgbClr val="404040"/>
                </a:solidFill>
                <a:latin typeface="Calibri"/>
              </a:rPr>
              <a:t>Aim</a:t>
            </a:r>
            <a:endParaRPr b="0" lang="en-US" sz="1800" spc="-1" strike="noStrike">
              <a:solidFill>
                <a:srgbClr val="404040"/>
              </a:solidFill>
              <a:latin typeface="Calibri"/>
            </a:endParaRPr>
          </a:p>
          <a:p>
            <a:pPr>
              <a:lnSpc>
                <a:spcPct val="90000"/>
              </a:lnSpc>
              <a:spcBef>
                <a:spcPts val="1199"/>
              </a:spcBef>
              <a:spcAft>
                <a:spcPts val="201"/>
              </a:spcAft>
            </a:pPr>
            <a:r>
              <a:rPr b="0" lang="en-US" sz="2000" spc="-1" strike="noStrike">
                <a:solidFill>
                  <a:srgbClr val="404040"/>
                </a:solidFill>
                <a:latin typeface="Calibri"/>
              </a:rPr>
              <a:t>The main aim of designing this project is to get rid from manual entry and record system and try to give easy and simple database management system for bus management.</a:t>
            </a:r>
            <a:endParaRPr b="0" lang="en-US" sz="2000" spc="-1" strike="noStrike">
              <a:solidFill>
                <a:srgbClr val="404040"/>
              </a:solidFill>
              <a:latin typeface="Calibri"/>
            </a:endParaRPr>
          </a:p>
          <a:p>
            <a:endParaRPr b="0" lang="en-US" sz="2000" spc="-1" strike="noStrike">
              <a:solidFill>
                <a:srgbClr val="404040"/>
              </a:solidFill>
              <a:latin typeface="Calibri"/>
            </a:endParaRPr>
          </a:p>
          <a:p>
            <a:pPr>
              <a:lnSpc>
                <a:spcPct val="90000"/>
              </a:lnSpc>
              <a:spcBef>
                <a:spcPts val="201"/>
              </a:spcBef>
              <a:spcAft>
                <a:spcPts val="400"/>
              </a:spcAft>
            </a:pPr>
            <a:r>
              <a:rPr b="1" lang="en-US" sz="1800" spc="-1" strike="noStrike">
                <a:solidFill>
                  <a:srgbClr val="404040"/>
                </a:solidFill>
                <a:latin typeface="Calibri"/>
              </a:rPr>
              <a:t>Objective</a:t>
            </a:r>
            <a:endParaRPr b="0" lang="en-US" sz="1800" spc="-1" strike="noStrike">
              <a:solidFill>
                <a:srgbClr val="404040"/>
              </a:solidFill>
              <a:latin typeface="Calibri"/>
            </a:endParaRPr>
          </a:p>
          <a:p>
            <a:pPr marL="201240">
              <a:lnSpc>
                <a:spcPct val="90000"/>
              </a:lnSpc>
              <a:spcBef>
                <a:spcPts val="201"/>
              </a:spcBef>
              <a:spcAft>
                <a:spcPts val="400"/>
              </a:spcAft>
              <a:tabLst>
                <a:tab algn="l" pos="0"/>
              </a:tabLst>
            </a:pPr>
            <a:r>
              <a:rPr b="0" lang="en-US" sz="1800" spc="-1" strike="noStrike">
                <a:solidFill>
                  <a:srgbClr val="404040"/>
                </a:solidFill>
                <a:latin typeface="Calibri"/>
              </a:rPr>
              <a:t>The main objective of this DBMS mini project is to construct good quality and dynamic management system, in which this database is used to store the details of buses, staff, reservation, passenger and payments .</a:t>
            </a:r>
            <a:endParaRPr b="0" lang="en-US" sz="1800" spc="-1" strike="noStrike">
              <a:solidFill>
                <a:srgbClr val="404040"/>
              </a:solidFill>
              <a:latin typeface="Calibri"/>
            </a:endParaRPr>
          </a:p>
          <a:p>
            <a:pPr>
              <a:lnSpc>
                <a:spcPct val="90000"/>
              </a:lnSpc>
              <a:spcBef>
                <a:spcPts val="1199"/>
              </a:spcBef>
              <a:spcAft>
                <a:spcPts val="201"/>
              </a:spcAft>
              <a:tabLst>
                <a:tab algn="l" pos="0"/>
              </a:tabLst>
            </a:pP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itle 1"/>
          <p:cNvSpPr txBox="1"/>
          <p:nvPr/>
        </p:nvSpPr>
        <p:spPr>
          <a:xfrm>
            <a:off x="1097280" y="286560"/>
            <a:ext cx="10058040" cy="1450440"/>
          </a:xfrm>
          <a:prstGeom prst="rect">
            <a:avLst/>
          </a:prstGeom>
          <a:noFill/>
          <a:ln w="0">
            <a:noFill/>
          </a:ln>
        </p:spPr>
        <p:txBody>
          <a:bodyPr anchor="b">
            <a:noAutofit/>
          </a:bodyPr>
          <a:p>
            <a:pPr>
              <a:lnSpc>
                <a:spcPct val="85000"/>
              </a:lnSpc>
            </a:pPr>
            <a:r>
              <a:rPr b="0" lang="en-US" sz="4800" spc="-52" strike="noStrike">
                <a:solidFill>
                  <a:srgbClr val="404040"/>
                </a:solidFill>
                <a:latin typeface="Calibri Light"/>
              </a:rPr>
              <a:t>ER DIAGRAM</a:t>
            </a:r>
            <a:endParaRPr b="0" lang="en-US" sz="4800" spc="-1" strike="noStrike">
              <a:solidFill>
                <a:srgbClr val="000000"/>
              </a:solidFill>
              <a:latin typeface="Calibri"/>
            </a:endParaRPr>
          </a:p>
        </p:txBody>
      </p:sp>
      <p:pic>
        <p:nvPicPr>
          <p:cNvPr id="105" name="" descr=""/>
          <p:cNvPicPr/>
          <p:nvPr/>
        </p:nvPicPr>
        <p:blipFill>
          <a:blip r:embed="rId1"/>
          <a:stretch/>
        </p:blipFill>
        <p:spPr>
          <a:xfrm>
            <a:off x="2351160" y="1737000"/>
            <a:ext cx="6648840" cy="44200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itle 1"/>
          <p:cNvSpPr txBox="1"/>
          <p:nvPr/>
        </p:nvSpPr>
        <p:spPr>
          <a:xfrm>
            <a:off x="1097280" y="286560"/>
            <a:ext cx="10058040" cy="1450440"/>
          </a:xfrm>
          <a:prstGeom prst="rect">
            <a:avLst/>
          </a:prstGeom>
          <a:noFill/>
          <a:ln w="0">
            <a:noFill/>
          </a:ln>
        </p:spPr>
        <p:txBody>
          <a:bodyPr anchor="b">
            <a:noAutofit/>
          </a:bodyPr>
          <a:p>
            <a:pPr>
              <a:lnSpc>
                <a:spcPct val="85000"/>
              </a:lnSpc>
            </a:pPr>
            <a:r>
              <a:rPr b="0" lang="en-US" sz="4800" spc="-52" strike="noStrike">
                <a:solidFill>
                  <a:srgbClr val="404040"/>
                </a:solidFill>
                <a:latin typeface="Calibri Light"/>
              </a:rPr>
              <a:t>SCHEMA DIAGRAM</a:t>
            </a:r>
            <a:endParaRPr b="0" lang="en-US" sz="4800" spc="-1" strike="noStrike">
              <a:solidFill>
                <a:srgbClr val="000000"/>
              </a:solidFill>
              <a:latin typeface="Calibri"/>
            </a:endParaRPr>
          </a:p>
        </p:txBody>
      </p:sp>
      <p:pic>
        <p:nvPicPr>
          <p:cNvPr id="107" name="" descr=""/>
          <p:cNvPicPr/>
          <p:nvPr/>
        </p:nvPicPr>
        <p:blipFill>
          <a:blip r:embed="rId1"/>
          <a:stretch/>
        </p:blipFill>
        <p:spPr>
          <a:xfrm>
            <a:off x="2520000" y="1737000"/>
            <a:ext cx="6108840" cy="4061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itle 1"/>
          <p:cNvSpPr txBox="1"/>
          <p:nvPr/>
        </p:nvSpPr>
        <p:spPr>
          <a:xfrm>
            <a:off x="1097280" y="286560"/>
            <a:ext cx="10058040" cy="1450440"/>
          </a:xfrm>
          <a:prstGeom prst="rect">
            <a:avLst/>
          </a:prstGeom>
          <a:noFill/>
          <a:ln w="0">
            <a:noFill/>
          </a:ln>
        </p:spPr>
        <p:txBody>
          <a:bodyPr anchor="b">
            <a:noAutofit/>
          </a:bodyPr>
          <a:p>
            <a:pPr>
              <a:lnSpc>
                <a:spcPct val="85000"/>
              </a:lnSpc>
            </a:pPr>
            <a:r>
              <a:rPr b="0" lang="en-US" sz="4800" spc="-52" strike="noStrike">
                <a:solidFill>
                  <a:srgbClr val="404040"/>
                </a:solidFill>
                <a:latin typeface="Calibri Light"/>
              </a:rPr>
              <a:t>CONCLUSION</a:t>
            </a:r>
            <a:endParaRPr b="0" lang="en-US" sz="4800" spc="-1" strike="noStrike">
              <a:solidFill>
                <a:srgbClr val="000000"/>
              </a:solidFill>
              <a:latin typeface="Calibri"/>
            </a:endParaRPr>
          </a:p>
        </p:txBody>
      </p:sp>
      <p:sp>
        <p:nvSpPr>
          <p:cNvPr id="109" name="Content Placeholder 2"/>
          <p:cNvSpPr txBox="1"/>
          <p:nvPr/>
        </p:nvSpPr>
        <p:spPr>
          <a:xfrm>
            <a:off x="1097280" y="1845720"/>
            <a:ext cx="10058040" cy="4023000"/>
          </a:xfrm>
          <a:prstGeom prst="rect">
            <a:avLst/>
          </a:prstGeom>
          <a:noFill/>
          <a:ln w="0">
            <a:noFill/>
          </a:ln>
        </p:spPr>
        <p:txBody>
          <a:bodyPr lIns="0" rIns="0">
            <a:normAutofit fontScale="47000"/>
          </a:bodyPr>
          <a:p>
            <a:r>
              <a:rPr b="0" lang="en-US" sz="1800" spc="-1" strike="noStrike">
                <a:solidFill>
                  <a:srgbClr val="404040"/>
                </a:solidFill>
                <a:latin typeface="Calibri"/>
              </a:rPr>
              <a:t>The Mini Project “</a:t>
            </a:r>
            <a:r>
              <a:rPr b="1" lang="en-US" sz="1800" spc="-1" strike="noStrike">
                <a:solidFill>
                  <a:srgbClr val="404040"/>
                </a:solidFill>
                <a:latin typeface="Calibri"/>
              </a:rPr>
              <a:t>Online Course Recommendation</a:t>
            </a:r>
            <a:r>
              <a:rPr b="0" lang="en-US" sz="1800" spc="-1" strike="noStrike">
                <a:solidFill>
                  <a:srgbClr val="404040"/>
                </a:solidFill>
                <a:latin typeface="Calibri"/>
              </a:rPr>
              <a:t>” is designed in order reduce the burden of maintaining bulk of records of course details in which Inserting, Retrieving and updating the Details are easy when itis compared to the manual update and storing. This project helps in maintaining the courses details in an Organized manner and to replace old paper work system. </a:t>
            </a:r>
            <a:endParaRPr b="0" lang="en-US" sz="1800" spc="-1" strike="noStrike">
              <a:solidFill>
                <a:srgbClr val="404040"/>
              </a:solidFill>
              <a:latin typeface="Calibri"/>
            </a:endParaRPr>
          </a:p>
          <a:p>
            <a:r>
              <a:rPr b="0" lang="en-US" sz="1800" spc="-1" strike="noStrike">
                <a:solidFill>
                  <a:srgbClr val="404040"/>
                </a:solidFill>
                <a:latin typeface="Calibri"/>
              </a:rPr>
              <a:t>While developing this mini project we have learnt a lot about php/MySQL and working with database management, we have also learnt how to make the application user friendly (easy to use and handle) by hiding the complicated parts of it from the users. </a:t>
            </a:r>
            <a:endParaRPr b="0" lang="en-US" sz="1800" spc="-1" strike="noStrike">
              <a:solidFill>
                <a:srgbClr val="404040"/>
              </a:solidFill>
              <a:latin typeface="Calibri"/>
            </a:endParaRPr>
          </a:p>
          <a:p>
            <a:r>
              <a:rPr b="0" lang="en-US" sz="1800" spc="-1" strike="noStrike">
                <a:solidFill>
                  <a:srgbClr val="404040"/>
                </a:solidFill>
                <a:latin typeface="Calibri"/>
              </a:rPr>
              <a:t>Using MySQL as the database is highly beneficial as it is free to download, popular and can be easily customized. The data stored in the MySQL database can easily be retrieved and manipulated according tothe requirements with basic knowledge of SQL. </a:t>
            </a:r>
            <a:endParaRPr b="0" lang="en-US" sz="1800" spc="-1" strike="noStrike">
              <a:solidFill>
                <a:srgbClr val="404040"/>
              </a:solidFill>
              <a:latin typeface="Calibri"/>
            </a:endParaRPr>
          </a:p>
          <a:p>
            <a:r>
              <a:rPr b="0" lang="en-US" sz="1800" spc="-1" strike="noStrike">
                <a:solidFill>
                  <a:srgbClr val="404040"/>
                </a:solidFill>
                <a:latin typeface="Calibri"/>
              </a:rPr>
              <a:t>With the theoretical inclination of our syllabus it becomes very essential to take the at most advantage of any opportunity of gaining practical experience that comes along. The building blocks of this Major Project “Online Course Recommendation” was one of these opportunities. It gave us the requisite practical knowledge to supplement the already taught theoretical concepts thus making us more competent as a computer engineer. The project from a personal point of view also helped us in understanding the following aspects of project development: </a:t>
            </a:r>
            <a:endParaRPr b="0" lang="en-US" sz="1800" spc="-1" strike="noStrike">
              <a:solidFill>
                <a:srgbClr val="404040"/>
              </a:solidFill>
              <a:latin typeface="Calibri"/>
            </a:endParaRPr>
          </a:p>
          <a:p>
            <a:r>
              <a:rPr b="1" lang="en-US" sz="1800" spc="-1" strike="noStrike">
                <a:solidFill>
                  <a:srgbClr val="404040"/>
                </a:solidFill>
                <a:latin typeface="Calibri"/>
              </a:rPr>
              <a:t>2.3 </a:t>
            </a:r>
            <a:r>
              <a:rPr b="0" lang="en-US" sz="1800" spc="-1" strike="noStrike">
                <a:solidFill>
                  <a:srgbClr val="404040"/>
                </a:solidFill>
                <a:latin typeface="Calibri"/>
              </a:rPr>
              <a:t>The planning that goes into implementing a project. </a:t>
            </a:r>
            <a:endParaRPr b="0" lang="en-US" sz="1800" spc="-1" strike="noStrike">
              <a:solidFill>
                <a:srgbClr val="404040"/>
              </a:solidFill>
              <a:latin typeface="Calibri"/>
            </a:endParaRPr>
          </a:p>
          <a:p>
            <a:endParaRPr b="0" lang="en-US" sz="1800" spc="-1" strike="noStrike">
              <a:solidFill>
                <a:srgbClr val="404040"/>
              </a:solidFill>
              <a:latin typeface="Calibri"/>
            </a:endParaRPr>
          </a:p>
          <a:p>
            <a:r>
              <a:rPr b="1" lang="en-US" sz="1800" spc="-1" strike="noStrike">
                <a:solidFill>
                  <a:srgbClr val="404040"/>
                </a:solidFill>
                <a:latin typeface="Calibri"/>
              </a:rPr>
              <a:t>2.4 </a:t>
            </a:r>
            <a:r>
              <a:rPr b="0" lang="en-US" sz="1800" spc="-1" strike="noStrike">
                <a:solidFill>
                  <a:srgbClr val="404040"/>
                </a:solidFill>
                <a:latin typeface="Calibri"/>
              </a:rPr>
              <a:t>The importance of proper planning and an organized methodology. </a:t>
            </a:r>
            <a:endParaRPr b="0" lang="en-US" sz="1800" spc="-1" strike="noStrike">
              <a:solidFill>
                <a:srgbClr val="404040"/>
              </a:solidFill>
              <a:latin typeface="Calibri"/>
            </a:endParaRPr>
          </a:p>
          <a:p>
            <a:endParaRPr b="0" lang="en-US" sz="1800" spc="-1" strike="noStrike">
              <a:solidFill>
                <a:srgbClr val="404040"/>
              </a:solidFill>
              <a:latin typeface="Calibri"/>
            </a:endParaRPr>
          </a:p>
          <a:p>
            <a:r>
              <a:rPr b="1" lang="en-US" sz="1800" spc="-1" strike="noStrike">
                <a:solidFill>
                  <a:srgbClr val="404040"/>
                </a:solidFill>
                <a:latin typeface="Calibri"/>
              </a:rPr>
              <a:t>2.5 </a:t>
            </a:r>
            <a:r>
              <a:rPr b="0" lang="en-US" sz="1800" spc="-1" strike="noStrike">
                <a:solidFill>
                  <a:srgbClr val="404040"/>
                </a:solidFill>
                <a:latin typeface="Calibri"/>
              </a:rPr>
              <a:t>The key element of team spirit and co-ordination in a successful project.</a:t>
            </a:r>
            <a:endParaRPr b="0" lang="en-US" sz="1800" spc="-1" strike="noStrike">
              <a:solidFill>
                <a:srgbClr val="404040"/>
              </a:solidFill>
              <a:latin typeface="Calibri"/>
            </a:endParaRPr>
          </a:p>
          <a:p>
            <a:pPr>
              <a:lnSpc>
                <a:spcPct val="90000"/>
              </a:lnSpc>
              <a:spcBef>
                <a:spcPts val="1199"/>
              </a:spcBef>
              <a:spcAft>
                <a:spcPts val="201"/>
              </a:spcAft>
            </a:pPr>
            <a:b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itle 1"/>
          <p:cNvSpPr txBox="1"/>
          <p:nvPr/>
        </p:nvSpPr>
        <p:spPr>
          <a:xfrm>
            <a:off x="1097280" y="286560"/>
            <a:ext cx="10058040" cy="1450440"/>
          </a:xfrm>
          <a:prstGeom prst="rect">
            <a:avLst/>
          </a:prstGeom>
          <a:noFill/>
          <a:ln w="0">
            <a:noFill/>
          </a:ln>
        </p:spPr>
        <p:txBody>
          <a:bodyPr anchor="b">
            <a:noAutofit/>
          </a:bodyPr>
          <a:p>
            <a:pPr>
              <a:lnSpc>
                <a:spcPct val="85000"/>
              </a:lnSpc>
            </a:pPr>
            <a:r>
              <a:rPr b="0" lang="en-US" sz="4800" spc="-52" strike="noStrike">
                <a:solidFill>
                  <a:srgbClr val="404040"/>
                </a:solidFill>
                <a:latin typeface="Calibri Light"/>
              </a:rPr>
              <a:t>REFERENCE</a:t>
            </a:r>
            <a:endParaRPr b="0" lang="en-US" sz="4800" spc="-1" strike="noStrike">
              <a:solidFill>
                <a:srgbClr val="000000"/>
              </a:solidFill>
              <a:latin typeface="Calibri"/>
            </a:endParaRPr>
          </a:p>
        </p:txBody>
      </p:sp>
      <p:sp>
        <p:nvSpPr>
          <p:cNvPr id="111" name="Content Placeholder 2"/>
          <p:cNvSpPr txBox="1"/>
          <p:nvPr/>
        </p:nvSpPr>
        <p:spPr>
          <a:xfrm>
            <a:off x="1097280" y="1845720"/>
            <a:ext cx="10058040" cy="4023000"/>
          </a:xfrm>
          <a:prstGeom prst="rect">
            <a:avLst/>
          </a:prstGeom>
          <a:noFill/>
          <a:ln w="0">
            <a:noFill/>
          </a:ln>
        </p:spPr>
        <p:txBody>
          <a:bodyPr lIns="0" rIns="0">
            <a:normAutofit/>
          </a:bodyPr>
          <a:p>
            <a:pPr>
              <a:lnSpc>
                <a:spcPct val="90000"/>
              </a:lnSpc>
              <a:spcBef>
                <a:spcPts val="1199"/>
              </a:spcBef>
              <a:spcAft>
                <a:spcPts val="201"/>
              </a:spcAft>
            </a:pPr>
            <a:endParaRPr b="0" lang="en-US" sz="2000" spc="-1" strike="noStrike">
              <a:solidFill>
                <a:srgbClr val="404040"/>
              </a:solidFill>
              <a:latin typeface="Calibri"/>
            </a:endParaRPr>
          </a:p>
          <a:p>
            <a:pPr>
              <a:lnSpc>
                <a:spcPct val="90000"/>
              </a:lnSpc>
              <a:spcBef>
                <a:spcPts val="1199"/>
              </a:spcBef>
              <a:spcAft>
                <a:spcPts val="201"/>
              </a:spcAft>
            </a:pPr>
            <a:r>
              <a:rPr b="0" lang="en-US" sz="2000" spc="-1" strike="noStrike">
                <a:solidFill>
                  <a:srgbClr val="404040"/>
                </a:solidFill>
                <a:latin typeface="Calibri"/>
              </a:rPr>
              <a:t> </a:t>
            </a:r>
            <a:r>
              <a:rPr b="1" lang="en-US" sz="2000" spc="-1" strike="noStrike">
                <a:solidFill>
                  <a:srgbClr val="404040"/>
                </a:solidFill>
                <a:latin typeface="Calibri"/>
              </a:rPr>
              <a:t>Website :</a:t>
            </a:r>
            <a:endParaRPr b="0" lang="en-US" sz="2000" spc="-1" strike="noStrike">
              <a:solidFill>
                <a:srgbClr val="404040"/>
              </a:solidFill>
              <a:latin typeface="Calibri"/>
            </a:endParaRPr>
          </a:p>
          <a:p>
            <a:pPr>
              <a:lnSpc>
                <a:spcPct val="90000"/>
              </a:lnSpc>
              <a:spcBef>
                <a:spcPts val="1199"/>
              </a:spcBef>
              <a:spcAft>
                <a:spcPts val="201"/>
              </a:spcAft>
            </a:pPr>
            <a:r>
              <a:rPr b="1" lang="en-US" sz="2000" spc="-1" strike="noStrike">
                <a:solidFill>
                  <a:srgbClr val="404040"/>
                </a:solidFill>
                <a:latin typeface="Calibri"/>
              </a:rPr>
              <a:t> </a:t>
            </a:r>
            <a:r>
              <a:rPr b="0" lang="en-US" sz="2000" spc="-1" strike="noStrike" u="sng">
                <a:solidFill>
                  <a:srgbClr val="5eb2ea"/>
                </a:solidFill>
                <a:uFillTx/>
                <a:latin typeface="Calibri"/>
                <a:hlinkClick r:id="rId1"/>
              </a:rPr>
              <a:t>https://dev.mysql.com/doc/</a:t>
            </a:r>
            <a:endParaRPr b="0" lang="en-US" sz="2000" spc="-1" strike="noStrike">
              <a:solidFill>
                <a:srgbClr val="404040"/>
              </a:solidFill>
              <a:latin typeface="Calibri"/>
            </a:endParaRPr>
          </a:p>
          <a:p>
            <a:pPr>
              <a:lnSpc>
                <a:spcPct val="90000"/>
              </a:lnSpc>
              <a:spcBef>
                <a:spcPts val="1199"/>
              </a:spcBef>
              <a:spcAft>
                <a:spcPts val="201"/>
              </a:spcAft>
            </a:pPr>
            <a:r>
              <a:rPr b="0" lang="en-US" sz="2000" spc="-1" strike="noStrike" u="sng">
                <a:solidFill>
                  <a:srgbClr val="5eb2ea"/>
                </a:solidFill>
                <a:uFillTx/>
                <a:latin typeface="Calibri"/>
                <a:hlinkClick r:id="rId2"/>
              </a:rPr>
              <a:t>https://www.wikipedia.com</a:t>
            </a:r>
            <a:endParaRPr b="0" lang="en-US" sz="2000" spc="-1" strike="noStrike">
              <a:solidFill>
                <a:srgbClr val="404040"/>
              </a:solidFill>
              <a:latin typeface="Calibri"/>
            </a:endParaRPr>
          </a:p>
          <a:p>
            <a:pPr>
              <a:lnSpc>
                <a:spcPct val="90000"/>
              </a:lnSpc>
              <a:spcBef>
                <a:spcPts val="1199"/>
              </a:spcBef>
              <a:spcAft>
                <a:spcPts val="201"/>
              </a:spcAft>
            </a:pPr>
            <a:r>
              <a:rPr b="1" lang="en-US" sz="2000" spc="-1" strike="noStrike">
                <a:solidFill>
                  <a:srgbClr val="404040"/>
                </a:solidFill>
                <a:latin typeface="Calibri"/>
              </a:rPr>
              <a:t>https://</a:t>
            </a:r>
            <a:r>
              <a:rPr b="1" lang="en-US" sz="2000" spc="-1" strike="noStrike" u="sng">
                <a:solidFill>
                  <a:srgbClr val="5eb2ea"/>
                </a:solidFill>
                <a:uFillTx/>
                <a:latin typeface="Calibri"/>
                <a:hlinkClick r:id="rId3"/>
              </a:rPr>
              <a:t>www.w3schools.com/sql</a:t>
            </a:r>
            <a:r>
              <a:rPr b="1" lang="en-US" sz="2000" spc="-1" strike="noStrike">
                <a:solidFill>
                  <a:srgbClr val="404040"/>
                </a:solidFill>
                <a:latin typeface="Calibri"/>
              </a:rPr>
              <a:t>*</a:t>
            </a:r>
            <a:endParaRPr b="0" lang="en-US" sz="2000" spc="-1" strike="noStrike">
              <a:solidFill>
                <a:srgbClr val="404040"/>
              </a:solidFill>
              <a:latin typeface="Calibri"/>
            </a:endParaRPr>
          </a:p>
          <a:p>
            <a:pPr>
              <a:lnSpc>
                <a:spcPct val="90000"/>
              </a:lnSpc>
              <a:spcBef>
                <a:spcPts val="1199"/>
              </a:spcBef>
              <a:spcAft>
                <a:spcPts val="201"/>
              </a:spcAf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440</TotalTime>
  <Application>LibreOffice/7.1.5.2$Windows_X86_64 LibreOffice_project/85f04e9f809797b8199d13c421bd8a2b025d52b5</Application>
  <AppVersion>15.0000</AppVersion>
  <Words>739</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2020-12-21T02:30:18Z</dcterms:created>
  <dc:creator>Veluru</dc:creator>
  <dc:description/>
  <dc:language>en-IN</dc:language>
  <cp:lastModifiedBy/>
  <dcterms:modified xsi:type="dcterms:W3CDTF">2022-03-28T23:05:19Z</dcterms:modified>
  <cp:revision>49</cp:revision>
  <dc:subject/>
  <dc:title>Dbms mini project  retail database management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