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0e4d3452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0e4d3452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0e4d34524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0e4d34524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0e4d3452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0e4d3452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0e4d3452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0e4d3452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0e4d34524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0e4d34524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0e4d3452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0e4d3452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0e4d3452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0e4d3452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0e4d34524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0e4d34524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0e4d3452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0e4d3452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0e4d3452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0e4d3452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CSE 576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TOPICS IN NATURAL LANGUAGE PROCESSING</a:t>
            </a:r>
            <a:endParaRPr sz="6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Optimal Question Generation for Hallucination Detection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729450" y="1927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Chao-Shiang, Chen  - 20%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Implemented the TREACC Approach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Ankitha Dongerkerry Pai - 20%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Implemented the Self-Verification Approach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Rakshita Madhavan - 20%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Implemented the Attention-based Verification Approach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Suraj Kumar Manylal - 20%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Implemented the Location based Error correction Approach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Bala Sujith Potineni - 20%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Implemented the Deductive Verification Approach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5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Hallucination in Large Language Models (LLMs) remains a critical challenge, particularly in complex reasoning tasks. This project aims to explore methods for generating optimal questions to detect hallucinations in LLM-generated text, focusing on legal reasoning scenarios. Five advanced reasoning and verification approaches will be applied to various LLMs, including Llama-3.1-8B-Instruct, Llama-3.2-3B-Instruct and  Gemini-1.5-Flash. The evaluation will assess models’ ability to correct faulty reasoning, compare question-generation effectiveness, and determine the most robust verification method for minimizing hallucinations and enhancing factual accuracy.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84325" y="1758325"/>
            <a:ext cx="7688700" cy="1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TREACC (Topic, rule, explanation, analysis, counter arguments, conclusion)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905825" y="2244825"/>
            <a:ext cx="74457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several components from original contexts with LLMs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TREACC with human prompt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AutoNum type="arabicPeriod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AutoNum type="alphaLcPeriod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with CoT, but with more details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AutoNum type="arabicPeriod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AutoNum type="alphaLcPeriod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self-verification step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AutoNum type="alphaLcPeriod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Unable to verify answer by itself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AutoNum type="alphaLcPeriod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accuracy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441200"/>
            <a:ext cx="76887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Self-verification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LLM evaluates and corrects their own reasoning outputs. The goal of self-verification is to enhance the reasoning performance of LLMs by enabling them to identify and rectify errors in their logical reasoning processes.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Two-Step Process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38684" l="22566" r="22151" t="39939"/>
          <a:stretch/>
        </p:blipFill>
        <p:spPr>
          <a:xfrm>
            <a:off x="1861175" y="3494875"/>
            <a:ext cx="5636400" cy="12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268025"/>
            <a:ext cx="76887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54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ttention-based Verification with Cross-Step Focus Approach</a:t>
            </a:r>
            <a:endParaRPr sz="46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step process:</a:t>
            </a:r>
            <a:endParaRPr b="1"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1: Initial Reasoning</a:t>
            </a:r>
            <a:endParaRPr b="1"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generates a preliminary legal reasoning response.</a:t>
            </a:r>
            <a:endParaRPr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provided legal context, question, options, and analysis.</a:t>
            </a:r>
            <a:endParaRPr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Produces a step-by-step explanation ensuring logical consistency.</a:t>
            </a:r>
            <a:endParaRPr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2: Verification Question Generation</a:t>
            </a:r>
            <a:endParaRPr b="1"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Identifies critical legal terms for each legal reasoning step.</a:t>
            </a:r>
            <a:endParaRPr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Forms verification questions targeting critical terms.</a:t>
            </a:r>
            <a:endParaRPr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attention is directed to relevant legal terms.</a:t>
            </a:r>
            <a:endParaRPr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3: Cross-Step Evaluation and Refinement</a:t>
            </a:r>
            <a:endParaRPr b="1"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evaluates its reasoning steps labelling each step as correct or incorrect.</a:t>
            </a:r>
            <a:endParaRPr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Refines its final response by correcting errors and aligning with the legal context.</a:t>
            </a:r>
            <a:endParaRPr sz="4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720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Location Based Error Correction in Reasoning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 flipH="1" rot="10800000">
            <a:off x="1538650" y="2971250"/>
            <a:ext cx="520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/>
          <p:nvPr/>
        </p:nvSpPr>
        <p:spPr>
          <a:xfrm>
            <a:off x="219775" y="2595275"/>
            <a:ext cx="1282200" cy="7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19775" y="2674625"/>
            <a:ext cx="1974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" lvl="0" marL="228600" marR="6890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Legal Context </a:t>
            </a:r>
            <a:endParaRPr sz="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0" marL="228600" marR="6890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sz="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0" marL="228600" marR="6890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</a:t>
            </a:r>
            <a:endParaRPr sz="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058850" y="2469425"/>
            <a:ext cx="1282200" cy="10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026925" y="2899775"/>
            <a:ext cx="19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" lvl="0" marL="228600" marR="6890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Legal Reasoning</a:t>
            </a:r>
            <a:endParaRPr sz="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0" marL="228600" marR="6890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Answer Option</a:t>
            </a:r>
            <a:endParaRPr sz="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144200" y="2571750"/>
            <a:ext cx="111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Reasoning Chain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021375" y="2469425"/>
            <a:ext cx="1282200" cy="10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041925" y="2595275"/>
            <a:ext cx="124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Verification</a:t>
            </a: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Chain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827800" y="2899775"/>
            <a:ext cx="22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" lvl="0" marL="228600" marR="6890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</a:t>
            </a:r>
            <a:r>
              <a:rPr lang="en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 specifying error location</a:t>
            </a:r>
            <a:endParaRPr sz="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5983900" y="2465825"/>
            <a:ext cx="1437900" cy="10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802950" y="2830475"/>
            <a:ext cx="23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" lvl="0" marL="228600" marR="6890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Updated Legal Reasoning</a:t>
            </a:r>
            <a:endParaRPr sz="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0" marL="228600" marR="6890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Updated Answer Option</a:t>
            </a:r>
            <a:endParaRPr sz="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6082300" y="2595275"/>
            <a:ext cx="124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Reasoning</a:t>
            </a: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Chain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64" y="3903525"/>
            <a:ext cx="8522420" cy="76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8"/>
          <p:cNvCxnSpPr/>
          <p:nvPr/>
        </p:nvCxnSpPr>
        <p:spPr>
          <a:xfrm>
            <a:off x="3363050" y="2960075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334000" y="2967400"/>
            <a:ext cx="6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7650" y="1548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Deductive Verification of CoT Reasoning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7" name="Google Shape;137;p19"/>
          <p:cNvGrpSpPr/>
          <p:nvPr/>
        </p:nvGrpSpPr>
        <p:grpSpPr>
          <a:xfrm>
            <a:off x="770925" y="2160400"/>
            <a:ext cx="6876275" cy="1412700"/>
            <a:chOff x="923325" y="2084200"/>
            <a:chExt cx="6876275" cy="1412700"/>
          </a:xfrm>
        </p:grpSpPr>
        <p:sp>
          <p:nvSpPr>
            <p:cNvPr id="138" name="Google Shape;138;p19"/>
            <p:cNvSpPr txBox="1"/>
            <p:nvPr/>
          </p:nvSpPr>
          <p:spPr>
            <a:xfrm>
              <a:off x="4813400" y="2084200"/>
              <a:ext cx="2986200" cy="1412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Qn-Context Statements #1, #2 ,..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Reasoning Chain: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  (Premise#1-Conclusion#1) : RS #1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  </a:t>
              </a: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(Premise#2-Conclusion#2) : RS #2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                        ….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   Final Answer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  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9" name="Google Shape;139;p19"/>
            <p:cNvGrpSpPr/>
            <p:nvPr/>
          </p:nvGrpSpPr>
          <p:grpSpPr>
            <a:xfrm>
              <a:off x="923325" y="2219650"/>
              <a:ext cx="3899700" cy="918000"/>
              <a:chOff x="923325" y="2219650"/>
              <a:chExt cx="3899700" cy="918000"/>
            </a:xfrm>
          </p:grpSpPr>
          <p:sp>
            <p:nvSpPr>
              <p:cNvPr id="140" name="Google Shape;140;p19"/>
              <p:cNvSpPr txBox="1"/>
              <p:nvPr/>
            </p:nvSpPr>
            <p:spPr>
              <a:xfrm>
                <a:off x="923325" y="2295100"/>
                <a:ext cx="2319000" cy="7671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Question, Context, Options</a:t>
                </a:r>
                <a:endParaRPr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Task : CoT Reasoning </a:t>
                </a:r>
                <a:endParaRPr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{ step : (premise-Conclusion)}</a:t>
                </a:r>
                <a:endParaRPr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>
                <a:off x="3737025" y="2219650"/>
                <a:ext cx="366000" cy="9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LLM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" name="Google Shape;142;p19"/>
              <p:cNvCxnSpPr>
                <a:stCxn id="140" idx="3"/>
                <a:endCxn id="141" idx="2"/>
              </p:cNvCxnSpPr>
              <p:nvPr/>
            </p:nvCxnSpPr>
            <p:spPr>
              <a:xfrm>
                <a:off x="3242325" y="2678650"/>
                <a:ext cx="494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3" name="Google Shape;143;p19"/>
              <p:cNvCxnSpPr>
                <a:stCxn id="141" idx="6"/>
              </p:cNvCxnSpPr>
              <p:nvPr/>
            </p:nvCxnSpPr>
            <p:spPr>
              <a:xfrm flipH="1" rot="10800000">
                <a:off x="4103025" y="2673250"/>
                <a:ext cx="720000" cy="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44" name="Google Shape;144;p19"/>
          <p:cNvGrpSpPr/>
          <p:nvPr/>
        </p:nvGrpSpPr>
        <p:grpSpPr>
          <a:xfrm>
            <a:off x="1030750" y="3801700"/>
            <a:ext cx="6624000" cy="1252800"/>
            <a:chOff x="1106950" y="3496900"/>
            <a:chExt cx="6624000" cy="1252800"/>
          </a:xfrm>
        </p:grpSpPr>
        <p:sp>
          <p:nvSpPr>
            <p:cNvPr id="145" name="Google Shape;145;p19"/>
            <p:cNvSpPr/>
            <p:nvPr/>
          </p:nvSpPr>
          <p:spPr>
            <a:xfrm>
              <a:off x="4817875" y="3726425"/>
              <a:ext cx="1229400" cy="8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Is the Reasoning Chain Valid?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46" name="Google Shape;146;p19"/>
            <p:cNvGrpSpPr/>
            <p:nvPr/>
          </p:nvGrpSpPr>
          <p:grpSpPr>
            <a:xfrm>
              <a:off x="1106950" y="3496900"/>
              <a:ext cx="3703550" cy="1252800"/>
              <a:chOff x="1106950" y="3496900"/>
              <a:chExt cx="3703550" cy="1252800"/>
            </a:xfrm>
          </p:grpSpPr>
          <p:sp>
            <p:nvSpPr>
              <p:cNvPr id="147" name="Google Shape;147;p19"/>
              <p:cNvSpPr/>
              <p:nvPr/>
            </p:nvSpPr>
            <p:spPr>
              <a:xfrm>
                <a:off x="1106950" y="3496900"/>
                <a:ext cx="2523000" cy="1252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…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 rot="-5400000">
                <a:off x="846100" y="3943150"/>
                <a:ext cx="1100700" cy="360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Validation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1827775" y="3616925"/>
                <a:ext cx="1171200" cy="244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RS #1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1827775" y="4297050"/>
                <a:ext cx="1490700" cy="244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Final Conclusion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3992400" y="3664300"/>
                <a:ext cx="366000" cy="9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Lato"/>
                    <a:ea typeface="Lato"/>
                    <a:cs typeface="Lato"/>
                    <a:sym typeface="Lato"/>
                  </a:rPr>
                  <a:t>LLM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19"/>
              <p:cNvCxnSpPr>
                <a:endCxn id="151" idx="1"/>
              </p:cNvCxnSpPr>
              <p:nvPr/>
            </p:nvCxnSpPr>
            <p:spPr>
              <a:xfrm>
                <a:off x="2998999" y="3739038"/>
                <a:ext cx="1047000" cy="5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" name="Google Shape;153;p19"/>
              <p:cNvCxnSpPr>
                <a:stCxn id="150" idx="3"/>
                <a:endCxn id="151" idx="3"/>
              </p:cNvCxnSpPr>
              <p:nvPr/>
            </p:nvCxnSpPr>
            <p:spPr>
              <a:xfrm>
                <a:off x="3318475" y="4419300"/>
                <a:ext cx="727500" cy="2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" name="Google Shape;154;p19"/>
              <p:cNvCxnSpPr>
                <a:endCxn id="151" idx="2"/>
              </p:cNvCxnSpPr>
              <p:nvPr/>
            </p:nvCxnSpPr>
            <p:spPr>
              <a:xfrm>
                <a:off x="3072600" y="4035400"/>
                <a:ext cx="919800" cy="8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5" name="Google Shape;155;p19"/>
              <p:cNvCxnSpPr/>
              <p:nvPr/>
            </p:nvCxnSpPr>
            <p:spPr>
              <a:xfrm>
                <a:off x="3046600" y="3926250"/>
                <a:ext cx="957600" cy="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6" name="Google Shape;156;p19"/>
              <p:cNvCxnSpPr>
                <a:stCxn id="151" idx="6"/>
              </p:cNvCxnSpPr>
              <p:nvPr/>
            </p:nvCxnSpPr>
            <p:spPr>
              <a:xfrm>
                <a:off x="4358400" y="4123300"/>
                <a:ext cx="452100" cy="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57" name="Google Shape;157;p19"/>
            <p:cNvSpPr/>
            <p:nvPr/>
          </p:nvSpPr>
          <p:spPr>
            <a:xfrm>
              <a:off x="6391750" y="3851625"/>
              <a:ext cx="1339200" cy="672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Resample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8" name="Google Shape;158;p19"/>
            <p:cNvCxnSpPr>
              <a:stCxn id="145" idx="3"/>
              <a:endCxn id="157" idx="2"/>
            </p:cNvCxnSpPr>
            <p:nvPr/>
          </p:nvCxnSpPr>
          <p:spPr>
            <a:xfrm>
              <a:off x="6047275" y="4161875"/>
              <a:ext cx="344400" cy="2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00" y="1318650"/>
            <a:ext cx="6704124" cy="37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729450" y="1927800"/>
            <a:ext cx="76887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Self-Verification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Iterative evaluation excels in models with strong contextual capabilities but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drops with model limitations.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Attention-based Verification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adaptability; isolates reasoning faults effectively.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Occasional misclassifications due to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revaluation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correct steps.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TREACC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Complexity hinders performance without self-verification.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Deductive Verification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Suited for complex tasks but struggles with non-monotonic reasoning.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in identifying error locations reduce accuracy.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Based Error Correction: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 questions might not be generated on the basis of steps in legal reasoning.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