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Lexen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0D1887-810D-42D8-B15E-42579C345D64}">
  <a:tblStyle styleId="{860D1887-810D-42D8-B15E-42579C345D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Lexend-bold.fntdata"/><Relationship Id="rId10" Type="http://schemas.openxmlformats.org/officeDocument/2006/relationships/slide" Target="slides/slide4.xml"/><Relationship Id="rId32" Type="http://schemas.openxmlformats.org/officeDocument/2006/relationships/font" Target="fonts/Lexend-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5290b7b46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290b7b46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d0ec4f5cb_8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d0ec4f5cb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d0ec4f5cb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d0ec4f5cb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29b6298a3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29b6298a3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29b6298a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29b6298a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29b6298a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29b6298a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d0bbaa9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d0bbaa9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334f4e5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334f4e5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334f4e5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334f4e5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334f4e5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334f4e5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334f4e5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334f4e5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d0bbaa9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d0bbaa9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290b7b4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290b7b4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334f4e53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334f4e53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334f4e53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334f4e53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334f4e5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334f4e5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331e4ce6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331e4ce6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d0bbaa9c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d0bbaa9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d0bbaa9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d0bbaa9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595959"/>
                </a:solidFill>
              </a:rPr>
              <a:t>Add Num of row per table </a:t>
            </a:r>
            <a:endParaRPr sz="1800">
              <a:solidFill>
                <a:srgbClr val="595959"/>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0bbaa9c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0bbaa9c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d0bbaa9c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d0bbaa9c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290b7b46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290b7b46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29b6298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29b6298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Add text box/ss for the udf registration</a:t>
            </a:r>
            <a:endParaRPr/>
          </a:p>
          <a:p>
            <a:pPr indent="-298450" lvl="0" marL="457200" rtl="0" algn="l">
              <a:spcBef>
                <a:spcPts val="0"/>
              </a:spcBef>
              <a:spcAft>
                <a:spcPts val="0"/>
              </a:spcAft>
              <a:buSzPts val="1100"/>
              <a:buAutoNum type="arabicPeriod"/>
            </a:pPr>
            <a:r>
              <a:rPr lang="en"/>
              <a:t>HOw queries are run (step/order of sql execution) in spark in detail (to infer why more time/less time query wise (query optimization in spark changes after udf?)</a:t>
            </a:r>
            <a:br>
              <a:rPr lang="en"/>
            </a:br>
            <a:r>
              <a:rPr lang="en"/>
              <a:t>SELECT</a:t>
            </a:r>
            <a:endParaRPr/>
          </a:p>
          <a:p>
            <a:pPr indent="0" lvl="0" marL="457200" rtl="0" algn="l">
              <a:spcBef>
                <a:spcPts val="0"/>
              </a:spcBef>
              <a:spcAft>
                <a:spcPts val="0"/>
              </a:spcAft>
              <a:buNone/>
            </a:pPr>
            <a:r>
              <a:rPr lang="en"/>
              <a:t>            m.ethnicity,</a:t>
            </a:r>
            <a:endParaRPr/>
          </a:p>
          <a:p>
            <a:pPr indent="0" lvl="0" marL="457200" rtl="0" algn="l">
              <a:spcBef>
                <a:spcPts val="0"/>
              </a:spcBef>
              <a:spcAft>
                <a:spcPts val="0"/>
              </a:spcAft>
              <a:buNone/>
            </a:pPr>
            <a:r>
              <a:rPr lang="en"/>
              <a:t>            COUNT(*) AS total_customers,</a:t>
            </a:r>
            <a:endParaRPr/>
          </a:p>
          <a:p>
            <a:pPr indent="0" lvl="0" marL="457200" rtl="0" algn="l">
              <a:spcBef>
                <a:spcPts val="0"/>
              </a:spcBef>
              <a:spcAft>
                <a:spcPts val="0"/>
              </a:spcAft>
              <a:buNone/>
            </a:pPr>
            <a:r>
              <a:rPr lang="en"/>
              <a:t>            SUM(CASE WHEN cnn_fraud_detector_sql(i.imageData) THEN 1 ELSE 0 END) AS predicted_fraud,</a:t>
            </a:r>
            <a:endParaRPr/>
          </a:p>
          <a:p>
            <a:pPr indent="0" lvl="0" marL="457200" rtl="0" algn="l">
              <a:spcBef>
                <a:spcPts val="0"/>
              </a:spcBef>
              <a:spcAft>
                <a:spcPts val="0"/>
              </a:spcAft>
              <a:buNone/>
            </a:pPr>
            <a:r>
              <a:rPr lang="en"/>
              <a:t>            100.0 * SUM(CASE WHEN cnn_fraud_detector_sql(i.imageData) THEN 1 ELSE 0 END) / COUNT(*) AS fraud_rate_pct</a:t>
            </a:r>
            <a:endParaRPr/>
          </a:p>
          <a:p>
            <a:pPr indent="0" lvl="0" marL="0" rtl="0" algn="l">
              <a:spcBef>
                <a:spcPts val="0"/>
              </a:spcBef>
              <a:spcAft>
                <a:spcPts val="0"/>
              </a:spcAft>
              <a:buNone/>
            </a:pPr>
            <a:r>
              <a:rPr lang="en"/>
              <a:t>        FROM {image_table} i</a:t>
            </a:r>
            <a:endParaRPr/>
          </a:p>
          <a:p>
            <a:pPr indent="0" lvl="0" marL="0" rtl="0" algn="l">
              <a:spcBef>
                <a:spcPts val="0"/>
              </a:spcBef>
              <a:spcAft>
                <a:spcPts val="0"/>
              </a:spcAft>
              <a:buNone/>
            </a:pPr>
            <a:r>
              <a:rPr lang="en"/>
              <a:t>        JOIN {label_table} l</a:t>
            </a:r>
            <a:endParaRPr/>
          </a:p>
          <a:p>
            <a:pPr indent="0" lvl="0" marL="0" rtl="0" algn="l">
              <a:spcBef>
                <a:spcPts val="0"/>
              </a:spcBef>
              <a:spcAft>
                <a:spcPts val="0"/>
              </a:spcAft>
              <a:buNone/>
            </a:pPr>
            <a:r>
              <a:rPr lang="en"/>
              <a:t>          ON i.name = l.id</a:t>
            </a:r>
            <a:endParaRPr/>
          </a:p>
          <a:p>
            <a:pPr indent="0" lvl="0" marL="0" rtl="0" algn="l">
              <a:spcBef>
                <a:spcPts val="0"/>
              </a:spcBef>
              <a:spcAft>
                <a:spcPts val="0"/>
              </a:spcAft>
              <a:buNone/>
            </a:pPr>
            <a:r>
              <a:rPr lang="en"/>
              <a:t>        JOIN {meta_table} m</a:t>
            </a:r>
            <a:endParaRPr/>
          </a:p>
          <a:p>
            <a:pPr indent="0" lvl="0" marL="0" rtl="0" algn="l">
              <a:spcBef>
                <a:spcPts val="0"/>
              </a:spcBef>
              <a:spcAft>
                <a:spcPts val="0"/>
              </a:spcAft>
              <a:buNone/>
            </a:pPr>
            <a:r>
              <a:rPr lang="en"/>
              <a:t>          ON l.id = m.id</a:t>
            </a:r>
            <a:endParaRPr/>
          </a:p>
          <a:p>
            <a:pPr indent="0" lvl="0" marL="0" rtl="0" algn="l">
              <a:spcBef>
                <a:spcPts val="0"/>
              </a:spcBef>
              <a:spcAft>
                <a:spcPts val="0"/>
              </a:spcAft>
              <a:buNone/>
            </a:pPr>
            <a:r>
              <a:rPr lang="en"/>
              <a:t>        GROUP BY m.ethnicity</a:t>
            </a:r>
            <a:endParaRPr/>
          </a:p>
          <a:p>
            <a:pPr indent="0" lvl="0" marL="0" rtl="0" algn="l">
              <a:spcBef>
                <a:spcPts val="0"/>
              </a:spcBef>
              <a:spcAft>
                <a:spcPts val="0"/>
              </a:spcAft>
              <a:buNone/>
            </a:pPr>
            <a:r>
              <a:rPr lang="en"/>
              <a:t>        ORDER BY fraud_rate_pct DESC</a:t>
            </a:r>
            <a:endParaRPr/>
          </a:p>
          <a:p>
            <a:pPr indent="0" lvl="0" marL="0" rtl="0" algn="l">
              <a:spcBef>
                <a:spcPts val="0"/>
              </a:spcBef>
              <a:spcAft>
                <a:spcPts val="0"/>
              </a:spcAft>
              <a:buNone/>
            </a:pPr>
            <a:r>
              <a:rPr lang="en"/>
              <a:t>        LIMIT 10</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29b6298a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29b6298a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d0bbaa9c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d0bbaa9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Add text box/ss for the udf </a:t>
            </a:r>
            <a:r>
              <a:rPr lang="en"/>
              <a:t>registration</a:t>
            </a:r>
            <a:endParaRPr/>
          </a:p>
          <a:p>
            <a:pPr indent="-298450" lvl="0" marL="457200" rtl="0" algn="l">
              <a:spcBef>
                <a:spcPts val="0"/>
              </a:spcBef>
              <a:spcAft>
                <a:spcPts val="0"/>
              </a:spcAft>
              <a:buSzPts val="1100"/>
              <a:buAutoNum type="arabicPeriod"/>
            </a:pPr>
            <a:r>
              <a:rPr lang="en"/>
              <a:t>HOw queries are run (step/order of sql </a:t>
            </a:r>
            <a:r>
              <a:rPr lang="en"/>
              <a:t>execution</a:t>
            </a:r>
            <a:r>
              <a:rPr lang="en"/>
              <a:t>) in spark in detail (to infer why more time/less time query wise (query optimization in spark changes </a:t>
            </a:r>
            <a:r>
              <a:rPr lang="en"/>
              <a:t>after</a:t>
            </a:r>
            <a:r>
              <a:rPr lang="en"/>
              <a:t> udf?)</a:t>
            </a:r>
            <a:br>
              <a:rPr lang="en"/>
            </a:br>
            <a:r>
              <a:rPr lang="en"/>
              <a:t>SELECT</a:t>
            </a:r>
            <a:endParaRPr/>
          </a:p>
          <a:p>
            <a:pPr indent="0" lvl="0" marL="457200" rtl="0" algn="l">
              <a:spcBef>
                <a:spcPts val="0"/>
              </a:spcBef>
              <a:spcAft>
                <a:spcPts val="0"/>
              </a:spcAft>
              <a:buNone/>
            </a:pPr>
            <a:r>
              <a:rPr lang="en"/>
              <a:t>            m.ethnicity,</a:t>
            </a:r>
            <a:endParaRPr/>
          </a:p>
          <a:p>
            <a:pPr indent="0" lvl="0" marL="457200" rtl="0" algn="l">
              <a:spcBef>
                <a:spcPts val="0"/>
              </a:spcBef>
              <a:spcAft>
                <a:spcPts val="0"/>
              </a:spcAft>
              <a:buNone/>
            </a:pPr>
            <a:r>
              <a:rPr lang="en"/>
              <a:t>            COUNT(*) AS total_customers,</a:t>
            </a:r>
            <a:endParaRPr/>
          </a:p>
          <a:p>
            <a:pPr indent="0" lvl="0" marL="457200" rtl="0" algn="l">
              <a:spcBef>
                <a:spcPts val="0"/>
              </a:spcBef>
              <a:spcAft>
                <a:spcPts val="0"/>
              </a:spcAft>
              <a:buNone/>
            </a:pPr>
            <a:r>
              <a:rPr lang="en"/>
              <a:t>            SUM(CASE WHEN cnn_fraud_detector_sql(i.imageData) THEN 1 ELSE 0 END) AS predicted_fraud,</a:t>
            </a:r>
            <a:endParaRPr/>
          </a:p>
          <a:p>
            <a:pPr indent="0" lvl="0" marL="457200" rtl="0" algn="l">
              <a:spcBef>
                <a:spcPts val="0"/>
              </a:spcBef>
              <a:spcAft>
                <a:spcPts val="0"/>
              </a:spcAft>
              <a:buNone/>
            </a:pPr>
            <a:r>
              <a:rPr lang="en"/>
              <a:t>            100.0 * SUM(CASE WHEN cnn_fraud_detector_sql(i.imageData) THEN 1 ELSE 0 END) / COUNT(*) AS fraud_rate_pct</a:t>
            </a:r>
            <a:endParaRPr/>
          </a:p>
          <a:p>
            <a:pPr indent="0" lvl="0" marL="0" rtl="0" algn="l">
              <a:spcBef>
                <a:spcPts val="0"/>
              </a:spcBef>
              <a:spcAft>
                <a:spcPts val="0"/>
              </a:spcAft>
              <a:buNone/>
            </a:pPr>
            <a:r>
              <a:rPr lang="en"/>
              <a:t>        </a:t>
            </a:r>
            <a:r>
              <a:rPr lang="en"/>
              <a:t>FROM {image_table} i</a:t>
            </a:r>
            <a:endParaRPr/>
          </a:p>
          <a:p>
            <a:pPr indent="0" lvl="0" marL="0" rtl="0" algn="l">
              <a:spcBef>
                <a:spcPts val="0"/>
              </a:spcBef>
              <a:spcAft>
                <a:spcPts val="0"/>
              </a:spcAft>
              <a:buNone/>
            </a:pPr>
            <a:r>
              <a:rPr lang="en"/>
              <a:t>        JOIN {label_table} l</a:t>
            </a:r>
            <a:endParaRPr/>
          </a:p>
          <a:p>
            <a:pPr indent="0" lvl="0" marL="0" rtl="0" algn="l">
              <a:spcBef>
                <a:spcPts val="0"/>
              </a:spcBef>
              <a:spcAft>
                <a:spcPts val="0"/>
              </a:spcAft>
              <a:buNone/>
            </a:pPr>
            <a:r>
              <a:rPr lang="en"/>
              <a:t>          ON i.name = l.id</a:t>
            </a:r>
            <a:endParaRPr/>
          </a:p>
          <a:p>
            <a:pPr indent="0" lvl="0" marL="0" rtl="0" algn="l">
              <a:spcBef>
                <a:spcPts val="0"/>
              </a:spcBef>
              <a:spcAft>
                <a:spcPts val="0"/>
              </a:spcAft>
              <a:buNone/>
            </a:pPr>
            <a:r>
              <a:rPr lang="en"/>
              <a:t>        JOIN {meta_table} m</a:t>
            </a:r>
            <a:endParaRPr/>
          </a:p>
          <a:p>
            <a:pPr indent="0" lvl="0" marL="0" rtl="0" algn="l">
              <a:spcBef>
                <a:spcPts val="0"/>
              </a:spcBef>
              <a:spcAft>
                <a:spcPts val="0"/>
              </a:spcAft>
              <a:buNone/>
            </a:pPr>
            <a:r>
              <a:rPr lang="en"/>
              <a:t>          ON l.id = m.id</a:t>
            </a:r>
            <a:endParaRPr/>
          </a:p>
          <a:p>
            <a:pPr indent="0" lvl="0" marL="0" rtl="0" algn="l">
              <a:spcBef>
                <a:spcPts val="0"/>
              </a:spcBef>
              <a:spcAft>
                <a:spcPts val="0"/>
              </a:spcAft>
              <a:buNone/>
            </a:pPr>
            <a:r>
              <a:rPr lang="en"/>
              <a:t>        GROUP BY m.ethnicity</a:t>
            </a:r>
            <a:endParaRPr/>
          </a:p>
          <a:p>
            <a:pPr indent="0" lvl="0" marL="0" rtl="0" algn="l">
              <a:spcBef>
                <a:spcPts val="0"/>
              </a:spcBef>
              <a:spcAft>
                <a:spcPts val="0"/>
              </a:spcAft>
              <a:buNone/>
            </a:pPr>
            <a:r>
              <a:rPr lang="en"/>
              <a:t>        ORDER BY fraud_rate_pct DESC</a:t>
            </a:r>
            <a:endParaRPr/>
          </a:p>
          <a:p>
            <a:pPr indent="0" lvl="0" marL="0" rtl="0" algn="l">
              <a:spcBef>
                <a:spcPts val="0"/>
              </a:spcBef>
              <a:spcAft>
                <a:spcPts val="0"/>
              </a:spcAft>
              <a:buNone/>
            </a:pPr>
            <a:r>
              <a:rPr lang="en"/>
              <a:t>        LIMIT 10</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 z-Blank with logo, image background">
  <p:cSld name="CUSTOM_7">
    <p:bg>
      <p:bgPr>
        <a:noFill/>
      </p:bgPr>
    </p:bg>
    <p:spTree>
      <p:nvGrpSpPr>
        <p:cNvPr id="50" name="Shape 50"/>
        <p:cNvGrpSpPr/>
        <p:nvPr/>
      </p:nvGrpSpPr>
      <p:grpSpPr>
        <a:xfrm>
          <a:off x="0" y="0"/>
          <a:ext cx="0" cy="0"/>
          <a:chOff x="0" y="0"/>
          <a:chExt cx="0" cy="0"/>
        </a:xfrm>
      </p:grpSpPr>
      <p:sp>
        <p:nvSpPr>
          <p:cNvPr id="51" name="Google Shape;51;p13"/>
          <p:cNvSpPr/>
          <p:nvPr>
            <p:ph idx="2" type="pic"/>
          </p:nvPr>
        </p:nvSpPr>
        <p:spPr>
          <a:xfrm>
            <a:off x="-25" y="1900"/>
            <a:ext cx="9144000" cy="5143500"/>
          </a:xfrm>
          <a:prstGeom prst="rect">
            <a:avLst/>
          </a:prstGeom>
          <a:noFill/>
          <a:ln>
            <a:noFill/>
          </a:ln>
        </p:spPr>
      </p:sp>
      <p:pic>
        <p:nvPicPr>
          <p:cNvPr id="52" name="Google Shape;52;p13"/>
          <p:cNvPicPr preferRelativeResize="0"/>
          <p:nvPr/>
        </p:nvPicPr>
        <p:blipFill rotWithShape="1">
          <a:blip r:embed="rId2">
            <a:alphaModFix/>
          </a:blip>
          <a:srcRect b="0" l="0" r="0" t="0"/>
          <a:stretch/>
        </p:blipFill>
        <p:spPr>
          <a:xfrm>
            <a:off x="7092176" y="4255436"/>
            <a:ext cx="1783762" cy="630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alpha val="80780"/>
          </a:srgbClr>
        </a:soli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0.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6.png"/><Relationship Id="rId5"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34.png"/><Relationship Id="rId5"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32.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1.png"/><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36.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4"/>
          <p:cNvSpPr txBox="1"/>
          <p:nvPr/>
        </p:nvSpPr>
        <p:spPr>
          <a:xfrm>
            <a:off x="406350" y="1249550"/>
            <a:ext cx="83313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200">
                <a:solidFill>
                  <a:schemeClr val="dk1"/>
                </a:solidFill>
                <a:latin typeface="Lexend"/>
                <a:ea typeface="Lexend"/>
                <a:cs typeface="Lexend"/>
                <a:sym typeface="Lexend"/>
              </a:rPr>
              <a:t>Group 6: Fraud Detection</a:t>
            </a:r>
            <a:endParaRPr sz="5200">
              <a:solidFill>
                <a:schemeClr val="dk1"/>
              </a:solidFill>
              <a:latin typeface="Lexend"/>
              <a:ea typeface="Lexend"/>
              <a:cs typeface="Lexend"/>
              <a:sym typeface="Lexend"/>
            </a:endParaRPr>
          </a:p>
        </p:txBody>
      </p:sp>
      <p:sp>
        <p:nvSpPr>
          <p:cNvPr id="58" name="Google Shape;58;p14"/>
          <p:cNvSpPr txBox="1"/>
          <p:nvPr/>
        </p:nvSpPr>
        <p:spPr>
          <a:xfrm>
            <a:off x="3072000" y="2499100"/>
            <a:ext cx="30000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10">
                <a:solidFill>
                  <a:schemeClr val="dk2"/>
                </a:solidFill>
                <a:latin typeface="Lexend"/>
                <a:ea typeface="Lexend"/>
                <a:cs typeface="Lexend"/>
                <a:sym typeface="Lexend"/>
              </a:rPr>
              <a:t>Himansh</a:t>
            </a:r>
            <a:endParaRPr sz="1510">
              <a:solidFill>
                <a:schemeClr val="dk2"/>
              </a:solidFill>
              <a:latin typeface="Lexend"/>
              <a:ea typeface="Lexend"/>
              <a:cs typeface="Lexend"/>
              <a:sym typeface="Lexend"/>
            </a:endParaRPr>
          </a:p>
          <a:p>
            <a:pPr indent="0" lvl="0" marL="0" rtl="0" algn="ctr">
              <a:lnSpc>
                <a:spcPct val="115000"/>
              </a:lnSpc>
              <a:spcBef>
                <a:spcPts val="0"/>
              </a:spcBef>
              <a:spcAft>
                <a:spcPts val="0"/>
              </a:spcAft>
              <a:buNone/>
            </a:pPr>
            <a:r>
              <a:rPr lang="en" sz="1510">
                <a:solidFill>
                  <a:schemeClr val="dk2"/>
                </a:solidFill>
                <a:latin typeface="Lexend"/>
                <a:ea typeface="Lexend"/>
                <a:cs typeface="Lexend"/>
                <a:sym typeface="Lexend"/>
              </a:rPr>
              <a:t>Jainil</a:t>
            </a:r>
            <a:endParaRPr sz="1510">
              <a:solidFill>
                <a:schemeClr val="dk2"/>
              </a:solidFill>
              <a:latin typeface="Lexend"/>
              <a:ea typeface="Lexend"/>
              <a:cs typeface="Lexend"/>
              <a:sym typeface="Lexend"/>
            </a:endParaRPr>
          </a:p>
          <a:p>
            <a:pPr indent="0" lvl="0" marL="0" rtl="0" algn="ctr">
              <a:lnSpc>
                <a:spcPct val="115000"/>
              </a:lnSpc>
              <a:spcBef>
                <a:spcPts val="0"/>
              </a:spcBef>
              <a:spcAft>
                <a:spcPts val="0"/>
              </a:spcAft>
              <a:buNone/>
            </a:pPr>
            <a:r>
              <a:rPr lang="en" sz="1510">
                <a:solidFill>
                  <a:schemeClr val="dk2"/>
                </a:solidFill>
                <a:latin typeface="Lexend"/>
                <a:ea typeface="Lexend"/>
                <a:cs typeface="Lexend"/>
                <a:sym typeface="Lexend"/>
              </a:rPr>
              <a:t>Sujith</a:t>
            </a:r>
            <a:endParaRPr sz="1510">
              <a:solidFill>
                <a:schemeClr val="dk2"/>
              </a:solidFill>
              <a:latin typeface="Lexend"/>
              <a:ea typeface="Lexend"/>
              <a:cs typeface="Lexend"/>
              <a:sym typeface="Lexend"/>
            </a:endParaRPr>
          </a:p>
          <a:p>
            <a:pPr indent="0" lvl="0" marL="0" rtl="0" algn="ctr">
              <a:lnSpc>
                <a:spcPct val="115000"/>
              </a:lnSpc>
              <a:spcBef>
                <a:spcPts val="0"/>
              </a:spcBef>
              <a:spcAft>
                <a:spcPts val="0"/>
              </a:spcAft>
              <a:buNone/>
            </a:pPr>
            <a:r>
              <a:rPr lang="en" sz="1510">
                <a:solidFill>
                  <a:schemeClr val="dk2"/>
                </a:solidFill>
                <a:latin typeface="Lexend"/>
                <a:ea typeface="Lexend"/>
                <a:cs typeface="Lexend"/>
                <a:sym typeface="Lexend"/>
              </a:rPr>
              <a:t>Vishrut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Spark</a:t>
            </a:r>
            <a:r>
              <a:rPr lang="en">
                <a:highlight>
                  <a:srgbClr val="F1C232"/>
                </a:highlight>
                <a:latin typeface="Lexend"/>
                <a:ea typeface="Lexend"/>
                <a:cs typeface="Lexend"/>
                <a:sym typeface="Lexend"/>
              </a:rPr>
              <a:t> results run time</a:t>
            </a:r>
            <a:endParaRPr>
              <a:highlight>
                <a:srgbClr val="F1C232"/>
              </a:highlight>
              <a:latin typeface="Lexend"/>
              <a:ea typeface="Lexend"/>
              <a:cs typeface="Lexend"/>
              <a:sym typeface="Lexend"/>
            </a:endParaRPr>
          </a:p>
        </p:txBody>
      </p:sp>
      <p:sp>
        <p:nvSpPr>
          <p:cNvPr id="122" name="Google Shape;122;p23"/>
          <p:cNvSpPr txBox="1"/>
          <p:nvPr/>
        </p:nvSpPr>
        <p:spPr>
          <a:xfrm>
            <a:off x="443075" y="1266200"/>
            <a:ext cx="6724800" cy="45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Query and time it takes to execute on different dataset sizes </a:t>
            </a:r>
            <a:endParaRPr sz="1200">
              <a:solidFill>
                <a:schemeClr val="dk1"/>
              </a:solidFill>
            </a:endParaRPr>
          </a:p>
        </p:txBody>
      </p:sp>
      <p:pic>
        <p:nvPicPr>
          <p:cNvPr id="123" name="Google Shape;123;p23"/>
          <p:cNvPicPr preferRelativeResize="0"/>
          <p:nvPr/>
        </p:nvPicPr>
        <p:blipFill>
          <a:blip r:embed="rId4">
            <a:alphaModFix/>
          </a:blip>
          <a:stretch>
            <a:fillRect/>
          </a:stretch>
        </p:blipFill>
        <p:spPr>
          <a:xfrm>
            <a:off x="1157288" y="2111425"/>
            <a:ext cx="6829425" cy="129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Spark</a:t>
            </a:r>
            <a:r>
              <a:rPr lang="en">
                <a:highlight>
                  <a:srgbClr val="F1C232"/>
                </a:highlight>
                <a:latin typeface="Lexend"/>
                <a:ea typeface="Lexend"/>
                <a:cs typeface="Lexend"/>
                <a:sym typeface="Lexend"/>
              </a:rPr>
              <a:t> results</a:t>
            </a:r>
            <a:endParaRPr>
              <a:highlight>
                <a:srgbClr val="F1C232"/>
              </a:highlight>
              <a:latin typeface="Lexend"/>
              <a:ea typeface="Lexend"/>
              <a:cs typeface="Lexend"/>
              <a:sym typeface="Lexend"/>
            </a:endParaRPr>
          </a:p>
        </p:txBody>
      </p:sp>
      <p:pic>
        <p:nvPicPr>
          <p:cNvPr id="129" name="Google Shape;129;p24"/>
          <p:cNvPicPr preferRelativeResize="0"/>
          <p:nvPr/>
        </p:nvPicPr>
        <p:blipFill>
          <a:blip r:embed="rId4">
            <a:alphaModFix/>
          </a:blip>
          <a:stretch>
            <a:fillRect/>
          </a:stretch>
        </p:blipFill>
        <p:spPr>
          <a:xfrm>
            <a:off x="4334250" y="1423988"/>
            <a:ext cx="4437225" cy="2295525"/>
          </a:xfrm>
          <a:prstGeom prst="rect">
            <a:avLst/>
          </a:prstGeom>
          <a:noFill/>
          <a:ln>
            <a:noFill/>
          </a:ln>
        </p:spPr>
      </p:pic>
      <p:pic>
        <p:nvPicPr>
          <p:cNvPr id="130" name="Google Shape;130;p24"/>
          <p:cNvPicPr preferRelativeResize="0"/>
          <p:nvPr/>
        </p:nvPicPr>
        <p:blipFill>
          <a:blip r:embed="rId5">
            <a:alphaModFix/>
          </a:blip>
          <a:stretch>
            <a:fillRect/>
          </a:stretch>
        </p:blipFill>
        <p:spPr>
          <a:xfrm>
            <a:off x="152400" y="1170125"/>
            <a:ext cx="4029450" cy="25184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Spark results</a:t>
            </a:r>
            <a:endParaRPr>
              <a:highlight>
                <a:srgbClr val="F1C232"/>
              </a:highlight>
              <a:latin typeface="Lexend"/>
              <a:ea typeface="Lexend"/>
              <a:cs typeface="Lexend"/>
              <a:sym typeface="Lexend"/>
            </a:endParaRPr>
          </a:p>
        </p:txBody>
      </p:sp>
      <p:pic>
        <p:nvPicPr>
          <p:cNvPr id="136" name="Google Shape;136;p25"/>
          <p:cNvPicPr preferRelativeResize="0"/>
          <p:nvPr/>
        </p:nvPicPr>
        <p:blipFill>
          <a:blip r:embed="rId4">
            <a:alphaModFix/>
          </a:blip>
          <a:stretch>
            <a:fillRect/>
          </a:stretch>
        </p:blipFill>
        <p:spPr>
          <a:xfrm>
            <a:off x="561975" y="3756413"/>
            <a:ext cx="8020050" cy="923925"/>
          </a:xfrm>
          <a:prstGeom prst="rect">
            <a:avLst/>
          </a:prstGeom>
          <a:noFill/>
          <a:ln>
            <a:noFill/>
          </a:ln>
        </p:spPr>
      </p:pic>
      <p:pic>
        <p:nvPicPr>
          <p:cNvPr id="137" name="Google Shape;137;p25"/>
          <p:cNvPicPr preferRelativeResize="0"/>
          <p:nvPr/>
        </p:nvPicPr>
        <p:blipFill>
          <a:blip r:embed="rId5">
            <a:alphaModFix/>
          </a:blip>
          <a:stretch>
            <a:fillRect/>
          </a:stretch>
        </p:blipFill>
        <p:spPr>
          <a:xfrm>
            <a:off x="2624888" y="1206050"/>
            <a:ext cx="3894220" cy="24338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2256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Spark results</a:t>
            </a:r>
            <a:endParaRPr>
              <a:highlight>
                <a:srgbClr val="F1C232"/>
              </a:highlight>
              <a:latin typeface="Lexend"/>
              <a:ea typeface="Lexend"/>
              <a:cs typeface="Lexend"/>
              <a:sym typeface="Lexend"/>
            </a:endParaRPr>
          </a:p>
        </p:txBody>
      </p:sp>
      <p:pic>
        <p:nvPicPr>
          <p:cNvPr id="143" name="Google Shape;143;p26"/>
          <p:cNvPicPr preferRelativeResize="0"/>
          <p:nvPr/>
        </p:nvPicPr>
        <p:blipFill>
          <a:blip r:embed="rId4">
            <a:alphaModFix/>
          </a:blip>
          <a:stretch>
            <a:fillRect/>
          </a:stretch>
        </p:blipFill>
        <p:spPr>
          <a:xfrm>
            <a:off x="918025" y="3027425"/>
            <a:ext cx="7307924" cy="1979575"/>
          </a:xfrm>
          <a:prstGeom prst="rect">
            <a:avLst/>
          </a:prstGeom>
          <a:noFill/>
          <a:ln>
            <a:noFill/>
          </a:ln>
        </p:spPr>
      </p:pic>
      <p:pic>
        <p:nvPicPr>
          <p:cNvPr id="144" name="Google Shape;144;p26"/>
          <p:cNvPicPr preferRelativeResize="0"/>
          <p:nvPr/>
        </p:nvPicPr>
        <p:blipFill>
          <a:blip r:embed="rId5">
            <a:alphaModFix/>
          </a:blip>
          <a:stretch>
            <a:fillRect/>
          </a:stretch>
        </p:blipFill>
        <p:spPr>
          <a:xfrm>
            <a:off x="3229350" y="260175"/>
            <a:ext cx="4356200" cy="2722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224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Spark results</a:t>
            </a:r>
            <a:endParaRPr>
              <a:highlight>
                <a:srgbClr val="F1C232"/>
              </a:highlight>
              <a:latin typeface="Lexend"/>
              <a:ea typeface="Lexend"/>
              <a:cs typeface="Lexend"/>
              <a:sym typeface="Lexend"/>
            </a:endParaRPr>
          </a:p>
        </p:txBody>
      </p:sp>
      <p:pic>
        <p:nvPicPr>
          <p:cNvPr id="150" name="Google Shape;150;p27"/>
          <p:cNvPicPr preferRelativeResize="0"/>
          <p:nvPr/>
        </p:nvPicPr>
        <p:blipFill>
          <a:blip r:embed="rId4">
            <a:alphaModFix/>
          </a:blip>
          <a:stretch>
            <a:fillRect/>
          </a:stretch>
        </p:blipFill>
        <p:spPr>
          <a:xfrm>
            <a:off x="1821250" y="4000175"/>
            <a:ext cx="5501505" cy="961000"/>
          </a:xfrm>
          <a:prstGeom prst="rect">
            <a:avLst/>
          </a:prstGeom>
          <a:noFill/>
          <a:ln>
            <a:noFill/>
          </a:ln>
        </p:spPr>
      </p:pic>
      <p:pic>
        <p:nvPicPr>
          <p:cNvPr id="151" name="Google Shape;151;p27"/>
          <p:cNvPicPr preferRelativeResize="0"/>
          <p:nvPr/>
        </p:nvPicPr>
        <p:blipFill>
          <a:blip r:embed="rId5">
            <a:alphaModFix/>
          </a:blip>
          <a:stretch>
            <a:fillRect/>
          </a:stretch>
        </p:blipFill>
        <p:spPr>
          <a:xfrm>
            <a:off x="2432650" y="1234663"/>
            <a:ext cx="4278700" cy="2674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Pandas Results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pic>
        <p:nvPicPr>
          <p:cNvPr id="157" name="Google Shape;157;p28"/>
          <p:cNvPicPr preferRelativeResize="0"/>
          <p:nvPr/>
        </p:nvPicPr>
        <p:blipFill>
          <a:blip r:embed="rId4">
            <a:alphaModFix/>
          </a:blip>
          <a:stretch>
            <a:fillRect/>
          </a:stretch>
        </p:blipFill>
        <p:spPr>
          <a:xfrm>
            <a:off x="781100" y="1924050"/>
            <a:ext cx="7715250" cy="1295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Pandas Results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pic>
        <p:nvPicPr>
          <p:cNvPr id="163" name="Google Shape;163;p29" title="fraud_ground_truth_pandas.png"/>
          <p:cNvPicPr preferRelativeResize="0"/>
          <p:nvPr/>
        </p:nvPicPr>
        <p:blipFill>
          <a:blip r:embed="rId4">
            <a:alphaModFix/>
          </a:blip>
          <a:stretch>
            <a:fillRect/>
          </a:stretch>
        </p:blipFill>
        <p:spPr>
          <a:xfrm>
            <a:off x="407100" y="1307750"/>
            <a:ext cx="4213325" cy="2528000"/>
          </a:xfrm>
          <a:prstGeom prst="rect">
            <a:avLst/>
          </a:prstGeom>
          <a:noFill/>
          <a:ln>
            <a:noFill/>
          </a:ln>
        </p:spPr>
      </p:pic>
      <p:pic>
        <p:nvPicPr>
          <p:cNvPr id="164" name="Google Shape;164;p29"/>
          <p:cNvPicPr preferRelativeResize="0"/>
          <p:nvPr/>
        </p:nvPicPr>
        <p:blipFill>
          <a:blip r:embed="rId5">
            <a:alphaModFix/>
          </a:blip>
          <a:stretch>
            <a:fillRect/>
          </a:stretch>
        </p:blipFill>
        <p:spPr>
          <a:xfrm>
            <a:off x="4794600" y="1511188"/>
            <a:ext cx="4218775" cy="212112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Pandas Results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pic>
        <p:nvPicPr>
          <p:cNvPr id="170" name="Google Shape;170;p30" title="fraud_pattern_ethnicity_wise_pandas.png"/>
          <p:cNvPicPr preferRelativeResize="0"/>
          <p:nvPr/>
        </p:nvPicPr>
        <p:blipFill>
          <a:blip r:embed="rId4">
            <a:alphaModFix/>
          </a:blip>
          <a:stretch>
            <a:fillRect/>
          </a:stretch>
        </p:blipFill>
        <p:spPr>
          <a:xfrm>
            <a:off x="247300" y="1290313"/>
            <a:ext cx="4271450" cy="2562875"/>
          </a:xfrm>
          <a:prstGeom prst="rect">
            <a:avLst/>
          </a:prstGeom>
          <a:noFill/>
          <a:ln>
            <a:noFill/>
          </a:ln>
        </p:spPr>
      </p:pic>
      <p:pic>
        <p:nvPicPr>
          <p:cNvPr id="171" name="Google Shape;171;p30"/>
          <p:cNvPicPr preferRelativeResize="0"/>
          <p:nvPr/>
        </p:nvPicPr>
        <p:blipFill>
          <a:blip r:embed="rId5">
            <a:alphaModFix/>
          </a:blip>
          <a:stretch>
            <a:fillRect/>
          </a:stretch>
        </p:blipFill>
        <p:spPr>
          <a:xfrm>
            <a:off x="4604275" y="1314450"/>
            <a:ext cx="4491275" cy="2514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Pandas Results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pic>
        <p:nvPicPr>
          <p:cNvPr id="177" name="Google Shape;177;p31" title="fraud_predicted_pandas.png"/>
          <p:cNvPicPr preferRelativeResize="0"/>
          <p:nvPr/>
        </p:nvPicPr>
        <p:blipFill>
          <a:blip r:embed="rId4">
            <a:alphaModFix/>
          </a:blip>
          <a:stretch>
            <a:fillRect/>
          </a:stretch>
        </p:blipFill>
        <p:spPr>
          <a:xfrm>
            <a:off x="349000" y="1256941"/>
            <a:ext cx="4382725" cy="2629624"/>
          </a:xfrm>
          <a:prstGeom prst="rect">
            <a:avLst/>
          </a:prstGeom>
          <a:noFill/>
          <a:ln>
            <a:noFill/>
          </a:ln>
        </p:spPr>
      </p:pic>
      <p:pic>
        <p:nvPicPr>
          <p:cNvPr id="178" name="Google Shape;178;p31"/>
          <p:cNvPicPr preferRelativeResize="0"/>
          <p:nvPr/>
        </p:nvPicPr>
        <p:blipFill>
          <a:blip r:embed="rId5">
            <a:alphaModFix/>
          </a:blip>
          <a:stretch>
            <a:fillRect/>
          </a:stretch>
        </p:blipFill>
        <p:spPr>
          <a:xfrm>
            <a:off x="4961075" y="1863675"/>
            <a:ext cx="4104776" cy="141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Pandas Results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pic>
        <p:nvPicPr>
          <p:cNvPr id="184" name="Google Shape;184;p32" title="fraud_rate_by_veteran_status_pandas.png"/>
          <p:cNvPicPr preferRelativeResize="0"/>
          <p:nvPr/>
        </p:nvPicPr>
        <p:blipFill>
          <a:blip r:embed="rId4">
            <a:alphaModFix/>
          </a:blip>
          <a:stretch>
            <a:fillRect/>
          </a:stretch>
        </p:blipFill>
        <p:spPr>
          <a:xfrm>
            <a:off x="282625" y="1238988"/>
            <a:ext cx="4442550" cy="2665525"/>
          </a:xfrm>
          <a:prstGeom prst="rect">
            <a:avLst/>
          </a:prstGeom>
          <a:noFill/>
          <a:ln>
            <a:noFill/>
          </a:ln>
        </p:spPr>
      </p:pic>
      <p:pic>
        <p:nvPicPr>
          <p:cNvPr id="185" name="Google Shape;185;p32"/>
          <p:cNvPicPr preferRelativeResize="0"/>
          <p:nvPr/>
        </p:nvPicPr>
        <p:blipFill>
          <a:blip r:embed="rId5">
            <a:alphaModFix/>
          </a:blip>
          <a:stretch>
            <a:fillRect/>
          </a:stretch>
        </p:blipFill>
        <p:spPr>
          <a:xfrm>
            <a:off x="4865724" y="1724312"/>
            <a:ext cx="4321200" cy="169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Introduction</a:t>
            </a:r>
            <a:endParaRPr>
              <a:highlight>
                <a:srgbClr val="F1C232"/>
              </a:highlight>
              <a:latin typeface="Lexend"/>
              <a:ea typeface="Lexend"/>
              <a:cs typeface="Lexend"/>
              <a:sym typeface="Lexend"/>
            </a:endParaRPr>
          </a:p>
        </p:txBody>
      </p:sp>
      <p:sp>
        <p:nvSpPr>
          <p:cNvPr id="64" name="Google Shape;64;p15"/>
          <p:cNvSpPr txBox="1"/>
          <p:nvPr>
            <p:ph idx="1" type="body"/>
          </p:nvPr>
        </p:nvSpPr>
        <p:spPr>
          <a:xfrm>
            <a:off x="311700" y="1017725"/>
            <a:ext cx="8520600" cy="3915000"/>
          </a:xfrm>
          <a:prstGeom prst="rect">
            <a:avLst/>
          </a:prstGeom>
        </p:spPr>
        <p:txBody>
          <a:bodyPr anchorCtr="0" anchor="t" bIns="91425" lIns="91425" spcFirstLastPara="1" rIns="91425" wrap="square" tIns="91425">
            <a:normAutofit fontScale="55000" lnSpcReduction="20000"/>
          </a:bodyPr>
          <a:lstStyle/>
          <a:p>
            <a:pPr indent="0" lvl="0" marL="0" rtl="0" algn="l">
              <a:spcBef>
                <a:spcPts val="1800"/>
              </a:spcBef>
              <a:spcAft>
                <a:spcPts val="0"/>
              </a:spcAft>
              <a:buNone/>
            </a:pPr>
            <a:r>
              <a:rPr b="1" lang="en" sz="4200">
                <a:solidFill>
                  <a:schemeClr val="dk1"/>
                </a:solidFill>
                <a:latin typeface="Lexend"/>
                <a:ea typeface="Lexend"/>
                <a:cs typeface="Lexend"/>
                <a:sym typeface="Lexend"/>
              </a:rPr>
              <a:t>Bridging AI and Databases for Fraud Prevention</a:t>
            </a:r>
            <a:endParaRPr b="1" sz="1700">
              <a:solidFill>
                <a:schemeClr val="dk1"/>
              </a:solidFill>
              <a:latin typeface="Lexend"/>
              <a:ea typeface="Lexend"/>
              <a:cs typeface="Lexend"/>
              <a:sym typeface="Lexend"/>
            </a:endParaRPr>
          </a:p>
          <a:p>
            <a:pPr indent="-326519" lvl="0" marL="457200" rtl="0" algn="l">
              <a:spcBef>
                <a:spcPts val="600"/>
              </a:spcBef>
              <a:spcAft>
                <a:spcPts val="0"/>
              </a:spcAft>
              <a:buClr>
                <a:schemeClr val="dk1"/>
              </a:buClr>
              <a:buSzPct val="100000"/>
              <a:buFont typeface="Lexend"/>
              <a:buChar char="●"/>
            </a:pPr>
            <a:r>
              <a:rPr lang="en" sz="2803">
                <a:solidFill>
                  <a:schemeClr val="dk1"/>
                </a:solidFill>
                <a:latin typeface="Lexend"/>
                <a:ea typeface="Lexend"/>
                <a:cs typeface="Lexend"/>
                <a:sym typeface="Lexend"/>
              </a:rPr>
              <a:t>Our Breakthrough Approach:</a:t>
            </a:r>
            <a:br>
              <a:rPr lang="en" sz="2803">
                <a:solidFill>
                  <a:schemeClr val="dk1"/>
                </a:solidFill>
                <a:latin typeface="Lexend"/>
                <a:ea typeface="Lexend"/>
                <a:cs typeface="Lexend"/>
                <a:sym typeface="Lexend"/>
              </a:rPr>
            </a:br>
            <a:r>
              <a:rPr lang="en" sz="2803">
                <a:solidFill>
                  <a:schemeClr val="dk1"/>
                </a:solidFill>
                <a:latin typeface="Lexend"/>
                <a:ea typeface="Lexend"/>
                <a:cs typeface="Lexend"/>
                <a:sym typeface="Lexend"/>
              </a:rPr>
              <a:t>We embed a powerful Convolutional Neural Network (CNN) directly inside our Spark ecosystem using User Defined Function (UDF). This allows us to run advanced machine learning models as part of standard SQL queries.</a:t>
            </a:r>
            <a:br>
              <a:rPr lang="en" sz="2803">
                <a:solidFill>
                  <a:schemeClr val="dk1"/>
                </a:solidFill>
                <a:latin typeface="Lexend"/>
                <a:ea typeface="Lexend"/>
                <a:cs typeface="Lexend"/>
                <a:sym typeface="Lexend"/>
              </a:rPr>
            </a:br>
            <a:endParaRPr sz="2803">
              <a:solidFill>
                <a:schemeClr val="dk1"/>
              </a:solidFill>
              <a:latin typeface="Lexend"/>
              <a:ea typeface="Lexend"/>
              <a:cs typeface="Lexend"/>
              <a:sym typeface="Lexend"/>
            </a:endParaRPr>
          </a:p>
          <a:p>
            <a:pPr indent="-326519" lvl="0" marL="457200" rtl="0" algn="l">
              <a:spcBef>
                <a:spcPts val="0"/>
              </a:spcBef>
              <a:spcAft>
                <a:spcPts val="0"/>
              </a:spcAft>
              <a:buClr>
                <a:schemeClr val="dk1"/>
              </a:buClr>
              <a:buSzPct val="100000"/>
              <a:buFont typeface="Lexend"/>
              <a:buChar char="●"/>
            </a:pPr>
            <a:r>
              <a:rPr lang="en" sz="2803">
                <a:solidFill>
                  <a:schemeClr val="dk1"/>
                </a:solidFill>
                <a:latin typeface="Lexend"/>
                <a:ea typeface="Lexend"/>
                <a:cs typeface="Lexend"/>
                <a:sym typeface="Lexend"/>
              </a:rPr>
              <a:t>Why This Matters:</a:t>
            </a:r>
            <a:endParaRPr sz="2803">
              <a:solidFill>
                <a:schemeClr val="dk1"/>
              </a:solidFill>
              <a:latin typeface="Lexend"/>
              <a:ea typeface="Lexend"/>
              <a:cs typeface="Lexend"/>
              <a:sym typeface="Lexend"/>
            </a:endParaRPr>
          </a:p>
          <a:p>
            <a:pPr indent="-326519" lvl="1" marL="914400" rtl="0" algn="l">
              <a:spcBef>
                <a:spcPts val="0"/>
              </a:spcBef>
              <a:spcAft>
                <a:spcPts val="0"/>
              </a:spcAft>
              <a:buClr>
                <a:schemeClr val="dk1"/>
              </a:buClr>
              <a:buSzPct val="100000"/>
              <a:buFont typeface="Lexend"/>
              <a:buChar char="●"/>
            </a:pPr>
            <a:r>
              <a:rPr lang="en" sz="2803">
                <a:solidFill>
                  <a:schemeClr val="dk1"/>
                </a:solidFill>
                <a:latin typeface="Lexend"/>
                <a:ea typeface="Lexend"/>
                <a:cs typeface="Lexend"/>
                <a:sym typeface="Lexend"/>
              </a:rPr>
              <a:t>Instantly verify IDs as soon as they are uploaded—no need for external systems or manual review.</a:t>
            </a:r>
            <a:endParaRPr sz="2803">
              <a:solidFill>
                <a:schemeClr val="dk1"/>
              </a:solidFill>
              <a:latin typeface="Lexend"/>
              <a:ea typeface="Lexend"/>
              <a:cs typeface="Lexend"/>
              <a:sym typeface="Lexend"/>
            </a:endParaRPr>
          </a:p>
          <a:p>
            <a:pPr indent="-326519" lvl="1" marL="914400" rtl="0" algn="l">
              <a:spcBef>
                <a:spcPts val="0"/>
              </a:spcBef>
              <a:spcAft>
                <a:spcPts val="0"/>
              </a:spcAft>
              <a:buClr>
                <a:schemeClr val="dk1"/>
              </a:buClr>
              <a:buSzPct val="100000"/>
              <a:buFont typeface="Lexend"/>
              <a:buChar char="●"/>
            </a:pPr>
            <a:r>
              <a:rPr lang="en" sz="2803">
                <a:solidFill>
                  <a:schemeClr val="dk1"/>
                </a:solidFill>
                <a:latin typeface="Lexend"/>
                <a:ea typeface="Lexend"/>
                <a:cs typeface="Lexend"/>
                <a:sym typeface="Lexend"/>
              </a:rPr>
              <a:t>Automated fraud checks become a seamless part of everyday data operations, boosting both speed and security for banks and online platforms.</a:t>
            </a:r>
            <a:endParaRPr sz="2803">
              <a:solidFill>
                <a:schemeClr val="dk1"/>
              </a:solidFill>
              <a:latin typeface="Lexend"/>
              <a:ea typeface="Lexend"/>
              <a:cs typeface="Lexend"/>
              <a:sym typeface="Lexend"/>
            </a:endParaRPr>
          </a:p>
          <a:p>
            <a:pPr indent="-326519" lvl="1" marL="914400" rtl="0" algn="l">
              <a:spcBef>
                <a:spcPts val="0"/>
              </a:spcBef>
              <a:spcAft>
                <a:spcPts val="0"/>
              </a:spcAft>
              <a:buClr>
                <a:schemeClr val="dk1"/>
              </a:buClr>
              <a:buSzPct val="100000"/>
              <a:buFont typeface="Lexend"/>
              <a:buChar char="●"/>
            </a:pPr>
            <a:r>
              <a:rPr lang="en" sz="2803">
                <a:solidFill>
                  <a:schemeClr val="dk1"/>
                </a:solidFill>
                <a:latin typeface="Lexend"/>
                <a:ea typeface="Lexend"/>
                <a:cs typeface="Lexend"/>
                <a:sym typeface="Lexend"/>
              </a:rPr>
              <a:t>By running machine learning models directly within SQL queries, our system processes large volumes of data efficiently—no data movement between systems, minimal latency, and the ability to handle thousands of checks per hour without slowdowns</a:t>
            </a:r>
            <a:endParaRPr b="1" sz="1700">
              <a:solidFill>
                <a:schemeClr val="dk1"/>
              </a:solidFill>
              <a:latin typeface="Lexend"/>
              <a:ea typeface="Lexend"/>
              <a:cs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33"/>
          <p:cNvSpPr txBox="1"/>
          <p:nvPr>
            <p:ph idx="1" type="body"/>
          </p:nvPr>
        </p:nvSpPr>
        <p:spPr>
          <a:xfrm>
            <a:off x="311700" y="513150"/>
            <a:ext cx="8520600" cy="10002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39285"/>
              <a:buFont typeface="Arial"/>
              <a:buNone/>
            </a:pPr>
            <a:r>
              <a:rPr lang="en" sz="2800">
                <a:solidFill>
                  <a:schemeClr val="dk1"/>
                </a:solidFill>
                <a:highlight>
                  <a:srgbClr val="F1C232"/>
                </a:highlight>
              </a:rPr>
              <a:t>Pandas v/s Spark</a:t>
            </a:r>
            <a:endParaRPr sz="2800">
              <a:solidFill>
                <a:schemeClr val="dk1"/>
              </a:solidFill>
              <a:highlight>
                <a:srgbClr val="F1C232"/>
              </a:highlight>
            </a:endParaRPr>
          </a:p>
          <a:p>
            <a:pPr indent="0" lvl="0" marL="0" rtl="0" algn="l">
              <a:spcBef>
                <a:spcPts val="0"/>
              </a:spcBef>
              <a:spcAft>
                <a:spcPts val="1200"/>
              </a:spcAft>
              <a:buNone/>
            </a:pPr>
            <a:r>
              <a:t/>
            </a:r>
            <a:endParaRPr sz="3700">
              <a:solidFill>
                <a:schemeClr val="dk1"/>
              </a:solidFill>
              <a:latin typeface="Lexend"/>
              <a:ea typeface="Lexend"/>
              <a:cs typeface="Lexend"/>
              <a:sym typeface="Lexend"/>
            </a:endParaRPr>
          </a:p>
        </p:txBody>
      </p:sp>
      <p:pic>
        <p:nvPicPr>
          <p:cNvPr id="191" name="Google Shape;191;p33" title="fraud_ground_truth_combined.png"/>
          <p:cNvPicPr preferRelativeResize="0"/>
          <p:nvPr/>
        </p:nvPicPr>
        <p:blipFill>
          <a:blip r:embed="rId4">
            <a:alphaModFix/>
          </a:blip>
          <a:stretch>
            <a:fillRect/>
          </a:stretch>
        </p:blipFill>
        <p:spPr>
          <a:xfrm>
            <a:off x="1911725" y="1077300"/>
            <a:ext cx="5320560" cy="3325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5" name="Shape 195"/>
        <p:cNvGrpSpPr/>
        <p:nvPr/>
      </p:nvGrpSpPr>
      <p:grpSpPr>
        <a:xfrm>
          <a:off x="0" y="0"/>
          <a:ext cx="0" cy="0"/>
          <a:chOff x="0" y="0"/>
          <a:chExt cx="0" cy="0"/>
        </a:xfrm>
      </p:grpSpPr>
      <p:sp>
        <p:nvSpPr>
          <p:cNvPr id="196" name="Google Shape;196;p34"/>
          <p:cNvSpPr txBox="1"/>
          <p:nvPr>
            <p:ph idx="1" type="body"/>
          </p:nvPr>
        </p:nvSpPr>
        <p:spPr>
          <a:xfrm>
            <a:off x="311700" y="513150"/>
            <a:ext cx="8520600" cy="10002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39285"/>
              <a:buFont typeface="Arial"/>
              <a:buNone/>
            </a:pPr>
            <a:r>
              <a:rPr lang="en" sz="2800">
                <a:solidFill>
                  <a:schemeClr val="dk1"/>
                </a:solidFill>
                <a:highlight>
                  <a:srgbClr val="F1C232"/>
                </a:highlight>
              </a:rPr>
              <a:t>Pandas v/s Spark</a:t>
            </a:r>
            <a:endParaRPr sz="2800">
              <a:solidFill>
                <a:schemeClr val="dk1"/>
              </a:solidFill>
              <a:highlight>
                <a:srgbClr val="F1C232"/>
              </a:highlight>
            </a:endParaRPr>
          </a:p>
          <a:p>
            <a:pPr indent="0" lvl="0" marL="0" rtl="0" algn="l">
              <a:spcBef>
                <a:spcPts val="0"/>
              </a:spcBef>
              <a:spcAft>
                <a:spcPts val="1200"/>
              </a:spcAft>
              <a:buNone/>
            </a:pPr>
            <a:r>
              <a:t/>
            </a:r>
            <a:endParaRPr sz="3700">
              <a:solidFill>
                <a:schemeClr val="dk1"/>
              </a:solidFill>
              <a:latin typeface="Lexend"/>
              <a:ea typeface="Lexend"/>
              <a:cs typeface="Lexend"/>
              <a:sym typeface="Lexend"/>
            </a:endParaRPr>
          </a:p>
        </p:txBody>
      </p:sp>
      <p:pic>
        <p:nvPicPr>
          <p:cNvPr id="197" name="Google Shape;197;p34" title="fraud_pattern_ethnicity_wise_combined.png"/>
          <p:cNvPicPr preferRelativeResize="0"/>
          <p:nvPr/>
        </p:nvPicPr>
        <p:blipFill>
          <a:blip r:embed="rId4">
            <a:alphaModFix/>
          </a:blip>
          <a:stretch>
            <a:fillRect/>
          </a:stretch>
        </p:blipFill>
        <p:spPr>
          <a:xfrm>
            <a:off x="1911725" y="1179000"/>
            <a:ext cx="5320560" cy="3325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35"/>
          <p:cNvSpPr txBox="1"/>
          <p:nvPr>
            <p:ph idx="1" type="body"/>
          </p:nvPr>
        </p:nvSpPr>
        <p:spPr>
          <a:xfrm>
            <a:off x="311700" y="513150"/>
            <a:ext cx="8520600" cy="10002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39285"/>
              <a:buFont typeface="Arial"/>
              <a:buNone/>
            </a:pPr>
            <a:r>
              <a:rPr lang="en" sz="2800">
                <a:solidFill>
                  <a:schemeClr val="dk1"/>
                </a:solidFill>
                <a:highlight>
                  <a:srgbClr val="F1C232"/>
                </a:highlight>
              </a:rPr>
              <a:t>Pandas v/s Spark</a:t>
            </a:r>
            <a:endParaRPr sz="2800">
              <a:solidFill>
                <a:schemeClr val="dk1"/>
              </a:solidFill>
              <a:highlight>
                <a:srgbClr val="F1C232"/>
              </a:highlight>
            </a:endParaRPr>
          </a:p>
          <a:p>
            <a:pPr indent="0" lvl="0" marL="0" rtl="0" algn="l">
              <a:spcBef>
                <a:spcPts val="0"/>
              </a:spcBef>
              <a:spcAft>
                <a:spcPts val="1200"/>
              </a:spcAft>
              <a:buNone/>
            </a:pPr>
            <a:r>
              <a:t/>
            </a:r>
            <a:endParaRPr sz="3700">
              <a:solidFill>
                <a:schemeClr val="dk1"/>
              </a:solidFill>
              <a:latin typeface="Lexend"/>
              <a:ea typeface="Lexend"/>
              <a:cs typeface="Lexend"/>
              <a:sym typeface="Lexend"/>
            </a:endParaRPr>
          </a:p>
        </p:txBody>
      </p:sp>
      <p:pic>
        <p:nvPicPr>
          <p:cNvPr id="203" name="Google Shape;203;p35" title="fraud_predicted_combined.png"/>
          <p:cNvPicPr preferRelativeResize="0"/>
          <p:nvPr/>
        </p:nvPicPr>
        <p:blipFill>
          <a:blip r:embed="rId4">
            <a:alphaModFix/>
          </a:blip>
          <a:stretch>
            <a:fillRect/>
          </a:stretch>
        </p:blipFill>
        <p:spPr>
          <a:xfrm>
            <a:off x="1911725" y="990125"/>
            <a:ext cx="5320560" cy="3325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6"/>
          <p:cNvSpPr txBox="1"/>
          <p:nvPr>
            <p:ph idx="1" type="body"/>
          </p:nvPr>
        </p:nvSpPr>
        <p:spPr>
          <a:xfrm>
            <a:off x="311700" y="513150"/>
            <a:ext cx="8520600" cy="10002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00000"/>
              </a:lnSpc>
              <a:spcBef>
                <a:spcPts val="0"/>
              </a:spcBef>
              <a:spcAft>
                <a:spcPts val="0"/>
              </a:spcAft>
              <a:buClr>
                <a:schemeClr val="dk1"/>
              </a:buClr>
              <a:buSzPct val="39285"/>
              <a:buFont typeface="Arial"/>
              <a:buNone/>
            </a:pPr>
            <a:r>
              <a:rPr lang="en" sz="2800">
                <a:solidFill>
                  <a:schemeClr val="dk1"/>
                </a:solidFill>
                <a:highlight>
                  <a:srgbClr val="F1C232"/>
                </a:highlight>
              </a:rPr>
              <a:t>Pandas v/s Spark</a:t>
            </a:r>
            <a:endParaRPr sz="2800">
              <a:solidFill>
                <a:schemeClr val="dk1"/>
              </a:solidFill>
              <a:highlight>
                <a:srgbClr val="F1C232"/>
              </a:highlight>
            </a:endParaRPr>
          </a:p>
          <a:p>
            <a:pPr indent="0" lvl="0" marL="0" rtl="0" algn="l">
              <a:spcBef>
                <a:spcPts val="0"/>
              </a:spcBef>
              <a:spcAft>
                <a:spcPts val="1200"/>
              </a:spcAft>
              <a:buNone/>
            </a:pPr>
            <a:r>
              <a:t/>
            </a:r>
            <a:endParaRPr sz="3700">
              <a:solidFill>
                <a:schemeClr val="dk1"/>
              </a:solidFill>
              <a:latin typeface="Lexend"/>
              <a:ea typeface="Lexend"/>
              <a:cs typeface="Lexend"/>
              <a:sym typeface="Lexend"/>
            </a:endParaRPr>
          </a:p>
        </p:txBody>
      </p:sp>
      <p:pic>
        <p:nvPicPr>
          <p:cNvPr id="209" name="Google Shape;209;p36" title="fraud_rate_by_veteran_status_combined.png"/>
          <p:cNvPicPr preferRelativeResize="0"/>
          <p:nvPr/>
        </p:nvPicPr>
        <p:blipFill>
          <a:blip r:embed="rId4">
            <a:alphaModFix/>
          </a:blip>
          <a:stretch>
            <a:fillRect/>
          </a:stretch>
        </p:blipFill>
        <p:spPr>
          <a:xfrm>
            <a:off x="1911725" y="1113625"/>
            <a:ext cx="5320560" cy="3325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37"/>
          <p:cNvSpPr txBox="1"/>
          <p:nvPr>
            <p:ph idx="1" type="body"/>
          </p:nvPr>
        </p:nvSpPr>
        <p:spPr>
          <a:xfrm>
            <a:off x="414550" y="440725"/>
            <a:ext cx="4917900" cy="5982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500">
                <a:solidFill>
                  <a:schemeClr val="dk1"/>
                </a:solidFill>
                <a:highlight>
                  <a:srgbClr val="F1C232"/>
                </a:highlight>
              </a:rPr>
              <a:t>Demo</a:t>
            </a:r>
            <a:endParaRPr sz="2500">
              <a:solidFill>
                <a:schemeClr val="dk1"/>
              </a:solidFill>
              <a:latin typeface="Lexend"/>
              <a:ea typeface="Lexend"/>
              <a:cs typeface="Lexend"/>
              <a:sym typeface="Lexen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38"/>
          <p:cNvSpPr txBox="1"/>
          <p:nvPr>
            <p:ph idx="1" type="body"/>
          </p:nvPr>
        </p:nvSpPr>
        <p:spPr>
          <a:xfrm>
            <a:off x="311700" y="513150"/>
            <a:ext cx="8520600" cy="34164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3700">
                <a:solidFill>
                  <a:schemeClr val="dk1"/>
                </a:solidFill>
                <a:latin typeface="Lexend"/>
                <a:ea typeface="Lexend"/>
                <a:cs typeface="Lexend"/>
                <a:sym typeface="Lexend"/>
              </a:rPr>
              <a:t>Thank You</a:t>
            </a:r>
            <a:endParaRPr sz="3700">
              <a:solidFill>
                <a:schemeClr val="dk1"/>
              </a:solidFill>
              <a:latin typeface="Lexend"/>
              <a:ea typeface="Lexend"/>
              <a:cs typeface="Lexend"/>
              <a:sym typeface="Lexend"/>
            </a:endParaRPr>
          </a:p>
          <a:p>
            <a:pPr indent="0" lvl="0" marL="0" rtl="0" algn="l">
              <a:spcBef>
                <a:spcPts val="0"/>
              </a:spcBef>
              <a:spcAft>
                <a:spcPts val="1200"/>
              </a:spcAft>
              <a:buNone/>
            </a:pPr>
            <a:r>
              <a:t/>
            </a:r>
            <a:endParaRPr sz="28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Dataset Schema</a:t>
            </a:r>
            <a:endParaRPr>
              <a:highlight>
                <a:srgbClr val="F1C232"/>
              </a:highlight>
              <a:latin typeface="Lexend"/>
              <a:ea typeface="Lexend"/>
              <a:cs typeface="Lexend"/>
              <a:sym typeface="Lexend"/>
            </a:endParaRPr>
          </a:p>
        </p:txBody>
      </p:sp>
      <p:sp>
        <p:nvSpPr>
          <p:cNvPr id="70" name="Google Shape;70;p16"/>
          <p:cNvSpPr txBox="1"/>
          <p:nvPr/>
        </p:nvSpPr>
        <p:spPr>
          <a:xfrm>
            <a:off x="561825" y="982150"/>
            <a:ext cx="76872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a:t>
            </a:r>
            <a:r>
              <a:rPr lang="en" sz="1800">
                <a:solidFill>
                  <a:schemeClr val="dk1"/>
                </a:solidFill>
              </a:rPr>
              <a:t>dmeta                                        idlabel                                   idimage</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pic>
        <p:nvPicPr>
          <p:cNvPr id="71" name="Google Shape;71;p16"/>
          <p:cNvPicPr preferRelativeResize="0"/>
          <p:nvPr/>
        </p:nvPicPr>
        <p:blipFill>
          <a:blip r:embed="rId4">
            <a:alphaModFix/>
          </a:blip>
          <a:stretch>
            <a:fillRect/>
          </a:stretch>
        </p:blipFill>
        <p:spPr>
          <a:xfrm>
            <a:off x="561825" y="1477350"/>
            <a:ext cx="3100725" cy="3448050"/>
          </a:xfrm>
          <a:prstGeom prst="rect">
            <a:avLst/>
          </a:prstGeom>
          <a:noFill/>
          <a:ln>
            <a:noFill/>
          </a:ln>
        </p:spPr>
      </p:pic>
      <p:pic>
        <p:nvPicPr>
          <p:cNvPr id="72" name="Google Shape;72;p16"/>
          <p:cNvPicPr preferRelativeResize="0"/>
          <p:nvPr/>
        </p:nvPicPr>
        <p:blipFill>
          <a:blip r:embed="rId5">
            <a:alphaModFix/>
          </a:blip>
          <a:stretch>
            <a:fillRect/>
          </a:stretch>
        </p:blipFill>
        <p:spPr>
          <a:xfrm>
            <a:off x="3814950" y="1433050"/>
            <a:ext cx="2708633" cy="3558051"/>
          </a:xfrm>
          <a:prstGeom prst="rect">
            <a:avLst/>
          </a:prstGeom>
          <a:noFill/>
          <a:ln>
            <a:noFill/>
          </a:ln>
        </p:spPr>
      </p:pic>
      <p:pic>
        <p:nvPicPr>
          <p:cNvPr id="73" name="Google Shape;73;p16"/>
          <p:cNvPicPr preferRelativeResize="0"/>
          <p:nvPr/>
        </p:nvPicPr>
        <p:blipFill>
          <a:blip r:embed="rId6">
            <a:alphaModFix/>
          </a:blip>
          <a:stretch>
            <a:fillRect/>
          </a:stretch>
        </p:blipFill>
        <p:spPr>
          <a:xfrm>
            <a:off x="6739920" y="1477350"/>
            <a:ext cx="2404075" cy="742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Environment / Technologies used</a:t>
            </a:r>
            <a:r>
              <a:rPr lang="en">
                <a:highlight>
                  <a:srgbClr val="F1C232"/>
                </a:highlight>
                <a:latin typeface="Lexend"/>
                <a:ea typeface="Lexend"/>
                <a:cs typeface="Lexend"/>
                <a:sym typeface="Lexend"/>
              </a:rPr>
              <a:t> </a:t>
            </a:r>
            <a:endParaRPr>
              <a:highlight>
                <a:srgbClr val="F1C232"/>
              </a:highlight>
              <a:latin typeface="Lexend"/>
              <a:ea typeface="Lexend"/>
              <a:cs typeface="Lexend"/>
              <a:sym typeface="Lexend"/>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exend"/>
              <a:buChar char="-"/>
            </a:pPr>
            <a:r>
              <a:rPr lang="en">
                <a:solidFill>
                  <a:schemeClr val="dk1"/>
                </a:solidFill>
                <a:latin typeface="Lexend"/>
                <a:ea typeface="Lexend"/>
                <a:cs typeface="Lexend"/>
                <a:sym typeface="Lexend"/>
              </a:rPr>
              <a:t>First we tried using </a:t>
            </a:r>
            <a:r>
              <a:rPr b="1" lang="en">
                <a:solidFill>
                  <a:schemeClr val="dk1"/>
                </a:solidFill>
                <a:latin typeface="Lexend"/>
                <a:ea typeface="Lexend"/>
                <a:cs typeface="Lexend"/>
                <a:sym typeface="Lexend"/>
              </a:rPr>
              <a:t>velox</a:t>
            </a:r>
            <a:r>
              <a:rPr lang="en">
                <a:solidFill>
                  <a:schemeClr val="dk1"/>
                </a:solidFill>
                <a:latin typeface="Lexend"/>
                <a:ea typeface="Lexend"/>
                <a:cs typeface="Lexend"/>
                <a:sym typeface="Lexend"/>
              </a:rPr>
              <a:t>. However, it was difficult to set up. </a:t>
            </a:r>
            <a:endParaRPr>
              <a:solidFill>
                <a:schemeClr val="dk1"/>
              </a:solidFill>
              <a:latin typeface="Lexend"/>
              <a:ea typeface="Lexend"/>
              <a:cs typeface="Lexend"/>
              <a:sym typeface="Lexend"/>
            </a:endParaRPr>
          </a:p>
          <a:p>
            <a:pPr indent="-342900" lvl="0" marL="457200" rtl="0" algn="l">
              <a:spcBef>
                <a:spcPts val="0"/>
              </a:spcBef>
              <a:spcAft>
                <a:spcPts val="0"/>
              </a:spcAft>
              <a:buClr>
                <a:schemeClr val="dk1"/>
              </a:buClr>
              <a:buSzPts val="1800"/>
              <a:buFont typeface="Lexend"/>
              <a:buChar char="-"/>
            </a:pPr>
            <a:r>
              <a:rPr lang="en">
                <a:solidFill>
                  <a:schemeClr val="dk1"/>
                </a:solidFill>
                <a:latin typeface="Lexend"/>
                <a:ea typeface="Lexend"/>
                <a:cs typeface="Lexend"/>
                <a:sym typeface="Lexend"/>
              </a:rPr>
              <a:t>Then we switched to </a:t>
            </a:r>
            <a:r>
              <a:rPr b="1" lang="en">
                <a:solidFill>
                  <a:schemeClr val="dk1"/>
                </a:solidFill>
                <a:latin typeface="Lexend"/>
                <a:ea typeface="Lexend"/>
                <a:cs typeface="Lexend"/>
                <a:sym typeface="Lexend"/>
              </a:rPr>
              <a:t>PostgreSQL </a:t>
            </a:r>
            <a:r>
              <a:rPr lang="en">
                <a:solidFill>
                  <a:schemeClr val="dk1"/>
                </a:solidFill>
                <a:latin typeface="Lexend"/>
                <a:ea typeface="Lexend"/>
                <a:cs typeface="Lexend"/>
                <a:sym typeface="Lexend"/>
              </a:rPr>
              <a:t>and decided to leverage UDFs of PostgreSQL. However, there are lot of constraints in UDF, we </a:t>
            </a:r>
            <a:r>
              <a:rPr lang="en">
                <a:solidFill>
                  <a:schemeClr val="dk1"/>
                </a:solidFill>
                <a:latin typeface="Lexend"/>
                <a:ea typeface="Lexend"/>
                <a:cs typeface="Lexend"/>
                <a:sym typeface="Lexend"/>
              </a:rPr>
              <a:t>decided</a:t>
            </a:r>
            <a:r>
              <a:rPr lang="en">
                <a:solidFill>
                  <a:schemeClr val="dk1"/>
                </a:solidFill>
                <a:latin typeface="Lexend"/>
                <a:ea typeface="Lexend"/>
                <a:cs typeface="Lexend"/>
                <a:sym typeface="Lexend"/>
              </a:rPr>
              <a:t> to explore other options. So, we were only able to run simple queries which </a:t>
            </a:r>
            <a:r>
              <a:rPr lang="en">
                <a:solidFill>
                  <a:schemeClr val="dk1"/>
                </a:solidFill>
                <a:latin typeface="Lexend"/>
                <a:ea typeface="Lexend"/>
                <a:cs typeface="Lexend"/>
                <a:sym typeface="Lexend"/>
              </a:rPr>
              <a:t>does not</a:t>
            </a:r>
            <a:r>
              <a:rPr lang="en">
                <a:solidFill>
                  <a:schemeClr val="dk1"/>
                </a:solidFill>
                <a:latin typeface="Lexend"/>
                <a:ea typeface="Lexend"/>
                <a:cs typeface="Lexend"/>
                <a:sym typeface="Lexend"/>
              </a:rPr>
              <a:t> use user defined functions</a:t>
            </a:r>
            <a:endParaRPr>
              <a:solidFill>
                <a:schemeClr val="dk1"/>
              </a:solidFill>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pic>
        <p:nvPicPr>
          <p:cNvPr id="80" name="Google Shape;80;p17"/>
          <p:cNvPicPr preferRelativeResize="0"/>
          <p:nvPr/>
        </p:nvPicPr>
        <p:blipFill>
          <a:blip r:embed="rId4">
            <a:alphaModFix/>
          </a:blip>
          <a:stretch>
            <a:fillRect/>
          </a:stretch>
        </p:blipFill>
        <p:spPr>
          <a:xfrm>
            <a:off x="3203346" y="2874475"/>
            <a:ext cx="2797425" cy="21745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ph idx="1" type="body"/>
          </p:nvPr>
        </p:nvSpPr>
        <p:spPr>
          <a:xfrm>
            <a:off x="336700" y="190025"/>
            <a:ext cx="8520600" cy="4638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exend"/>
              <a:buChar char="-"/>
            </a:pPr>
            <a:r>
              <a:rPr lang="en">
                <a:solidFill>
                  <a:schemeClr val="dk1"/>
                </a:solidFill>
                <a:latin typeface="Lexend"/>
                <a:ea typeface="Lexend"/>
                <a:cs typeface="Lexend"/>
                <a:sym typeface="Lexend"/>
              </a:rPr>
              <a:t>We also explored </a:t>
            </a:r>
            <a:r>
              <a:rPr b="1" lang="en">
                <a:solidFill>
                  <a:schemeClr val="dk1"/>
                </a:solidFill>
                <a:latin typeface="Lexend"/>
                <a:ea typeface="Lexend"/>
                <a:cs typeface="Lexend"/>
                <a:sym typeface="Lexend"/>
              </a:rPr>
              <a:t>EvaDB</a:t>
            </a:r>
            <a:r>
              <a:rPr lang="en">
                <a:solidFill>
                  <a:schemeClr val="dk1"/>
                </a:solidFill>
                <a:latin typeface="Lexend"/>
                <a:ea typeface="Lexend"/>
                <a:cs typeface="Lexend"/>
                <a:sym typeface="Lexend"/>
              </a:rPr>
              <a:t>, however, it doesnt support multi dimensional tensors and only allows simple ML models such as XGBoost and Linear/Logistic Regression with simple and definite data types. </a:t>
            </a:r>
            <a:endParaRPr>
              <a:solidFill>
                <a:schemeClr val="dk1"/>
              </a:solidFill>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0" lvl="0" marL="457200" rtl="0" algn="l">
              <a:spcBef>
                <a:spcPts val="1200"/>
              </a:spcBef>
              <a:spcAft>
                <a:spcPts val="0"/>
              </a:spcAft>
              <a:buNone/>
            </a:pPr>
            <a:r>
              <a:t/>
            </a:r>
            <a:endParaRPr>
              <a:latin typeface="Lexend"/>
              <a:ea typeface="Lexend"/>
              <a:cs typeface="Lexend"/>
              <a:sym typeface="Lexend"/>
            </a:endParaRPr>
          </a:p>
          <a:p>
            <a:pPr indent="-342900" lvl="0" marL="457200" rtl="0" algn="l">
              <a:spcBef>
                <a:spcPts val="1200"/>
              </a:spcBef>
              <a:spcAft>
                <a:spcPts val="0"/>
              </a:spcAft>
              <a:buClr>
                <a:schemeClr val="dk1"/>
              </a:buClr>
              <a:buSzPts val="1800"/>
              <a:buFont typeface="Lexend"/>
              <a:buChar char="-"/>
            </a:pPr>
            <a:r>
              <a:rPr lang="en">
                <a:solidFill>
                  <a:schemeClr val="dk1"/>
                </a:solidFill>
                <a:latin typeface="Lexend"/>
                <a:ea typeface="Lexend"/>
                <a:cs typeface="Lexend"/>
                <a:sym typeface="Lexend"/>
              </a:rPr>
              <a:t>So, Finally we decided to use </a:t>
            </a:r>
            <a:r>
              <a:rPr b="1" lang="en">
                <a:solidFill>
                  <a:schemeClr val="dk1"/>
                </a:solidFill>
                <a:latin typeface="Lexend"/>
                <a:ea typeface="Lexend"/>
                <a:cs typeface="Lexend"/>
                <a:sym typeface="Lexend"/>
              </a:rPr>
              <a:t>Spark </a:t>
            </a:r>
            <a:r>
              <a:rPr lang="en">
                <a:solidFill>
                  <a:schemeClr val="dk1"/>
                </a:solidFill>
                <a:latin typeface="Lexend"/>
                <a:ea typeface="Lexend"/>
                <a:cs typeface="Lexend"/>
                <a:sym typeface="Lexend"/>
              </a:rPr>
              <a:t>ecosystem which allows us to use complex ML models in UDFs.</a:t>
            </a:r>
            <a:endParaRPr>
              <a:solidFill>
                <a:schemeClr val="dk1"/>
              </a:solidFill>
              <a:latin typeface="Lexend"/>
              <a:ea typeface="Lexend"/>
              <a:cs typeface="Lexend"/>
              <a:sym typeface="Lexend"/>
            </a:endParaRPr>
          </a:p>
        </p:txBody>
      </p:sp>
      <p:pic>
        <p:nvPicPr>
          <p:cNvPr id="86" name="Google Shape;86;p18"/>
          <p:cNvPicPr preferRelativeResize="0"/>
          <p:nvPr/>
        </p:nvPicPr>
        <p:blipFill>
          <a:blip r:embed="rId4">
            <a:alphaModFix/>
          </a:blip>
          <a:stretch>
            <a:fillRect/>
          </a:stretch>
        </p:blipFill>
        <p:spPr>
          <a:xfrm>
            <a:off x="3057288" y="1454026"/>
            <a:ext cx="3029424" cy="154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highlight>
                  <a:srgbClr val="F1C232"/>
                </a:highlight>
              </a:rPr>
              <a:t>Tech tried and problems encountered tables</a:t>
            </a:r>
            <a:endParaRPr>
              <a:highlight>
                <a:srgbClr val="F1C232"/>
              </a:highlight>
            </a:endParaRPr>
          </a:p>
          <a:p>
            <a:pPr indent="0" lvl="0" marL="0" rtl="0" algn="l">
              <a:spcBef>
                <a:spcPts val="0"/>
              </a:spcBef>
              <a:spcAft>
                <a:spcPts val="0"/>
              </a:spcAft>
              <a:buNone/>
            </a:pPr>
            <a:r>
              <a:t/>
            </a:r>
            <a:endParaRPr>
              <a:highlight>
                <a:srgbClr val="F1C232"/>
              </a:highlight>
              <a:latin typeface="Lexend"/>
              <a:ea typeface="Lexend"/>
              <a:cs typeface="Lexend"/>
              <a:sym typeface="Lexend"/>
            </a:endParaRPr>
          </a:p>
        </p:txBody>
      </p:sp>
      <p:graphicFrame>
        <p:nvGraphicFramePr>
          <p:cNvPr id="92" name="Google Shape;92;p19"/>
          <p:cNvGraphicFramePr/>
          <p:nvPr/>
        </p:nvGraphicFramePr>
        <p:xfrm>
          <a:off x="433375" y="1163950"/>
          <a:ext cx="3000000" cy="3000000"/>
        </p:xfrm>
        <a:graphic>
          <a:graphicData uri="http://schemas.openxmlformats.org/drawingml/2006/table">
            <a:tbl>
              <a:tblPr>
                <a:noFill/>
                <a:tableStyleId>{860D1887-810D-42D8-B15E-42579C345D64}</a:tableStyleId>
              </a:tblPr>
              <a:tblGrid>
                <a:gridCol w="1564150"/>
                <a:gridCol w="1564150"/>
                <a:gridCol w="1564150"/>
                <a:gridCol w="1564150"/>
              </a:tblGrid>
              <a:tr h="741400">
                <a:tc>
                  <a:txBody>
                    <a:bodyPr/>
                    <a:lstStyle/>
                    <a:p>
                      <a:pPr indent="0" lvl="0" marL="0" rtl="0" algn="l">
                        <a:lnSpc>
                          <a:spcPct val="142857"/>
                        </a:lnSpc>
                        <a:spcBef>
                          <a:spcPts val="0"/>
                        </a:spcBef>
                        <a:spcAft>
                          <a:spcPts val="0"/>
                        </a:spcAft>
                        <a:buNone/>
                      </a:pPr>
                      <a:r>
                        <a:rPr b="1" lang="en" sz="1050">
                          <a:solidFill>
                            <a:schemeClr val="dk1"/>
                          </a:solidFill>
                        </a:rPr>
                        <a:t>Technology Tried</a:t>
                      </a:r>
                      <a:endParaRPr b="1"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b="1" lang="en" sz="1050">
                          <a:solidFill>
                            <a:schemeClr val="dk1"/>
                          </a:solidFill>
                        </a:rPr>
                        <a:t>Intended Use / Approach</a:t>
                      </a:r>
                      <a:endParaRPr b="1"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b="1" lang="en" sz="1050">
                          <a:solidFill>
                            <a:schemeClr val="dk1"/>
                          </a:solidFill>
                        </a:rPr>
                        <a:t>Problem Encountered / Limitation</a:t>
                      </a:r>
                      <a:endParaRPr b="1" sz="10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b="1" lang="en" sz="1050">
                          <a:solidFill>
                            <a:schemeClr val="dk1"/>
                          </a:solidFill>
                        </a:rPr>
                        <a:t>Outcome</a:t>
                      </a:r>
                      <a:endParaRPr b="1" sz="1050">
                        <a:solidFill>
                          <a:schemeClr val="dk1"/>
                        </a:solidFill>
                      </a:endParaRPr>
                    </a:p>
                  </a:txBody>
                  <a:tcPr marT="57150" marB="57150" marR="114300" marL="114300"/>
                </a:tc>
              </a:tr>
              <a:tr h="434675">
                <a:tc>
                  <a:txBody>
                    <a:bodyPr/>
                    <a:lstStyle/>
                    <a:p>
                      <a:pPr indent="0" lvl="0" marL="0" rtl="0" algn="l">
                        <a:lnSpc>
                          <a:spcPct val="142857"/>
                        </a:lnSpc>
                        <a:spcBef>
                          <a:spcPts val="0"/>
                        </a:spcBef>
                        <a:spcAft>
                          <a:spcPts val="0"/>
                        </a:spcAft>
                        <a:buNone/>
                      </a:pPr>
                      <a:r>
                        <a:rPr lang="en" sz="850">
                          <a:solidFill>
                            <a:schemeClr val="dk1"/>
                          </a:solidFill>
                        </a:rPr>
                        <a:t>Velox</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Initial technology exploration</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Difficult</a:t>
                      </a:r>
                      <a:r>
                        <a:rPr lang="en" sz="850">
                          <a:solidFill>
                            <a:schemeClr val="dk1"/>
                          </a:solidFill>
                        </a:rPr>
                        <a:t> to set up</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Abandoned; switched to other options</a:t>
                      </a:r>
                      <a:endParaRPr sz="850">
                        <a:solidFill>
                          <a:schemeClr val="dk1"/>
                        </a:solidFill>
                      </a:endParaRPr>
                    </a:p>
                  </a:txBody>
                  <a:tcPr marT="57150" marB="57150" marR="114300" marL="114300"/>
                </a:tc>
              </a:tr>
              <a:tr h="694750">
                <a:tc>
                  <a:txBody>
                    <a:bodyPr/>
                    <a:lstStyle/>
                    <a:p>
                      <a:pPr indent="0" lvl="0" marL="0" rtl="0" algn="l">
                        <a:lnSpc>
                          <a:spcPct val="142857"/>
                        </a:lnSpc>
                        <a:spcBef>
                          <a:spcPts val="0"/>
                        </a:spcBef>
                        <a:spcAft>
                          <a:spcPts val="0"/>
                        </a:spcAft>
                        <a:buNone/>
                      </a:pPr>
                      <a:r>
                        <a:rPr lang="en" sz="850">
                          <a:solidFill>
                            <a:schemeClr val="dk1"/>
                          </a:solidFill>
                        </a:rPr>
                        <a:t>PostgreSQL</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Leverage UDFs for ML models</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Significant constraints in UDF implementation</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Could only run simple queries (without ML UDFs); explored other options</a:t>
                      </a:r>
                      <a:endParaRPr sz="850">
                        <a:solidFill>
                          <a:schemeClr val="dk1"/>
                        </a:solidFill>
                      </a:endParaRPr>
                    </a:p>
                  </a:txBody>
                  <a:tcPr marT="57150" marB="57150" marR="114300" marL="114300"/>
                </a:tc>
              </a:tr>
              <a:tr h="1191025">
                <a:tc>
                  <a:txBody>
                    <a:bodyPr/>
                    <a:lstStyle/>
                    <a:p>
                      <a:pPr indent="0" lvl="0" marL="0" rtl="0" algn="l">
                        <a:lnSpc>
                          <a:spcPct val="142857"/>
                        </a:lnSpc>
                        <a:spcBef>
                          <a:spcPts val="0"/>
                        </a:spcBef>
                        <a:spcAft>
                          <a:spcPts val="0"/>
                        </a:spcAft>
                        <a:buNone/>
                      </a:pPr>
                      <a:r>
                        <a:rPr lang="en" sz="850">
                          <a:solidFill>
                            <a:schemeClr val="dk1"/>
                          </a:solidFill>
                        </a:rPr>
                        <a:t>EvaDB</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Alternative for database ML integration</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Doesn't support multi-dimensional tensors (needed for CNNs); only supports simple ML models (e.g.Regression) &amp; simple data types.</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Not suitable for the required complex models (CNN); abandoned</a:t>
                      </a:r>
                      <a:endParaRPr sz="850">
                        <a:solidFill>
                          <a:schemeClr val="dk1"/>
                        </a:solidFill>
                      </a:endParaRPr>
                    </a:p>
                  </a:txBody>
                  <a:tcPr marT="57150" marB="57150" marR="114300" marL="114300"/>
                </a:tc>
              </a:tr>
              <a:tr h="529350">
                <a:tc>
                  <a:txBody>
                    <a:bodyPr/>
                    <a:lstStyle/>
                    <a:p>
                      <a:pPr indent="0" lvl="0" marL="0" rtl="0" algn="l">
                        <a:lnSpc>
                          <a:spcPct val="142857"/>
                        </a:lnSpc>
                        <a:spcBef>
                          <a:spcPts val="0"/>
                        </a:spcBef>
                        <a:spcAft>
                          <a:spcPts val="0"/>
                        </a:spcAft>
                        <a:buNone/>
                      </a:pPr>
                      <a:r>
                        <a:rPr lang="en" sz="850">
                          <a:solidFill>
                            <a:schemeClr val="dk1"/>
                          </a:solidFill>
                        </a:rPr>
                        <a:t>Spark Ecosystem</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Embed complex ML models (like CNNs) via UDFs</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t/>
                      </a:r>
                      <a:endParaRPr sz="850">
                        <a:solidFill>
                          <a:schemeClr val="dk1"/>
                        </a:solidFill>
                      </a:endParaRPr>
                    </a:p>
                  </a:txBody>
                  <a:tcPr marT="57150" marB="57150" marR="114300" marL="114300"/>
                </a:tc>
                <a:tc>
                  <a:txBody>
                    <a:bodyPr/>
                    <a:lstStyle/>
                    <a:p>
                      <a:pPr indent="0" lvl="0" marL="0" rtl="0" algn="l">
                        <a:lnSpc>
                          <a:spcPct val="142857"/>
                        </a:lnSpc>
                        <a:spcBef>
                          <a:spcPts val="0"/>
                        </a:spcBef>
                        <a:spcAft>
                          <a:spcPts val="0"/>
                        </a:spcAft>
                        <a:buNone/>
                      </a:pPr>
                      <a:r>
                        <a:rPr lang="en" sz="850">
                          <a:solidFill>
                            <a:schemeClr val="dk1"/>
                          </a:solidFill>
                        </a:rPr>
                        <a:t>Final chosen solution</a:t>
                      </a:r>
                      <a:endParaRPr sz="850">
                        <a:solidFill>
                          <a:schemeClr val="dk1"/>
                        </a:solidFill>
                      </a:endParaRPr>
                    </a:p>
                  </a:txBody>
                  <a:tcPr marT="57150" marB="57150" marR="114300" marL="11430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Model Tried - </a:t>
            </a:r>
            <a:r>
              <a:rPr lang="en">
                <a:highlight>
                  <a:srgbClr val="F1C232"/>
                </a:highlight>
                <a:latin typeface="Lexend"/>
                <a:ea typeface="Lexend"/>
                <a:cs typeface="Lexend"/>
                <a:sym typeface="Lexend"/>
              </a:rPr>
              <a:t>EfficientNetB0 </a:t>
            </a:r>
            <a:r>
              <a:rPr lang="en" sz="1750">
                <a:highlight>
                  <a:srgbClr val="F1C232"/>
                </a:highlight>
                <a:latin typeface="Lexend"/>
                <a:ea typeface="Lexend"/>
                <a:cs typeface="Lexend"/>
                <a:sym typeface="Lexend"/>
              </a:rPr>
              <a:t>(Common Lightweight CV model)</a:t>
            </a:r>
            <a:r>
              <a:rPr lang="en">
                <a:highlight>
                  <a:srgbClr val="F1C232"/>
                </a:highlight>
                <a:latin typeface="Lexend"/>
                <a:ea typeface="Lexend"/>
                <a:cs typeface="Lexend"/>
                <a:sym typeface="Lexend"/>
              </a:rPr>
              <a:t>	</a:t>
            </a:r>
            <a:endParaRPr>
              <a:highlight>
                <a:srgbClr val="F1C232"/>
              </a:highlight>
              <a:latin typeface="Lexend"/>
              <a:ea typeface="Lexend"/>
              <a:cs typeface="Lexend"/>
              <a:sym typeface="Lexend"/>
            </a:endParaRPr>
          </a:p>
        </p:txBody>
      </p:sp>
      <p:graphicFrame>
        <p:nvGraphicFramePr>
          <p:cNvPr id="98" name="Google Shape;98;p20"/>
          <p:cNvGraphicFramePr/>
          <p:nvPr/>
        </p:nvGraphicFramePr>
        <p:xfrm>
          <a:off x="706725" y="919100"/>
          <a:ext cx="3000000" cy="3000000"/>
        </p:xfrm>
        <a:graphic>
          <a:graphicData uri="http://schemas.openxmlformats.org/drawingml/2006/table">
            <a:tbl>
              <a:tblPr>
                <a:noFill/>
                <a:tableStyleId>{860D1887-810D-42D8-B15E-42579C345D64}</a:tableStyleId>
              </a:tblPr>
              <a:tblGrid>
                <a:gridCol w="2494925"/>
                <a:gridCol w="2494925"/>
                <a:gridCol w="2494925"/>
              </a:tblGrid>
              <a:tr h="411525">
                <a:tc>
                  <a:txBody>
                    <a:bodyPr/>
                    <a:lstStyle/>
                    <a:p>
                      <a:pPr indent="0" lvl="0" marL="0" rtl="0" algn="ctr">
                        <a:spcBef>
                          <a:spcPts val="0"/>
                        </a:spcBef>
                        <a:spcAft>
                          <a:spcPts val="0"/>
                        </a:spcAft>
                        <a:buNone/>
                      </a:pPr>
                      <a:r>
                        <a:rPr lang="en"/>
                        <a:t>Architecture</a:t>
                      </a:r>
                      <a:endParaRPr/>
                    </a:p>
                  </a:txBody>
                  <a:tcPr marT="91425" marB="91425" marR="91425" marL="91425"/>
                </a:tc>
                <a:tc>
                  <a:txBody>
                    <a:bodyPr/>
                    <a:lstStyle/>
                    <a:p>
                      <a:pPr indent="0" lvl="0" marL="0" rtl="0" algn="ctr">
                        <a:spcBef>
                          <a:spcPts val="0"/>
                        </a:spcBef>
                        <a:spcAft>
                          <a:spcPts val="0"/>
                        </a:spcAft>
                        <a:buNone/>
                      </a:pPr>
                      <a:r>
                        <a:rPr lang="en"/>
                        <a:t>Results</a:t>
                      </a:r>
                      <a:endParaRPr/>
                    </a:p>
                  </a:txBody>
                  <a:tcPr marT="91425" marB="91425" marR="91425" marL="91425"/>
                </a:tc>
                <a:tc>
                  <a:txBody>
                    <a:bodyPr/>
                    <a:lstStyle/>
                    <a:p>
                      <a:pPr indent="0" lvl="0" marL="0" rtl="0" algn="ctr">
                        <a:spcBef>
                          <a:spcPts val="0"/>
                        </a:spcBef>
                        <a:spcAft>
                          <a:spcPts val="0"/>
                        </a:spcAft>
                        <a:buNone/>
                      </a:pPr>
                      <a:r>
                        <a:rPr lang="en"/>
                        <a:t>Problems</a:t>
                      </a:r>
                      <a:endParaRPr/>
                    </a:p>
                  </a:txBody>
                  <a:tcPr marT="91425" marB="91425" marR="91425" marL="91425"/>
                </a:tc>
              </a:tr>
              <a:tr h="3715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Accuracy : 81%</a:t>
                      </a:r>
                      <a:endParaRPr/>
                    </a:p>
                  </a:txBody>
                  <a:tcPr marT="91425" marB="91425" marR="91425" marL="91425"/>
                </a:tc>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Poor Generalization to Domain-Specific Task</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Ineffective Fine-tuning</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Excessive Model Complexity</a:t>
                      </a:r>
                      <a:endParaRPr/>
                    </a:p>
                  </a:txBody>
                  <a:tcPr marT="91425" marB="91425" marR="91425" marL="91425"/>
                </a:tc>
              </a:tr>
            </a:tbl>
          </a:graphicData>
        </a:graphic>
      </p:graphicFrame>
      <p:pic>
        <p:nvPicPr>
          <p:cNvPr id="99" name="Google Shape;99;p20"/>
          <p:cNvPicPr preferRelativeResize="0"/>
          <p:nvPr/>
        </p:nvPicPr>
        <p:blipFill>
          <a:blip r:embed="rId4">
            <a:alphaModFix/>
          </a:blip>
          <a:stretch>
            <a:fillRect/>
          </a:stretch>
        </p:blipFill>
        <p:spPr>
          <a:xfrm>
            <a:off x="832422" y="1515800"/>
            <a:ext cx="2157825" cy="3365300"/>
          </a:xfrm>
          <a:prstGeom prst="rect">
            <a:avLst/>
          </a:prstGeom>
          <a:noFill/>
          <a:ln>
            <a:noFill/>
          </a:ln>
        </p:spPr>
      </p:pic>
      <p:pic>
        <p:nvPicPr>
          <p:cNvPr id="100" name="Google Shape;100;p20"/>
          <p:cNvPicPr preferRelativeResize="0"/>
          <p:nvPr/>
        </p:nvPicPr>
        <p:blipFill>
          <a:blip r:embed="rId5">
            <a:alphaModFix/>
          </a:blip>
          <a:stretch>
            <a:fillRect/>
          </a:stretch>
        </p:blipFill>
        <p:spPr>
          <a:xfrm>
            <a:off x="3370200" y="1515798"/>
            <a:ext cx="2157825" cy="1596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76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Model Used - Custom CNN </a:t>
            </a:r>
            <a:r>
              <a:rPr lang="en" sz="1750">
                <a:highlight>
                  <a:srgbClr val="F1C232"/>
                </a:highlight>
                <a:latin typeface="Lexend"/>
                <a:ea typeface="Lexend"/>
                <a:cs typeface="Lexend"/>
                <a:sym typeface="Lexend"/>
              </a:rPr>
              <a:t>(3 Layers of Convolutions)</a:t>
            </a:r>
            <a:r>
              <a:rPr lang="en">
                <a:highlight>
                  <a:srgbClr val="F1C232"/>
                </a:highlight>
                <a:latin typeface="Lexend"/>
                <a:ea typeface="Lexend"/>
                <a:cs typeface="Lexend"/>
                <a:sym typeface="Lexend"/>
              </a:rPr>
              <a:t>	</a:t>
            </a:r>
            <a:endParaRPr>
              <a:highlight>
                <a:srgbClr val="F1C232"/>
              </a:highlight>
              <a:latin typeface="Lexend"/>
              <a:ea typeface="Lexend"/>
              <a:cs typeface="Lexend"/>
              <a:sym typeface="Lexend"/>
            </a:endParaRPr>
          </a:p>
        </p:txBody>
      </p:sp>
      <p:graphicFrame>
        <p:nvGraphicFramePr>
          <p:cNvPr id="106" name="Google Shape;106;p21"/>
          <p:cNvGraphicFramePr/>
          <p:nvPr/>
        </p:nvGraphicFramePr>
        <p:xfrm>
          <a:off x="311700" y="842900"/>
          <a:ext cx="3000000" cy="3000000"/>
        </p:xfrm>
        <a:graphic>
          <a:graphicData uri="http://schemas.openxmlformats.org/drawingml/2006/table">
            <a:tbl>
              <a:tblPr>
                <a:noFill/>
                <a:tableStyleId>{860D1887-810D-42D8-B15E-42579C345D64}</a:tableStyleId>
              </a:tblPr>
              <a:tblGrid>
                <a:gridCol w="3704600"/>
                <a:gridCol w="2799650"/>
                <a:gridCol w="2016350"/>
              </a:tblGrid>
              <a:tr h="411525">
                <a:tc>
                  <a:txBody>
                    <a:bodyPr/>
                    <a:lstStyle/>
                    <a:p>
                      <a:pPr indent="0" lvl="0" marL="0" rtl="0" algn="ctr">
                        <a:spcBef>
                          <a:spcPts val="0"/>
                        </a:spcBef>
                        <a:spcAft>
                          <a:spcPts val="0"/>
                        </a:spcAft>
                        <a:buNone/>
                      </a:pPr>
                      <a:r>
                        <a:rPr lang="en"/>
                        <a:t>Architecture</a:t>
                      </a:r>
                      <a:endParaRPr/>
                    </a:p>
                  </a:txBody>
                  <a:tcPr marT="91425" marB="91425" marR="91425" marL="91425"/>
                </a:tc>
                <a:tc>
                  <a:txBody>
                    <a:bodyPr/>
                    <a:lstStyle/>
                    <a:p>
                      <a:pPr indent="0" lvl="0" marL="0" rtl="0" algn="ctr">
                        <a:spcBef>
                          <a:spcPts val="0"/>
                        </a:spcBef>
                        <a:spcAft>
                          <a:spcPts val="0"/>
                        </a:spcAft>
                        <a:buNone/>
                      </a:pPr>
                      <a:r>
                        <a:rPr lang="en"/>
                        <a:t>Results</a:t>
                      </a:r>
                      <a:endParaRPr/>
                    </a:p>
                  </a:txBody>
                  <a:tcPr marT="91425" marB="91425" marR="91425" marL="91425"/>
                </a:tc>
                <a:tc>
                  <a:txBody>
                    <a:bodyPr/>
                    <a:lstStyle/>
                    <a:p>
                      <a:pPr indent="0" lvl="0" marL="0" rtl="0" algn="ctr">
                        <a:spcBef>
                          <a:spcPts val="0"/>
                        </a:spcBef>
                        <a:spcAft>
                          <a:spcPts val="0"/>
                        </a:spcAft>
                        <a:buNone/>
                      </a:pPr>
                      <a:r>
                        <a:rPr lang="en"/>
                        <a:t>Remarks</a:t>
                      </a:r>
                      <a:endParaRPr/>
                    </a:p>
                  </a:txBody>
                  <a:tcPr marT="91425" marB="91425" marR="91425" marL="91425"/>
                </a:tc>
              </a:tr>
              <a:tr h="37157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Simpler Model, Better Fit for Small Datasets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Adaptable to Dataset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Effective Training</a:t>
                      </a:r>
                      <a:endParaRPr/>
                    </a:p>
                  </a:txBody>
                  <a:tcPr marT="91425" marB="91425" marR="91425" marL="91425"/>
                </a:tc>
              </a:tr>
            </a:tbl>
          </a:graphicData>
        </a:graphic>
      </p:graphicFrame>
      <p:pic>
        <p:nvPicPr>
          <p:cNvPr id="107" name="Google Shape;107;p21"/>
          <p:cNvPicPr preferRelativeResize="0"/>
          <p:nvPr/>
        </p:nvPicPr>
        <p:blipFill>
          <a:blip r:embed="rId4">
            <a:alphaModFix/>
          </a:blip>
          <a:stretch>
            <a:fillRect/>
          </a:stretch>
        </p:blipFill>
        <p:spPr>
          <a:xfrm>
            <a:off x="4170001" y="1431739"/>
            <a:ext cx="2480451" cy="1231327"/>
          </a:xfrm>
          <a:prstGeom prst="rect">
            <a:avLst/>
          </a:prstGeom>
          <a:noFill/>
          <a:ln>
            <a:noFill/>
          </a:ln>
        </p:spPr>
      </p:pic>
      <p:pic>
        <p:nvPicPr>
          <p:cNvPr id="108" name="Google Shape;108;p21"/>
          <p:cNvPicPr preferRelativeResize="0"/>
          <p:nvPr/>
        </p:nvPicPr>
        <p:blipFill>
          <a:blip r:embed="rId5">
            <a:alphaModFix/>
          </a:blip>
          <a:stretch>
            <a:fillRect/>
          </a:stretch>
        </p:blipFill>
        <p:spPr>
          <a:xfrm>
            <a:off x="4288981" y="2739275"/>
            <a:ext cx="2110070" cy="2154676"/>
          </a:xfrm>
          <a:prstGeom prst="rect">
            <a:avLst/>
          </a:prstGeom>
          <a:noFill/>
          <a:ln>
            <a:noFill/>
          </a:ln>
        </p:spPr>
      </p:pic>
      <p:pic>
        <p:nvPicPr>
          <p:cNvPr id="109" name="Google Shape;109;p21"/>
          <p:cNvPicPr preferRelativeResize="0"/>
          <p:nvPr/>
        </p:nvPicPr>
        <p:blipFill>
          <a:blip r:embed="rId6">
            <a:alphaModFix/>
          </a:blip>
          <a:stretch>
            <a:fillRect/>
          </a:stretch>
        </p:blipFill>
        <p:spPr>
          <a:xfrm>
            <a:off x="432650" y="1490088"/>
            <a:ext cx="3517750" cy="2832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1C232"/>
                </a:highlight>
                <a:latin typeface="Lexend"/>
                <a:ea typeface="Lexend"/>
                <a:cs typeface="Lexend"/>
                <a:sym typeface="Lexend"/>
              </a:rPr>
              <a:t>Methodology	</a:t>
            </a:r>
            <a:endParaRPr>
              <a:highlight>
                <a:srgbClr val="F1C232"/>
              </a:highlight>
              <a:latin typeface="Lexend"/>
              <a:ea typeface="Lexend"/>
              <a:cs typeface="Lexend"/>
              <a:sym typeface="Lexend"/>
            </a:endParaRPr>
          </a:p>
        </p:txBody>
      </p:sp>
      <p:pic>
        <p:nvPicPr>
          <p:cNvPr id="115" name="Google Shape;115;p22"/>
          <p:cNvPicPr preferRelativeResize="0"/>
          <p:nvPr/>
        </p:nvPicPr>
        <p:blipFill>
          <a:blip r:embed="rId4">
            <a:alphaModFix/>
          </a:blip>
          <a:stretch>
            <a:fillRect/>
          </a:stretch>
        </p:blipFill>
        <p:spPr>
          <a:xfrm>
            <a:off x="152400" y="2145325"/>
            <a:ext cx="8839204" cy="565398"/>
          </a:xfrm>
          <a:prstGeom prst="rect">
            <a:avLst/>
          </a:prstGeom>
          <a:noFill/>
          <a:ln>
            <a:noFill/>
          </a:ln>
        </p:spPr>
      </p:pic>
      <p:pic>
        <p:nvPicPr>
          <p:cNvPr id="116" name="Google Shape;116;p22"/>
          <p:cNvPicPr preferRelativeResize="0"/>
          <p:nvPr/>
        </p:nvPicPr>
        <p:blipFill>
          <a:blip r:embed="rId5">
            <a:alphaModFix/>
          </a:blip>
          <a:stretch>
            <a:fillRect/>
          </a:stretch>
        </p:blipFill>
        <p:spPr>
          <a:xfrm>
            <a:off x="152400" y="3003248"/>
            <a:ext cx="8839200" cy="12024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