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ED4E-3547-CB43-84E9-AAE354C3E1AC}"/>
              </a:ext>
            </a:extLst>
          </p:cNvPr>
          <p:cNvSpPr>
            <a:spLocks noGrp="1"/>
          </p:cNvSpPr>
          <p:nvPr>
            <p:ph type="ctrTitle"/>
          </p:nvPr>
        </p:nvSpPr>
        <p:spPr>
          <a:xfrm>
            <a:off x="1857735" y="674242"/>
            <a:ext cx="8689976" cy="1851918"/>
          </a:xfrm>
        </p:spPr>
        <p:txBody>
          <a:bodyPr/>
          <a:lstStyle/>
          <a:p>
            <a:r>
              <a:rPr lang="en-AU"/>
              <a:t>Product sales analysis </a:t>
            </a:r>
            <a:endParaRPr lang="en-US"/>
          </a:p>
        </p:txBody>
      </p:sp>
      <p:sp>
        <p:nvSpPr>
          <p:cNvPr id="3" name="Subtitle 2">
            <a:extLst>
              <a:ext uri="{FF2B5EF4-FFF2-40B4-BE49-F238E27FC236}">
                <a16:creationId xmlns:a16="http://schemas.microsoft.com/office/drawing/2014/main" id="{571D58FD-B931-AA6E-D60F-147C28EC38FE}"/>
              </a:ext>
            </a:extLst>
          </p:cNvPr>
          <p:cNvSpPr>
            <a:spLocks noGrp="1"/>
          </p:cNvSpPr>
          <p:nvPr>
            <p:ph type="subTitle" idx="1"/>
          </p:nvPr>
        </p:nvSpPr>
        <p:spPr>
          <a:xfrm>
            <a:off x="-663408" y="3263860"/>
            <a:ext cx="8689976" cy="2433445"/>
          </a:xfrm>
        </p:spPr>
        <p:txBody>
          <a:bodyPr>
            <a:normAutofit fontScale="62500" lnSpcReduction="20000"/>
          </a:bodyPr>
          <a:lstStyle/>
          <a:p>
            <a:r>
              <a:rPr lang="en-AU">
                <a:solidFill>
                  <a:schemeClr val="tx1"/>
                </a:solidFill>
              </a:rPr>
              <a:t>Presented by</a:t>
            </a:r>
          </a:p>
          <a:p>
            <a:r>
              <a:rPr lang="en-AU">
                <a:solidFill>
                  <a:schemeClr val="tx1"/>
                </a:solidFill>
              </a:rPr>
              <a:t>Sujith d</a:t>
            </a:r>
          </a:p>
          <a:p>
            <a:r>
              <a:rPr lang="en-AU">
                <a:solidFill>
                  <a:schemeClr val="tx1"/>
                </a:solidFill>
              </a:rPr>
              <a:t>Darshan J</a:t>
            </a:r>
          </a:p>
          <a:p>
            <a:r>
              <a:rPr lang="en-AU">
                <a:solidFill>
                  <a:schemeClr val="tx1"/>
                </a:solidFill>
              </a:rPr>
              <a:t>Kowshick S</a:t>
            </a:r>
          </a:p>
          <a:p>
            <a:r>
              <a:rPr lang="en-AU">
                <a:solidFill>
                  <a:schemeClr val="tx1"/>
                </a:solidFill>
              </a:rPr>
              <a:t>Pranesh s</a:t>
            </a:r>
          </a:p>
          <a:p>
            <a:r>
              <a:rPr lang="en-AU">
                <a:solidFill>
                  <a:schemeClr val="tx1"/>
                </a:solidFill>
              </a:rPr>
              <a:t>Manikandan m</a:t>
            </a:r>
          </a:p>
          <a:p>
            <a:r>
              <a:rPr lang="en-AU">
                <a:solidFill>
                  <a:schemeClr val="tx1"/>
                </a:solidFill>
              </a:rPr>
              <a:t>Jayaseelan</a:t>
            </a:r>
          </a:p>
          <a:p>
            <a:endParaRPr lang="en-AU">
              <a:solidFill>
                <a:schemeClr val="tx1"/>
              </a:solidFill>
            </a:endParaRPr>
          </a:p>
        </p:txBody>
      </p:sp>
    </p:spTree>
    <p:extLst>
      <p:ext uri="{BB962C8B-B14F-4D97-AF65-F5344CB8AC3E}">
        <p14:creationId xmlns:p14="http://schemas.microsoft.com/office/powerpoint/2010/main" val="170319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8FA5-ACD7-2551-5DA6-2F2FE38FCC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4C3843-85F2-78AA-0FBE-1D9B85A9183E}"/>
              </a:ext>
            </a:extLst>
          </p:cNvPr>
          <p:cNvSpPr>
            <a:spLocks noGrp="1"/>
          </p:cNvSpPr>
          <p:nvPr>
            <p:ph sz="quarter" idx="13"/>
          </p:nvPr>
        </p:nvSpPr>
        <p:spPr/>
        <p:txBody>
          <a:bodyPr/>
          <a:lstStyle/>
          <a:p>
            <a:r>
              <a:rPr lang="en-AU"/>
              <a:t>Now, not only we can get the highest sales, but we can also get the lowest sales just by looking it for a few seconds. As a data scientist, we have to figure out why a certain month is better than others. Maybe the company spend more money on April so the product sales are increasing. Maybe the best product sales are on December because it’s holiday and Christmas. Those are just my hyphothesis, right now we don’t have enough data to prove that hypothesis. But we can take these as a consideration if you want to decide something that relates to product sales.</a:t>
            </a:r>
          </a:p>
          <a:p>
            <a:endParaRPr lang="en-US"/>
          </a:p>
        </p:txBody>
      </p:sp>
    </p:spTree>
    <p:extLst>
      <p:ext uri="{BB962C8B-B14F-4D97-AF65-F5344CB8AC3E}">
        <p14:creationId xmlns:p14="http://schemas.microsoft.com/office/powerpoint/2010/main" val="115711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86BF-6650-3CCB-16A2-956F1B3EAC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8E010-FF94-4D40-532D-C65D864E1430}"/>
              </a:ext>
            </a:extLst>
          </p:cNvPr>
          <p:cNvSpPr>
            <a:spLocks noGrp="1"/>
          </p:cNvSpPr>
          <p:nvPr>
            <p:ph sz="quarter" idx="13"/>
          </p:nvPr>
        </p:nvSpPr>
        <p:spPr/>
        <p:txBody>
          <a:bodyPr/>
          <a:lstStyle/>
          <a:p>
            <a:r>
              <a:rPr lang="en-AU"/>
              <a:t>Under the guidance of</a:t>
            </a:r>
          </a:p>
          <a:p>
            <a:r>
              <a:rPr lang="en-AU"/>
              <a:t>Aruna c</a:t>
            </a:r>
            <a:endParaRPr lang="en-US"/>
          </a:p>
        </p:txBody>
      </p:sp>
    </p:spTree>
    <p:extLst>
      <p:ext uri="{BB962C8B-B14F-4D97-AF65-F5344CB8AC3E}">
        <p14:creationId xmlns:p14="http://schemas.microsoft.com/office/powerpoint/2010/main" val="307917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C154-43ED-D725-DF85-F52494AC964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5AFD896-D410-C299-3962-D211799DAFF5}"/>
              </a:ext>
            </a:extLst>
          </p:cNvPr>
          <p:cNvPicPr>
            <a:picLocks noGrp="1" noChangeAspect="1"/>
          </p:cNvPicPr>
          <p:nvPr>
            <p:ph sz="quarter" idx="13"/>
          </p:nvPr>
        </p:nvPicPr>
        <p:blipFill>
          <a:blip r:embed="rId2"/>
          <a:stretch>
            <a:fillRect/>
          </a:stretch>
        </p:blipFill>
        <p:spPr>
          <a:xfrm>
            <a:off x="2152650" y="2497931"/>
            <a:ext cx="7886700" cy="3162300"/>
          </a:xfrm>
          <a:prstGeom prst="rect">
            <a:avLst/>
          </a:prstGeom>
        </p:spPr>
      </p:pic>
    </p:spTree>
    <p:extLst>
      <p:ext uri="{BB962C8B-B14F-4D97-AF65-F5344CB8AC3E}">
        <p14:creationId xmlns:p14="http://schemas.microsoft.com/office/powerpoint/2010/main" val="160447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4DB2-6EDB-B692-B371-FED7509D94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186389-18E9-8BB0-7E93-FA4D7662FA46}"/>
              </a:ext>
            </a:extLst>
          </p:cNvPr>
          <p:cNvSpPr>
            <a:spLocks noGrp="1"/>
          </p:cNvSpPr>
          <p:nvPr>
            <p:ph sz="quarter" idx="13"/>
          </p:nvPr>
        </p:nvSpPr>
        <p:spPr/>
        <p:txBody>
          <a:bodyPr/>
          <a:lstStyle/>
          <a:p>
            <a:r>
              <a:rPr lang="en-AU"/>
              <a:t>We use panda to read the csv file and create a dataframe from it. The file’s directory can be put anywhere. I personally put it in D. You can copy the directory and paste it in the syntax. At Figure 1, we can see that we have 6 columns. Now the first task is to merge all 12 months worth of sales data (12 csv files) into a single csv file. To do that, we need to import new library called os.</a:t>
            </a:r>
          </a:p>
          <a:p>
            <a:endParaRPr lang="en-US"/>
          </a:p>
        </p:txBody>
      </p:sp>
      <p:pic>
        <p:nvPicPr>
          <p:cNvPr id="6" name="Picture 5">
            <a:extLst>
              <a:ext uri="{FF2B5EF4-FFF2-40B4-BE49-F238E27FC236}">
                <a16:creationId xmlns:a16="http://schemas.microsoft.com/office/drawing/2014/main" id="{DCAF7E16-33B8-7114-FBD8-FB2FC3D5F170}"/>
              </a:ext>
            </a:extLst>
          </p:cNvPr>
          <p:cNvPicPr>
            <a:picLocks noChangeAspect="1"/>
          </p:cNvPicPr>
          <p:nvPr/>
        </p:nvPicPr>
        <p:blipFill>
          <a:blip r:embed="rId2"/>
          <a:stretch>
            <a:fillRect/>
          </a:stretch>
        </p:blipFill>
        <p:spPr>
          <a:xfrm>
            <a:off x="2729812" y="4564619"/>
            <a:ext cx="4884106" cy="2111727"/>
          </a:xfrm>
          <a:prstGeom prst="rect">
            <a:avLst/>
          </a:prstGeom>
        </p:spPr>
      </p:pic>
    </p:spTree>
    <p:extLst>
      <p:ext uri="{BB962C8B-B14F-4D97-AF65-F5344CB8AC3E}">
        <p14:creationId xmlns:p14="http://schemas.microsoft.com/office/powerpoint/2010/main" val="380251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3AEC-F124-C8AC-229C-5BEBFC2E8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15FE3D-CD1A-3CC3-5501-1CCBA98C056A}"/>
              </a:ext>
            </a:extLst>
          </p:cNvPr>
          <p:cNvSpPr>
            <a:spLocks noGrp="1"/>
          </p:cNvSpPr>
          <p:nvPr>
            <p:ph sz="quarter" idx="13"/>
          </p:nvPr>
        </p:nvSpPr>
        <p:spPr/>
        <p:txBody>
          <a:bodyPr/>
          <a:lstStyle/>
          <a:p>
            <a:r>
              <a:rPr lang="en-AU"/>
              <a:t>We need os library to read all csv files’ title and call it using for loop. As you can see from Figure 2, we successfully read all the csv files’ title and we’re ready to merge it. To do that, we can simply do</a:t>
            </a:r>
          </a:p>
          <a:p>
            <a:endParaRPr lang="en-US"/>
          </a:p>
        </p:txBody>
      </p:sp>
      <p:pic>
        <p:nvPicPr>
          <p:cNvPr id="6" name="Picture 5">
            <a:extLst>
              <a:ext uri="{FF2B5EF4-FFF2-40B4-BE49-F238E27FC236}">
                <a16:creationId xmlns:a16="http://schemas.microsoft.com/office/drawing/2014/main" id="{8743BAB4-D062-96D5-F40A-A9E02DAE0B48}"/>
              </a:ext>
            </a:extLst>
          </p:cNvPr>
          <p:cNvPicPr>
            <a:picLocks noChangeAspect="1"/>
          </p:cNvPicPr>
          <p:nvPr/>
        </p:nvPicPr>
        <p:blipFill>
          <a:blip r:embed="rId2"/>
          <a:stretch>
            <a:fillRect/>
          </a:stretch>
        </p:blipFill>
        <p:spPr>
          <a:xfrm>
            <a:off x="2305168" y="3773345"/>
            <a:ext cx="6095410" cy="2466138"/>
          </a:xfrm>
          <a:prstGeom prst="rect">
            <a:avLst/>
          </a:prstGeom>
        </p:spPr>
      </p:pic>
    </p:spTree>
    <p:extLst>
      <p:ext uri="{BB962C8B-B14F-4D97-AF65-F5344CB8AC3E}">
        <p14:creationId xmlns:p14="http://schemas.microsoft.com/office/powerpoint/2010/main" val="57855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815B-26CF-9A89-08F7-707DD7E7F81E}"/>
              </a:ext>
            </a:extLst>
          </p:cNvPr>
          <p:cNvSpPr>
            <a:spLocks noGrp="1"/>
          </p:cNvSpPr>
          <p:nvPr>
            <p:ph type="title"/>
          </p:nvPr>
        </p:nvSpPr>
        <p:spPr/>
        <p:txBody>
          <a:bodyPr/>
          <a:lstStyle/>
          <a:p>
            <a:r>
              <a:rPr lang="en-AU"/>
              <a:t>Detail code</a:t>
            </a:r>
            <a:endParaRPr lang="en-US"/>
          </a:p>
        </p:txBody>
      </p:sp>
      <p:sp>
        <p:nvSpPr>
          <p:cNvPr id="3" name="Content Placeholder 2">
            <a:extLst>
              <a:ext uri="{FF2B5EF4-FFF2-40B4-BE49-F238E27FC236}">
                <a16:creationId xmlns:a16="http://schemas.microsoft.com/office/drawing/2014/main" id="{A4A8CC18-E539-A454-F808-08B9E13C2420}"/>
              </a:ext>
            </a:extLst>
          </p:cNvPr>
          <p:cNvSpPr>
            <a:spLocks noGrp="1"/>
          </p:cNvSpPr>
          <p:nvPr>
            <p:ph sz="quarter" idx="13"/>
          </p:nvPr>
        </p:nvSpPr>
        <p:spPr/>
        <p:txBody>
          <a:bodyPr>
            <a:normAutofit fontScale="77500" lnSpcReduction="20000"/>
          </a:bodyPr>
          <a:lstStyle/>
          <a:p>
            <a:r>
              <a:rPr lang="en-AU"/>
              <a:t>Import pandas as pd
import os
df = pd.read_csv(“D:\Self\Online Course\Solve real world Data science task\Pandas-Data-Science-Tasks-master\Pandas-Data-Science-Tasks-master\SalesAnalysis\Sales_Data\Sales_April_2019.csv”)
files = [file for file in os.listdir(“D:\Self\Online Course\Solve real world Data science task\Pandas-Data-Science-Tasks-master\Pandas-Data-Science-Tasks-master\SalesAnalysis\Sales_Data”)]
all_months_data = pd.DataFrame() #Creating empty dataframe called ‘all_month_data’</a:t>
            </a:r>
            <a:endParaRPr lang="en-US"/>
          </a:p>
        </p:txBody>
      </p:sp>
    </p:spTree>
    <p:extLst>
      <p:ext uri="{BB962C8B-B14F-4D97-AF65-F5344CB8AC3E}">
        <p14:creationId xmlns:p14="http://schemas.microsoft.com/office/powerpoint/2010/main" val="149917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0933-0B7C-4A59-CFDD-9AF9350D60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CC824B-27F3-8C27-880B-4779A3CE59C6}"/>
              </a:ext>
            </a:extLst>
          </p:cNvPr>
          <p:cNvSpPr>
            <a:spLocks noGrp="1"/>
          </p:cNvSpPr>
          <p:nvPr>
            <p:ph sz="quarter" idx="13"/>
          </p:nvPr>
        </p:nvSpPr>
        <p:spPr/>
        <p:txBody>
          <a:bodyPr>
            <a:normAutofit fontScale="92500" lnSpcReduction="20000"/>
          </a:bodyPr>
          <a:lstStyle/>
          <a:p>
            <a:r>
              <a:rPr lang="en-AU"/>
              <a:t>Df = pd.read_csv(“D:\Self\Online Course\Solve real world Data science task\Pandas-Data-Science-Tasks-master\Pandas-Data-Science-Tasks-master\SalesAnalysis\Sales_Data/”+file)
all_months_data = pd.concat([all_months_data, df]) #Merging to the previous empty dataframe
#Checking the result
all_months_data.to_csv(“all_data.csv”, index=False) #single csv file contain 12 months data.</a:t>
            </a:r>
            <a:endParaRPr lang="en-US"/>
          </a:p>
        </p:txBody>
      </p:sp>
    </p:spTree>
    <p:extLst>
      <p:ext uri="{BB962C8B-B14F-4D97-AF65-F5344CB8AC3E}">
        <p14:creationId xmlns:p14="http://schemas.microsoft.com/office/powerpoint/2010/main" val="17787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B261-90BE-ADE9-D597-51E3B232F0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B79628-600D-6815-A7EB-5AFC5F4A5C71}"/>
              </a:ext>
            </a:extLst>
          </p:cNvPr>
          <p:cNvSpPr>
            <a:spLocks noGrp="1"/>
          </p:cNvSpPr>
          <p:nvPr>
            <p:ph sz="quarter" idx="13"/>
          </p:nvPr>
        </p:nvSpPr>
        <p:spPr/>
        <p:txBody>
          <a:bodyPr/>
          <a:lstStyle/>
          <a:p>
            <a:r>
              <a:rPr lang="en-AU"/>
              <a:t>It will take a little longer time because of heavy computation. But once it’s done, you can open the same directory folder and check the folder called “Output”. You will see a new csv file contains all 12 months data.</a:t>
            </a:r>
          </a:p>
          <a:p>
            <a:endParaRPr lang="en-US"/>
          </a:p>
        </p:txBody>
      </p:sp>
      <p:pic>
        <p:nvPicPr>
          <p:cNvPr id="6" name="Picture 5">
            <a:extLst>
              <a:ext uri="{FF2B5EF4-FFF2-40B4-BE49-F238E27FC236}">
                <a16:creationId xmlns:a16="http://schemas.microsoft.com/office/drawing/2014/main" id="{CA8B6EB5-0671-6828-585B-420AB0695AB1}"/>
              </a:ext>
            </a:extLst>
          </p:cNvPr>
          <p:cNvPicPr>
            <a:picLocks noChangeAspect="1"/>
          </p:cNvPicPr>
          <p:nvPr/>
        </p:nvPicPr>
        <p:blipFill>
          <a:blip r:embed="rId2"/>
          <a:stretch>
            <a:fillRect/>
          </a:stretch>
        </p:blipFill>
        <p:spPr>
          <a:xfrm>
            <a:off x="2246190" y="3657229"/>
            <a:ext cx="6095410" cy="2799146"/>
          </a:xfrm>
          <a:prstGeom prst="rect">
            <a:avLst/>
          </a:prstGeom>
        </p:spPr>
      </p:pic>
    </p:spTree>
    <p:extLst>
      <p:ext uri="{BB962C8B-B14F-4D97-AF65-F5344CB8AC3E}">
        <p14:creationId xmlns:p14="http://schemas.microsoft.com/office/powerpoint/2010/main" val="221900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8135-3E13-657A-2CC5-1DAD0A86AE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E61FA-2F1D-EB2E-EF1D-108441B3C7C3}"/>
              </a:ext>
            </a:extLst>
          </p:cNvPr>
          <p:cNvSpPr>
            <a:spLocks noGrp="1"/>
          </p:cNvSpPr>
          <p:nvPr>
            <p:ph sz="quarter" idx="13"/>
          </p:nvPr>
        </p:nvSpPr>
        <p:spPr/>
        <p:txBody>
          <a:bodyPr/>
          <a:lstStyle/>
          <a:p>
            <a:r>
              <a:rPr lang="en-AU"/>
              <a:t>To answer this problem, obviously we need an additional column called “Month”. If you look carefully at Figure 5, you will see the first 2 characters in “Order Date” values represent months. So the next task we will do is to add “Month” Column.</a:t>
            </a:r>
          </a:p>
          <a:p>
            <a:endParaRPr lang="en-US"/>
          </a:p>
        </p:txBody>
      </p:sp>
      <p:pic>
        <p:nvPicPr>
          <p:cNvPr id="6" name="Picture 5">
            <a:extLst>
              <a:ext uri="{FF2B5EF4-FFF2-40B4-BE49-F238E27FC236}">
                <a16:creationId xmlns:a16="http://schemas.microsoft.com/office/drawing/2014/main" id="{AD5B8F1F-34F0-5F61-33ED-2947E77DE6BF}"/>
              </a:ext>
            </a:extLst>
          </p:cNvPr>
          <p:cNvPicPr>
            <a:picLocks noChangeAspect="1"/>
          </p:cNvPicPr>
          <p:nvPr/>
        </p:nvPicPr>
        <p:blipFill>
          <a:blip r:embed="rId2"/>
          <a:stretch>
            <a:fillRect/>
          </a:stretch>
        </p:blipFill>
        <p:spPr>
          <a:xfrm>
            <a:off x="2493899" y="3969528"/>
            <a:ext cx="6095410" cy="1974069"/>
          </a:xfrm>
          <a:prstGeom prst="rect">
            <a:avLst/>
          </a:prstGeom>
        </p:spPr>
      </p:pic>
    </p:spTree>
    <p:extLst>
      <p:ext uri="{BB962C8B-B14F-4D97-AF65-F5344CB8AC3E}">
        <p14:creationId xmlns:p14="http://schemas.microsoft.com/office/powerpoint/2010/main" val="15485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69C9-4721-7CA0-FF47-6C82B381049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CD2395A-FDCC-64DF-8605-3FA2FA0C0CA1}"/>
              </a:ext>
            </a:extLst>
          </p:cNvPr>
          <p:cNvPicPr>
            <a:picLocks noGrp="1" noChangeAspect="1"/>
          </p:cNvPicPr>
          <p:nvPr>
            <p:ph sz="quarter" idx="13"/>
          </p:nvPr>
        </p:nvPicPr>
        <p:blipFill>
          <a:blip r:embed="rId2"/>
          <a:stretch>
            <a:fillRect/>
          </a:stretch>
        </p:blipFill>
        <p:spPr>
          <a:xfrm>
            <a:off x="2753518" y="2461328"/>
            <a:ext cx="5670536" cy="3424237"/>
          </a:xfrm>
          <a:prstGeom prst="rect">
            <a:avLst/>
          </a:prstGeom>
        </p:spPr>
      </p:pic>
    </p:spTree>
    <p:extLst>
      <p:ext uri="{BB962C8B-B14F-4D97-AF65-F5344CB8AC3E}">
        <p14:creationId xmlns:p14="http://schemas.microsoft.com/office/powerpoint/2010/main" val="28878472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Product sales analysis </vt:lpstr>
      <vt:lpstr>PowerPoint Presentation</vt:lpstr>
      <vt:lpstr>PowerPoint Presentation</vt:lpstr>
      <vt:lpstr>PowerPoint Presentation</vt:lpstr>
      <vt:lpstr>Detail code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 </dc:title>
  <dc:creator>918667587823</dc:creator>
  <cp:lastModifiedBy>918667587823</cp:lastModifiedBy>
  <cp:revision>1</cp:revision>
  <dcterms:created xsi:type="dcterms:W3CDTF">2023-10-25T03:56:05Z</dcterms:created>
  <dcterms:modified xsi:type="dcterms:W3CDTF">2023-10-25T04:12:34Z</dcterms:modified>
</cp:coreProperties>
</file>