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67" r:id="rId13"/>
    <p:sldId id="2146847058" r:id="rId14"/>
    <p:sldId id="2146847059" r:id="rId15"/>
    <p:sldId id="268" r:id="rId16"/>
    <p:sldId id="2146847055" r:id="rId17"/>
    <p:sldId id="2146847060"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3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archcrm.techtarget.com/definition/entity-relationship-diagram" TargetMode="External"/><Relationship Id="rId3" Type="http://schemas.openxmlformats.org/officeDocument/2006/relationships/hyperlink" Target="http://www.slideshare.net/alok104/synopsis-on-billing-system-27487568" TargetMode="External"/><Relationship Id="rId7" Type="http://schemas.openxmlformats.org/officeDocument/2006/relationships/hyperlink" Target="https://creately.com/blog/diagrams/sequence-diagram-tutorial/" TargetMode="External"/><Relationship Id="rId2" Type="http://schemas.openxmlformats.org/officeDocument/2006/relationships/hyperlink" Target="https://kungfumas.files.wordpress.com/2017/09/099.pdf" TargetMode="External"/><Relationship Id="rId1" Type="http://schemas.openxmlformats.org/officeDocument/2006/relationships/slideLayout" Target="../slideLayouts/slideLayout2.xml"/><Relationship Id="rId6" Type="http://schemas.openxmlformats.org/officeDocument/2006/relationships/hyperlink" Target="http://searchmicroservices.techtarget.com/definition/class-diagram" TargetMode="External"/><Relationship Id="rId5" Type="http://schemas.openxmlformats.org/officeDocument/2006/relationships/hyperlink" Target="http://whatis.techtarget.com/definition/use-case-diagram" TargetMode="External"/><Relationship Id="rId4" Type="http://schemas.openxmlformats.org/officeDocument/2006/relationships/hyperlink" Target="https://www.techopedia.com/definition/3243/unified-modeling-language-u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DATA SCIENCE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911600" y="3894670"/>
            <a:ext cx="436879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err="1">
                <a:solidFill>
                  <a:schemeClr val="accent1">
                    <a:lumMod val="75000"/>
                  </a:schemeClr>
                </a:solidFill>
                <a:latin typeface="Arial"/>
                <a:cs typeface="Arial"/>
              </a:rPr>
              <a:t>Sujithkumar</a:t>
            </a:r>
            <a:r>
              <a:rPr lang="en-IN" sz="2000" b="1" dirty="0">
                <a:solidFill>
                  <a:schemeClr val="accent1">
                    <a:lumMod val="75000"/>
                  </a:schemeClr>
                </a:solidFill>
                <a:latin typeface="Arial"/>
                <a:cs typeface="Arial"/>
              </a:rPr>
              <a:t> S</a:t>
            </a:r>
            <a:r>
              <a:rPr lang="en-US" sz="2000" b="1" dirty="0">
                <a:solidFill>
                  <a:schemeClr val="accent1">
                    <a:lumMod val="75000"/>
                  </a:schemeClr>
                </a:solidFill>
                <a:latin typeface="Arial"/>
                <a:cs typeface="Arial"/>
              </a:rPr>
              <a:t>(20213110</a:t>
            </a:r>
            <a:r>
              <a:rPr lang="en-IN" sz="2000" b="1" dirty="0">
                <a:solidFill>
                  <a:schemeClr val="accent1">
                    <a:lumMod val="75000"/>
                  </a:schemeClr>
                </a:solidFill>
                <a:latin typeface="Arial"/>
                <a:cs typeface="Arial"/>
              </a:rPr>
              <a:t>36</a:t>
            </a:r>
            <a:r>
              <a:rPr lang="en-US" sz="2000" b="1" dirty="0">
                <a:solidFill>
                  <a:schemeClr val="accent1">
                    <a:lumMod val="75000"/>
                  </a:schemeClr>
                </a:solidFill>
                <a:latin typeface="Arial"/>
                <a:cs typeface="Arial"/>
              </a:rPr>
              <a:t>) </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Petroleum and Technology</a:t>
            </a:r>
          </a:p>
          <a:p>
            <a:r>
              <a:rPr lang="en-US" sz="2000" b="1" dirty="0" err="1">
                <a:solidFill>
                  <a:schemeClr val="accent1">
                    <a:lumMod val="75000"/>
                  </a:schemeClr>
                </a:solidFill>
                <a:latin typeface="Arial"/>
                <a:cs typeface="Arial"/>
              </a:rPr>
              <a:t>ACTech</a:t>
            </a:r>
            <a:r>
              <a:rPr lang="en-US" sz="2000" b="1" dirty="0">
                <a:solidFill>
                  <a:schemeClr val="accent1">
                    <a:lumMod val="75000"/>
                  </a:schemeClr>
                </a:solidFill>
                <a:latin typeface="Arial"/>
                <a:cs typeface="Arial"/>
              </a:rPr>
              <a:t>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6721ABD1-F33C-F8B1-6CF3-882BC6F2C40C}"/>
              </a:ext>
            </a:extLst>
          </p:cNvPr>
          <p:cNvPicPr>
            <a:picLocks noChangeAspect="1"/>
          </p:cNvPicPr>
          <p:nvPr/>
        </p:nvPicPr>
        <p:blipFill>
          <a:blip r:embed="rId2"/>
          <a:stretch>
            <a:fillRect/>
          </a:stretch>
        </p:blipFill>
        <p:spPr>
          <a:xfrm>
            <a:off x="2500048" y="992522"/>
            <a:ext cx="7191904" cy="5865478"/>
          </a:xfrm>
          <a:prstGeom prst="rect">
            <a:avLst/>
          </a:prstGeom>
        </p:spPr>
      </p:pic>
    </p:spTree>
    <p:extLst>
      <p:ext uri="{BB962C8B-B14F-4D97-AF65-F5344CB8AC3E}">
        <p14:creationId xmlns:p14="http://schemas.microsoft.com/office/powerpoint/2010/main" val="55199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5F8F1219-DF74-1D40-1754-F6E7EAFEF36F}"/>
              </a:ext>
            </a:extLst>
          </p:cNvPr>
          <p:cNvPicPr>
            <a:picLocks noChangeAspect="1"/>
          </p:cNvPicPr>
          <p:nvPr/>
        </p:nvPicPr>
        <p:blipFill>
          <a:blip r:embed="rId2"/>
          <a:stretch>
            <a:fillRect/>
          </a:stretch>
        </p:blipFill>
        <p:spPr>
          <a:xfrm>
            <a:off x="2599267" y="1068977"/>
            <a:ext cx="7122847" cy="5597380"/>
          </a:xfrm>
          <a:prstGeom prst="rect">
            <a:avLst/>
          </a:prstGeom>
        </p:spPr>
      </p:pic>
    </p:spTree>
    <p:extLst>
      <p:ext uri="{BB962C8B-B14F-4D97-AF65-F5344CB8AC3E}">
        <p14:creationId xmlns:p14="http://schemas.microsoft.com/office/powerpoint/2010/main" val="310695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a:extLst>
              <a:ext uri="{FF2B5EF4-FFF2-40B4-BE49-F238E27FC236}">
                <a16:creationId xmlns:a16="http://schemas.microsoft.com/office/drawing/2014/main" id="{4593FEDB-4574-AEA9-AF4B-542D2F55FCA1}"/>
              </a:ext>
            </a:extLst>
          </p:cNvPr>
          <p:cNvSpPr txBox="1"/>
          <p:nvPr/>
        </p:nvSpPr>
        <p:spPr>
          <a:xfrm>
            <a:off x="581191" y="1405470"/>
            <a:ext cx="11029615" cy="3693319"/>
          </a:xfrm>
          <a:prstGeom prst="rect">
            <a:avLst/>
          </a:prstGeom>
          <a:noFill/>
        </p:spPr>
        <p:txBody>
          <a:bodyPr wrap="square">
            <a:spAutoFit/>
          </a:bodyPr>
          <a:lstStyle/>
          <a:p>
            <a:r>
              <a:rPr lang="en-IN" dirty="0"/>
              <a:t>The documentation provides a thorough explanation of the Restaurant Management system's structure and coding. Creating this program was no small feat, involving extensive analysis, research, and specialized skills. Writing this report has been a rewarding journey, filled with lessons from the challenging tasks at hand. Designing a restaurant system required a mix of research and coding know-how, and achieving smooth operations took considerable time and effort.</a:t>
            </a:r>
          </a:p>
          <a:p>
            <a:endParaRPr lang="en-IN" dirty="0"/>
          </a:p>
          <a:p>
            <a:r>
              <a:rPr lang="en-IN" dirty="0"/>
              <a:t>Despite the obstacles, the system was successfully built with a robust design and smooth workflow. The billing system was the most challenging aspect. Extracting data from the database for billing required complex SQL queries and involved managing multiple changes across databases, which was time-consuming and required careful planning.</a:t>
            </a:r>
          </a:p>
          <a:p>
            <a:endParaRPr lang="en-IN" dirty="0"/>
          </a:p>
          <a:p>
            <a:r>
              <a:rPr lang="en-IN" dirty="0"/>
              <a:t>Overall, this project provided significant coding experience and underscored the importance of effective time management and teamwork in software development.</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C39AF588-CD8C-5B98-6DB1-4BEFB58746C7}"/>
              </a:ext>
            </a:extLst>
          </p:cNvPr>
          <p:cNvSpPr txBox="1"/>
          <p:nvPr/>
        </p:nvSpPr>
        <p:spPr>
          <a:xfrm>
            <a:off x="581192" y="1557868"/>
            <a:ext cx="10984094" cy="1754326"/>
          </a:xfrm>
          <a:prstGeom prst="rect">
            <a:avLst/>
          </a:prstGeom>
          <a:noFill/>
        </p:spPr>
        <p:txBody>
          <a:bodyPr wrap="square">
            <a:spAutoFit/>
          </a:bodyPr>
          <a:lstStyle/>
          <a:p>
            <a:r>
              <a:rPr lang="en-IN" dirty="0"/>
              <a:t>Restaurant management software (RMS) is a robust solution that caters to diverse needs across restaurant operations. From staff management and order processing to billing, menu maintenance, reservation handling, and beyond, it offers a wide array of functionalities. As we look forward, the software holds immense potential for further enhancements. Future upgrades, such as advanced inventory management, wireless tableside ordering and payment systems, real-time alerts, online ordering integration, and mobile management tools, stand to significantly elevate revenue streams and operational efficiencies.</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a:extLst>
              <a:ext uri="{FF2B5EF4-FFF2-40B4-BE49-F238E27FC236}">
                <a16:creationId xmlns:a16="http://schemas.microsoft.com/office/drawing/2014/main" id="{F2852A56-D1F4-0D70-FAA9-D5C1EFB9DAA0}"/>
              </a:ext>
            </a:extLst>
          </p:cNvPr>
          <p:cNvSpPr txBox="1"/>
          <p:nvPr/>
        </p:nvSpPr>
        <p:spPr>
          <a:xfrm>
            <a:off x="581191" y="1185329"/>
            <a:ext cx="10958875" cy="5355312"/>
          </a:xfrm>
          <a:prstGeom prst="rect">
            <a:avLst/>
          </a:prstGeom>
          <a:noFill/>
        </p:spPr>
        <p:txBody>
          <a:bodyPr wrap="square">
            <a:spAutoFit/>
          </a:bodyPr>
          <a:lstStyle/>
          <a:p>
            <a:r>
              <a:rPr lang="en-IN" b="1" dirty="0"/>
              <a:t>Restaurant Billing System: </a:t>
            </a:r>
          </a:p>
          <a:p>
            <a:r>
              <a:rPr lang="en-IN" dirty="0"/>
              <a:t>https://www.scribd.com/doc/283903672/Online-Ordering-System-</a:t>
            </a:r>
          </a:p>
          <a:p>
            <a:r>
              <a:rPr lang="en-IN" b="1" dirty="0"/>
              <a:t>Project Objective :</a:t>
            </a:r>
          </a:p>
          <a:p>
            <a:r>
              <a:rPr lang="en-IN" dirty="0"/>
              <a:t>https://www.scribd.com/document/36253350/04-Project-Billing-</a:t>
            </a:r>
          </a:p>
          <a:p>
            <a:r>
              <a:rPr lang="en-IN" b="1" dirty="0"/>
              <a:t>System Scopes and Limitation: </a:t>
            </a:r>
          </a:p>
          <a:p>
            <a:r>
              <a:rPr lang="en-IN" dirty="0">
                <a:hlinkClick r:id="rId2"/>
              </a:rPr>
              <a:t>https://kungfumas.files.wordpress.com/2017/09/099.pdf</a:t>
            </a:r>
            <a:endParaRPr lang="en-IN" dirty="0"/>
          </a:p>
          <a:p>
            <a:r>
              <a:rPr lang="en-IN" b="1" dirty="0"/>
              <a:t>Feasibility study: </a:t>
            </a:r>
          </a:p>
          <a:p>
            <a:r>
              <a:rPr lang="en-IN" dirty="0">
                <a:hlinkClick r:id="rId3"/>
              </a:rPr>
              <a:t>http://www.slideshare.net/alok104/synopsis-on-billing-system-27487568</a:t>
            </a:r>
            <a:endParaRPr lang="en-IN" dirty="0"/>
          </a:p>
          <a:p>
            <a:r>
              <a:rPr lang="en-IN" b="1" dirty="0"/>
              <a:t>UML Diagram : </a:t>
            </a:r>
          </a:p>
          <a:p>
            <a:r>
              <a:rPr lang="en-IN" dirty="0">
                <a:hlinkClick r:id="rId4"/>
              </a:rPr>
              <a:t>https://www.techopedia.com/definition/3243/unified-modeling-language-uml/</a:t>
            </a:r>
            <a:endParaRPr lang="en-IN" dirty="0"/>
          </a:p>
          <a:p>
            <a:r>
              <a:rPr lang="en-IN" b="1" dirty="0"/>
              <a:t>Use Case Diagram: </a:t>
            </a:r>
          </a:p>
          <a:p>
            <a:r>
              <a:rPr lang="en-IN" dirty="0">
                <a:hlinkClick r:id="rId5"/>
              </a:rPr>
              <a:t>http://whatis.techtarget.com/definition/use-case-diagram</a:t>
            </a:r>
            <a:endParaRPr lang="en-IN" dirty="0"/>
          </a:p>
          <a:p>
            <a:r>
              <a:rPr lang="en-IN" b="1" dirty="0"/>
              <a:t>Class Diagram: </a:t>
            </a:r>
          </a:p>
          <a:p>
            <a:r>
              <a:rPr lang="en-IN" dirty="0">
                <a:hlinkClick r:id="rId6"/>
              </a:rPr>
              <a:t>http://searchmicroservices.techtarget.com/definition/class-diagram</a:t>
            </a:r>
            <a:endParaRPr lang="en-IN" dirty="0"/>
          </a:p>
          <a:p>
            <a:r>
              <a:rPr lang="en-IN" b="1" dirty="0"/>
              <a:t>Sequence Diagram : </a:t>
            </a:r>
          </a:p>
          <a:p>
            <a:r>
              <a:rPr lang="en-IN" dirty="0">
                <a:hlinkClick r:id="rId7"/>
              </a:rPr>
              <a:t>https://creately.com/blog/diagrams/sequence-diagram-tutorial/</a:t>
            </a:r>
            <a:endParaRPr lang="en-IN" dirty="0"/>
          </a:p>
          <a:p>
            <a:r>
              <a:rPr lang="en-IN" b="1" dirty="0"/>
              <a:t>ER Diagram: </a:t>
            </a:r>
          </a:p>
          <a:p>
            <a:r>
              <a:rPr lang="en-IN" dirty="0">
                <a:hlinkClick r:id="rId8"/>
              </a:rPr>
              <a:t>http://searchcrm.techtarget.com/definition/entity-relationship-diagram</a:t>
            </a:r>
            <a:endParaRPr lang="en-IN" dirty="0"/>
          </a:p>
          <a:p>
            <a:r>
              <a:rPr lang="en-IN" b="1" dirty="0"/>
              <a:t>Interfaces : </a:t>
            </a:r>
            <a:r>
              <a:rPr lang="en-IN" dirty="0"/>
              <a:t>https://www.youtube.com/watch?v=9K5sS7j5wWI</a:t>
            </a:r>
          </a:p>
        </p:txBody>
      </p:sp>
    </p:spTree>
    <p:extLst>
      <p:ext uri="{BB962C8B-B14F-4D97-AF65-F5344CB8AC3E}">
        <p14:creationId xmlns:p14="http://schemas.microsoft.com/office/powerpoint/2010/main" val="277344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6" name="Content Placeholder 1">
            <a:extLst>
              <a:ext uri="{FF2B5EF4-FFF2-40B4-BE49-F238E27FC236}">
                <a16:creationId xmlns:a16="http://schemas.microsoft.com/office/drawing/2014/main" id="{C4E8E665-8B44-55F6-C341-CEC77208A034}"/>
              </a:ext>
            </a:extLst>
          </p:cNvPr>
          <p:cNvSpPr>
            <a:spLocks noGrp="1"/>
          </p:cNvSpPr>
          <p:nvPr>
            <p:ph idx="1"/>
          </p:nvPr>
        </p:nvSpPr>
        <p:spPr>
          <a:xfrm>
            <a:off x="452403" y="1237632"/>
            <a:ext cx="11029615" cy="4673324"/>
          </a:xfrm>
        </p:spPr>
        <p:txBody>
          <a:bodyPr/>
          <a:lstStyle/>
          <a:p>
            <a:pPr marL="0" indent="0">
              <a:buNone/>
            </a:pPr>
            <a:r>
              <a:rPr lang="en-US" dirty="0"/>
              <a:t>The current manual billing process causes delays for customers and inefficiencies for the organization, presenting an opportunity for improvement. Implementing a computer-based billing system could optimize resource allocation. This system allows for streamlined entry of client, employee, and payment information, enhancing record management and meeting various organizational data requirements. Key drawbacks of the current system include:-</a:t>
            </a:r>
          </a:p>
          <a:p>
            <a:r>
              <a:rPr lang="en-US" dirty="0"/>
              <a:t>Limited ability to modify data-</a:t>
            </a:r>
          </a:p>
          <a:p>
            <a:r>
              <a:rPr lang="en-US" dirty="0"/>
              <a:t>Dependence on manual operator oversight</a:t>
            </a:r>
          </a:p>
          <a:p>
            <a:r>
              <a:rPr lang="en-US" dirty="0"/>
              <a:t>Excessive paper usage</a:t>
            </a:r>
          </a:p>
          <a:p>
            <a:r>
              <a:rPr lang="en-US" dirty="0"/>
              <a:t>Difficulty in accessing information promptly </a:t>
            </a:r>
          </a:p>
          <a:p>
            <a:r>
              <a:rPr lang="en-US" dirty="0"/>
              <a:t>Challenges in maintaining systematic records </a:t>
            </a:r>
          </a:p>
          <a:p>
            <a:r>
              <a:rPr lang="en-US" dirty="0"/>
              <a:t>Paper waste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2C2777C8-1808-62CD-7A1E-A82532A8B317}"/>
              </a:ext>
            </a:extLst>
          </p:cNvPr>
          <p:cNvSpPr txBox="1"/>
          <p:nvPr/>
        </p:nvSpPr>
        <p:spPr>
          <a:xfrm>
            <a:off x="581192" y="1617674"/>
            <a:ext cx="11029616" cy="2862322"/>
          </a:xfrm>
          <a:prstGeom prst="rect">
            <a:avLst/>
          </a:prstGeom>
          <a:noFill/>
        </p:spPr>
        <p:txBody>
          <a:bodyPr wrap="square">
            <a:spAutoFit/>
          </a:bodyPr>
          <a:lstStyle/>
          <a:p>
            <a:r>
              <a:rPr lang="en-IN" dirty="0"/>
              <a:t>The Restaurant Management System (RMS) is a software application that makes restaurant billing easier and faster. Its user-friendly interface allows staff to generate customer bills quickly, helping to reduce waiting times. RMS can handle large volumes of data, storing and retrieving information like billing history, reservations, and employee details.</a:t>
            </a:r>
          </a:p>
          <a:p>
            <a:endParaRPr lang="en-IN" dirty="0"/>
          </a:p>
          <a:p>
            <a:r>
              <a:rPr lang="en-IN" dirty="0"/>
              <a:t>As a desktop-based system, RMS requires little paperwork. It automates tasks like calculating bills and applying discounts, which helps reduce errors and speeds up the billing process. All data is kept in a secure database, reducing the risk of loss and removing the need for manual record-keeping. By implementing RMS, restaurants can operate more efficiently, streamlining essential functions like billing and reservations, while offering customers a more seamless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a:extLst>
              <a:ext uri="{FF2B5EF4-FFF2-40B4-BE49-F238E27FC236}">
                <a16:creationId xmlns:a16="http://schemas.microsoft.com/office/drawing/2014/main" id="{B5D9FDC7-32BC-431A-E776-598B6ED8AF32}"/>
              </a:ext>
            </a:extLst>
          </p:cNvPr>
          <p:cNvSpPr txBox="1"/>
          <p:nvPr/>
        </p:nvSpPr>
        <p:spPr>
          <a:xfrm>
            <a:off x="581192" y="1192868"/>
            <a:ext cx="11029616" cy="5078313"/>
          </a:xfrm>
          <a:prstGeom prst="rect">
            <a:avLst/>
          </a:prstGeom>
          <a:noFill/>
        </p:spPr>
        <p:txBody>
          <a:bodyPr wrap="square">
            <a:spAutoFit/>
          </a:bodyPr>
          <a:lstStyle/>
          <a:p>
            <a:r>
              <a:rPr lang="en-IN" dirty="0"/>
              <a:t>Building a restaurant management system in Python involves a structured approach, consisting of the following steps:</a:t>
            </a:r>
          </a:p>
          <a:p>
            <a:endParaRPr lang="en-IN" dirty="0"/>
          </a:p>
          <a:p>
            <a:pPr marL="342900" indent="-342900">
              <a:buAutoNum type="arabicPeriod"/>
            </a:pPr>
            <a:r>
              <a:rPr lang="en-IN" b="1" dirty="0"/>
              <a:t>Understanding Requirements: </a:t>
            </a:r>
          </a:p>
          <a:p>
            <a:r>
              <a:rPr lang="en-IN" dirty="0"/>
              <a:t>Start by </a:t>
            </a:r>
            <a:r>
              <a:rPr lang="en-IN" dirty="0" err="1"/>
              <a:t>analyzing</a:t>
            </a:r>
            <a:r>
              <a:rPr lang="en-IN" dirty="0"/>
              <a:t> the system's needs, covering menu management, order processing, reservations, inventory management, and reporting.</a:t>
            </a:r>
          </a:p>
          <a:p>
            <a:endParaRPr lang="en-IN" dirty="0"/>
          </a:p>
          <a:p>
            <a:r>
              <a:rPr lang="en-IN" b="1" dirty="0"/>
              <a:t>2. Modular Organization: </a:t>
            </a:r>
          </a:p>
          <a:p>
            <a:r>
              <a:rPr lang="en-IN" dirty="0"/>
              <a:t>Structure the system into separate modules, each dedicated to specific functions such as Menu Management, Order Processing, Reservation Handling, Inventory Management, and Reporting.</a:t>
            </a:r>
          </a:p>
          <a:p>
            <a:endParaRPr lang="en-IN" dirty="0"/>
          </a:p>
          <a:p>
            <a:r>
              <a:rPr lang="en-IN" b="1" dirty="0"/>
              <a:t>3.  Class Definition</a:t>
            </a:r>
            <a:r>
              <a:rPr lang="en-IN" dirty="0"/>
              <a:t>: </a:t>
            </a:r>
          </a:p>
          <a:p>
            <a:r>
              <a:rPr lang="en-IN" dirty="0"/>
              <a:t>Define classes within each module to represent entities and actions. These could include Menu Items, Orders, Reservations, and Inventory Items.</a:t>
            </a:r>
          </a:p>
          <a:p>
            <a:endParaRPr lang="en-IN" dirty="0"/>
          </a:p>
          <a:p>
            <a:r>
              <a:rPr lang="en-IN" b="1" dirty="0"/>
              <a:t>4.  Establishing Relationships: </a:t>
            </a:r>
          </a:p>
          <a:p>
            <a:r>
              <a:rPr lang="en-IN" dirty="0"/>
              <a:t>Establish connections between classes/modules to illustrate their interactions. For example, how orders relate to menu items and how inventory levels are affected by orders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82F0C5A2-38FA-2250-5B47-F1537B368C71}"/>
              </a:ext>
            </a:extLst>
          </p:cNvPr>
          <p:cNvSpPr txBox="1"/>
          <p:nvPr/>
        </p:nvSpPr>
        <p:spPr>
          <a:xfrm>
            <a:off x="581192" y="1447799"/>
            <a:ext cx="11029615" cy="4247317"/>
          </a:xfrm>
          <a:prstGeom prst="rect">
            <a:avLst/>
          </a:prstGeom>
          <a:noFill/>
        </p:spPr>
        <p:txBody>
          <a:bodyPr wrap="square">
            <a:spAutoFit/>
          </a:bodyPr>
          <a:lstStyle/>
          <a:p>
            <a:r>
              <a:rPr lang="en-IN" b="1" dirty="0"/>
              <a:t>5. Implementing Functionality</a:t>
            </a:r>
            <a:r>
              <a:rPr lang="en-IN" dirty="0"/>
              <a:t>:</a:t>
            </a:r>
          </a:p>
          <a:p>
            <a:r>
              <a:rPr lang="en-IN" dirty="0"/>
              <a:t> Develop methods and functions within each class/module to execute necessary tasks, like updating menus, processing orders, managing inventory, and handling reservations.</a:t>
            </a:r>
          </a:p>
          <a:p>
            <a:endParaRPr lang="en-IN" dirty="0"/>
          </a:p>
          <a:p>
            <a:r>
              <a:rPr lang="en-IN" b="1" dirty="0"/>
              <a:t>6. Optional User Interface: </a:t>
            </a:r>
          </a:p>
          <a:p>
            <a:r>
              <a:rPr lang="en-IN" dirty="0"/>
              <a:t>Depending on requirements, create a user interface, whether it's a command-line interface, a graphical interface using libraries like </a:t>
            </a:r>
            <a:r>
              <a:rPr lang="en-IN" dirty="0" err="1"/>
              <a:t>Tkinter</a:t>
            </a:r>
            <a:r>
              <a:rPr lang="en-IN" dirty="0"/>
              <a:t> or </a:t>
            </a:r>
            <a:r>
              <a:rPr lang="en-IN" dirty="0" err="1"/>
              <a:t>PyQt</a:t>
            </a:r>
            <a:r>
              <a:rPr lang="en-IN" dirty="0"/>
              <a:t>, or a web-based interface with Flask or Django.</a:t>
            </a:r>
          </a:p>
          <a:p>
            <a:endParaRPr lang="en-IN" dirty="0"/>
          </a:p>
          <a:p>
            <a:pPr marL="342900" indent="-342900">
              <a:buAutoNum type="arabicPeriod" startAt="7"/>
            </a:pPr>
            <a:r>
              <a:rPr lang="en-IN" b="1" dirty="0"/>
              <a:t>Testing and Refinement: </a:t>
            </a:r>
          </a:p>
          <a:p>
            <a:r>
              <a:rPr lang="en-IN" dirty="0"/>
              <a:t>Conduct comprehensive testing to ensure the system functions correctly and meets requirements. Refine the system based on feedback and test results.</a:t>
            </a:r>
          </a:p>
          <a:p>
            <a:endParaRPr lang="en-IN" dirty="0"/>
          </a:p>
          <a:p>
            <a:pPr marL="342900" indent="-342900">
              <a:buAutoNum type="arabicPeriod" startAt="8"/>
            </a:pPr>
            <a:r>
              <a:rPr lang="en-IN" b="1" dirty="0"/>
              <a:t>Documentation: </a:t>
            </a:r>
          </a:p>
          <a:p>
            <a:r>
              <a:rPr lang="en-IN" dirty="0"/>
              <a:t>Document the system's design, functionalities, and usage instructions to facilitate future maintenance and development efforts.</a:t>
            </a:r>
          </a:p>
        </p:txBody>
      </p:sp>
    </p:spTree>
    <p:extLst>
      <p:ext uri="{BB962C8B-B14F-4D97-AF65-F5344CB8AC3E}">
        <p14:creationId xmlns:p14="http://schemas.microsoft.com/office/powerpoint/2010/main" val="391652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DD04FF9D-04BA-50FF-57FF-1F502919CFD6}"/>
              </a:ext>
            </a:extLst>
          </p:cNvPr>
          <p:cNvSpPr txBox="1"/>
          <p:nvPr/>
        </p:nvSpPr>
        <p:spPr>
          <a:xfrm>
            <a:off x="581191" y="1232452"/>
            <a:ext cx="11238275" cy="5355312"/>
          </a:xfrm>
          <a:prstGeom prst="rect">
            <a:avLst/>
          </a:prstGeom>
          <a:noFill/>
        </p:spPr>
        <p:txBody>
          <a:bodyPr wrap="square">
            <a:spAutoFit/>
          </a:bodyPr>
          <a:lstStyle/>
          <a:p>
            <a:r>
              <a:rPr lang="en-IN" dirty="0"/>
              <a:t>Revamped Structure for Restaurant Management:</a:t>
            </a:r>
          </a:p>
          <a:p>
            <a:endParaRPr lang="en-IN" dirty="0"/>
          </a:p>
          <a:p>
            <a:pPr marL="342900" indent="-342900">
              <a:buAutoNum type="arabicPeriod"/>
            </a:pPr>
            <a:r>
              <a:rPr lang="en-IN" b="1" dirty="0"/>
              <a:t> Efficient Menu Organization</a:t>
            </a:r>
            <a:r>
              <a:rPr lang="en-IN" dirty="0"/>
              <a:t>:   </a:t>
            </a:r>
          </a:p>
          <a:p>
            <a:r>
              <a:rPr lang="en-IN" dirty="0"/>
              <a:t> Develop a structured menu item class capturing vital details like name, price, and description.   - Establish a dedicated system for managing menu items, ensuring smooth addition, removal, and display processes.</a:t>
            </a:r>
          </a:p>
          <a:p>
            <a:endParaRPr lang="en-IN" dirty="0"/>
          </a:p>
          <a:p>
            <a:r>
              <a:rPr lang="en-IN" b="1" dirty="0"/>
              <a:t>2.    Streamlined Order Processing:  </a:t>
            </a:r>
            <a:endParaRPr lang="en-IN" dirty="0"/>
          </a:p>
          <a:p>
            <a:r>
              <a:rPr lang="en-IN" dirty="0"/>
              <a:t>Create a robust order framework, integrating essential elements such as order ID, selected items, and total price.   - Implement seamless functionalities for adding items, precise price calculation, and efficient order processing.</a:t>
            </a:r>
          </a:p>
          <a:p>
            <a:endParaRPr lang="en-IN" dirty="0"/>
          </a:p>
          <a:p>
            <a:pPr marL="342900" indent="-342900">
              <a:buAutoNum type="arabicPeriod" startAt="3"/>
            </a:pPr>
            <a:r>
              <a:rPr lang="en-IN" b="1" dirty="0"/>
              <a:t>Seamless Reservation Handling:   </a:t>
            </a:r>
          </a:p>
          <a:p>
            <a:r>
              <a:rPr lang="en-IN" dirty="0"/>
              <a:t>Define a comprehensive reservation structure, encompassing key details like reservation ID, customer name, date, and table allocation.   - Design an intuitive reservation management system, enabling easy reservation creation, availability checks, and cancellations.</a:t>
            </a:r>
          </a:p>
          <a:p>
            <a:endParaRPr lang="en-IN" dirty="0"/>
          </a:p>
          <a:p>
            <a:r>
              <a:rPr lang="en-IN" b="1" dirty="0"/>
              <a:t>4.   Effective Inventory Management:</a:t>
            </a:r>
          </a:p>
          <a:p>
            <a:r>
              <a:rPr lang="en-IN" dirty="0"/>
              <a:t>Introduce a well-organized inventory framework, highlighting critical attributes like item name, quantity, and price.   - Develop efficient inventory management tools for smooth stock addition, dynamic quantity updates, and proactive low stock alerts.</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43B6F41F-091A-3B15-2448-F8B73967B2A5}"/>
              </a:ext>
            </a:extLst>
          </p:cNvPr>
          <p:cNvSpPr txBox="1"/>
          <p:nvPr/>
        </p:nvSpPr>
        <p:spPr>
          <a:xfrm>
            <a:off x="491067" y="1481667"/>
            <a:ext cx="11029616" cy="3416320"/>
          </a:xfrm>
          <a:prstGeom prst="rect">
            <a:avLst/>
          </a:prstGeom>
          <a:noFill/>
        </p:spPr>
        <p:txBody>
          <a:bodyPr wrap="square">
            <a:spAutoFit/>
          </a:bodyPr>
          <a:lstStyle/>
          <a:p>
            <a:pPr marL="342900" indent="-342900">
              <a:buAutoNum type="arabicPeriod" startAt="5"/>
            </a:pPr>
            <a:r>
              <a:rPr lang="en-IN" b="1" dirty="0"/>
              <a:t>Insightful Reporting Mechanisms: </a:t>
            </a:r>
          </a:p>
          <a:p>
            <a:r>
              <a:rPr lang="en-IN" dirty="0"/>
              <a:t>Incorporate advanced reporting functionalities to generate customized reports, including sales and inventory insights tailored to specific user needs.</a:t>
            </a:r>
          </a:p>
          <a:p>
            <a:endParaRPr lang="en-IN" dirty="0"/>
          </a:p>
          <a:p>
            <a:pPr marL="342900" indent="-342900">
              <a:buAutoNum type="arabicPeriod" startAt="6"/>
            </a:pPr>
            <a:r>
              <a:rPr lang="en-IN" b="1" dirty="0"/>
              <a:t>User-Centric Interface Design:</a:t>
            </a:r>
          </a:p>
          <a:p>
            <a:r>
              <a:rPr lang="en-IN" dirty="0"/>
              <a:t>Craft an intuitive interface to enhance user experience, offering flexible options such as command-line, web-based, or GUI interfaces tailored to user preferences.</a:t>
            </a:r>
          </a:p>
          <a:p>
            <a:endParaRPr lang="en-IN" dirty="0"/>
          </a:p>
          <a:p>
            <a:pPr marL="342900" indent="-342900">
              <a:buAutoNum type="arabicPeriod" startAt="7"/>
            </a:pPr>
            <a:r>
              <a:rPr lang="en-IN" b="1" dirty="0"/>
              <a:t> Flexible Deployment Strategies:</a:t>
            </a:r>
          </a:p>
          <a:p>
            <a:r>
              <a:rPr lang="en-IN" dirty="0"/>
              <a:t>Explore diverse deployment approaches, including local deployment with </a:t>
            </a:r>
            <a:r>
              <a:rPr lang="en-IN" dirty="0" err="1"/>
              <a:t>PyInstaller</a:t>
            </a:r>
            <a:r>
              <a:rPr lang="en-IN" dirty="0"/>
              <a:t>, web-based deployment using Flask or Django, mobile app deployment via </a:t>
            </a:r>
            <a:r>
              <a:rPr lang="en-IN" dirty="0" err="1"/>
              <a:t>Kivy</a:t>
            </a:r>
            <a:r>
              <a:rPr lang="en-IN" dirty="0"/>
              <a:t> or React Native, containerization with Docker, and hybrid deployment for comprehensive coverage.</a:t>
            </a:r>
          </a:p>
        </p:txBody>
      </p:sp>
    </p:spTree>
    <p:extLst>
      <p:ext uri="{BB962C8B-B14F-4D97-AF65-F5344CB8AC3E}">
        <p14:creationId xmlns:p14="http://schemas.microsoft.com/office/powerpoint/2010/main" val="64384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a:extLst>
              <a:ext uri="{FF2B5EF4-FFF2-40B4-BE49-F238E27FC236}">
                <a16:creationId xmlns:a16="http://schemas.microsoft.com/office/drawing/2014/main" id="{43DEB8B9-51D8-3882-DEC9-AA038C99ADF3}"/>
              </a:ext>
            </a:extLst>
          </p:cNvPr>
          <p:cNvSpPr txBox="1"/>
          <p:nvPr/>
        </p:nvSpPr>
        <p:spPr>
          <a:xfrm>
            <a:off x="581191" y="1232453"/>
            <a:ext cx="11029615" cy="1476880"/>
          </a:xfrm>
          <a:prstGeom prst="rect">
            <a:avLst/>
          </a:prstGeom>
          <a:noFill/>
        </p:spPr>
        <p:txBody>
          <a:bodyPr wrap="square">
            <a:spAutoFit/>
          </a:bodyPr>
          <a:lstStyle/>
          <a:p>
            <a:r>
              <a:rPr lang="en-IN" dirty="0"/>
              <a:t>Regarding the outcomes of the Restaurant Billing System, it effectively manages staff information, facilitates customer reservations, handles billing tasks, and more. </a:t>
            </a:r>
            <a:r>
              <a:rPr lang="en-IN" dirty="0" err="1"/>
              <a:t>Analyzing</a:t>
            </a:r>
            <a:r>
              <a:rPr lang="en-IN" dirty="0"/>
              <a:t> the results, the system allows for comprehensive staff management, including adding, editing, updating, and deleting staff information. Additionally, it supports reservation creation and cancellation, as well as printing bills for customers. The system outputs are illustrated in the figure below.</a:t>
            </a:r>
          </a:p>
        </p:txBody>
      </p:sp>
      <p:pic>
        <p:nvPicPr>
          <p:cNvPr id="7" name="Picture 6">
            <a:extLst>
              <a:ext uri="{FF2B5EF4-FFF2-40B4-BE49-F238E27FC236}">
                <a16:creationId xmlns:a16="http://schemas.microsoft.com/office/drawing/2014/main" id="{CD55A7B5-8298-4257-E194-9BB8FD0279E9}"/>
              </a:ext>
            </a:extLst>
          </p:cNvPr>
          <p:cNvPicPr>
            <a:picLocks noChangeAspect="1"/>
          </p:cNvPicPr>
          <p:nvPr/>
        </p:nvPicPr>
        <p:blipFill>
          <a:blip r:embed="rId2"/>
          <a:stretch>
            <a:fillRect/>
          </a:stretch>
        </p:blipFill>
        <p:spPr>
          <a:xfrm>
            <a:off x="1630888" y="2793999"/>
            <a:ext cx="8930219" cy="3679789"/>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1308</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DATA SCIENCE </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MukeshKumar VP</cp:lastModifiedBy>
  <cp:revision>25</cp:revision>
  <dcterms:created xsi:type="dcterms:W3CDTF">2021-05-26T16:50:10Z</dcterms:created>
  <dcterms:modified xsi:type="dcterms:W3CDTF">2024-04-30T04:34:35Z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