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8" r:id="rId4"/>
    <p:sldId id="257" r:id="rId5"/>
    <p:sldId id="259" r:id="rId6"/>
    <p:sldId id="261" r:id="rId7"/>
    <p:sldId id="270" r:id="rId8"/>
    <p:sldId id="271" r:id="rId9"/>
    <p:sldId id="272" r:id="rId10"/>
    <p:sldId id="273" r:id="rId11"/>
    <p:sldId id="274" r:id="rId12"/>
    <p:sldId id="262" r:id="rId13"/>
    <p:sldId id="263" r:id="rId14"/>
    <p:sldId id="276" r:id="rId15"/>
    <p:sldId id="275" r:id="rId16"/>
    <p:sldId id="264" r:id="rId17"/>
    <p:sldId id="277" r:id="rId18"/>
    <p:sldId id="260" r:id="rId19"/>
    <p:sldId id="278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Sujith43/-CreditCard_Analy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0837" cy="3235452"/>
            <a:chOff x="426719" y="3121151"/>
            <a:chExt cx="11260837" cy="3235452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5454295" cy="2644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700" spc="-150" dirty="0">
                <a:solidFill>
                  <a:srgbClr val="FFC000"/>
                </a:solidFill>
                <a:latin typeface="Arial MT"/>
                <a:cs typeface="Arial MT"/>
              </a:rPr>
              <a:t>TRANSACTION FINANCIAL DASHBOARD</a:t>
            </a:r>
            <a:endParaRPr sz="5700" spc="-150" dirty="0">
              <a:latin typeface="Arial MT"/>
              <a:cs typeface="Arial MT"/>
            </a:endParaRPr>
          </a:p>
        </p:txBody>
      </p:sp>
      <p:pic>
        <p:nvPicPr>
          <p:cNvPr id="16" name="Google Shape;84;p13">
            <a:extLst>
              <a:ext uri="{FF2B5EF4-FFF2-40B4-BE49-F238E27FC236}">
                <a16:creationId xmlns:a16="http://schemas.microsoft.com/office/drawing/2014/main" id="{F59C32A3-C677-5A8C-7798-8D23ED5130E1}"/>
              </a:ext>
            </a:extLst>
          </p:cNvPr>
          <p:cNvPicPr preferRelativeResize="0"/>
          <p:nvPr/>
        </p:nvPicPr>
        <p:blipFill rotWithShape="1">
          <a:blip r:embed="rId6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1B662D-9F24-7424-F90B-EA57D2A698F3}"/>
              </a:ext>
            </a:extLst>
          </p:cNvPr>
          <p:cNvSpPr txBox="1"/>
          <p:nvPr/>
        </p:nvSpPr>
        <p:spPr>
          <a:xfrm>
            <a:off x="6553200" y="524519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NAME: P SUJITH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BATCH NO.: UPOPDM02</a:t>
            </a:r>
          </a:p>
          <a:p>
            <a:r>
              <a:rPr lang="en-US" b="1" dirty="0">
                <a:solidFill>
                  <a:schemeClr val="bg1"/>
                </a:solidFill>
              </a:rPr>
              <a:t>REG NO.: U202403014479200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F454-7450-9557-2501-4538C1B0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459FE-9FAF-A364-FDCF-F843588B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3886200"/>
          </a:xfrm>
        </p:spPr>
        <p:txBody>
          <a:bodyPr/>
          <a:lstStyle/>
          <a:p>
            <a:pPr algn="just"/>
            <a:r>
              <a:rPr lang="en-US" sz="2800" b="0" dirty="0"/>
              <a:t>The need for real-time insights into credit card operations to monitor performance metrics and trends. Traditional reporting methods were not efficient enough to provide timely and actionable insights.</a:t>
            </a:r>
          </a:p>
        </p:txBody>
      </p:sp>
      <p:pic>
        <p:nvPicPr>
          <p:cNvPr id="4" name="Google Shape;84;p13">
            <a:extLst>
              <a:ext uri="{FF2B5EF4-FFF2-40B4-BE49-F238E27FC236}">
                <a16:creationId xmlns:a16="http://schemas.microsoft.com/office/drawing/2014/main" id="{B1385E93-E856-50A0-62FE-9971EF733866}"/>
              </a:ext>
            </a:extLst>
          </p:cNvPr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53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5952-B146-01D7-7BFD-49B2916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6A1BE-D897-AF23-C24D-D3F632520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75" y="1673576"/>
            <a:ext cx="11153953" cy="4616648"/>
          </a:xfrm>
        </p:spPr>
        <p:txBody>
          <a:bodyPr/>
          <a:lstStyle/>
          <a:p>
            <a:r>
              <a:rPr lang="en-US" dirty="0"/>
              <a:t>Data Sources: </a:t>
            </a:r>
            <a:r>
              <a:rPr lang="en-US" sz="2800" b="0" dirty="0"/>
              <a:t>Data was collected from SQL databases, including transaction and customer data.</a:t>
            </a:r>
          </a:p>
          <a:p>
            <a:endParaRPr lang="en-US" dirty="0"/>
          </a:p>
          <a:p>
            <a:r>
              <a:rPr lang="en-US" dirty="0"/>
              <a:t>Data Processing: </a:t>
            </a:r>
            <a:r>
              <a:rPr lang="en-US" sz="2800" b="0" dirty="0"/>
              <a:t>Data was processed using SQL and DAX queries to create </a:t>
            </a:r>
            <a:r>
              <a:rPr lang="en-US" sz="2800" b="0" dirty="0">
                <a:latin typeface="+mj-lt"/>
              </a:rPr>
              <a:t>meaningful</a:t>
            </a:r>
            <a:r>
              <a:rPr lang="en-US" sz="2800" b="0" dirty="0"/>
              <a:t> insights.</a:t>
            </a:r>
          </a:p>
          <a:p>
            <a:endParaRPr lang="en-US" dirty="0"/>
          </a:p>
          <a:p>
            <a:r>
              <a:rPr lang="en-US" dirty="0"/>
              <a:t>Example DAX Queries: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bg1"/>
                </a:solidFill>
                <a:latin typeface="+mj-lt"/>
              </a:rPr>
              <a:t>AgeGroup calculation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bg1"/>
                </a:solidFill>
                <a:latin typeface="+mj-lt"/>
              </a:rPr>
              <a:t>IncomeGroup calculation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bg1"/>
                </a:solidFill>
                <a:latin typeface="+mj-lt"/>
              </a:rPr>
              <a:t>Revenue calculations</a:t>
            </a:r>
          </a:p>
        </p:txBody>
      </p:sp>
      <p:pic>
        <p:nvPicPr>
          <p:cNvPr id="4" name="Google Shape;84;p13">
            <a:extLst>
              <a:ext uri="{FF2B5EF4-FFF2-40B4-BE49-F238E27FC236}">
                <a16:creationId xmlns:a16="http://schemas.microsoft.com/office/drawing/2014/main" id="{AAF813B3-1794-AA12-8E6F-BE7C61E7037E}"/>
              </a:ext>
            </a:extLst>
          </p:cNvPr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48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 dirty="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 dirty="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 dirty="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 dirty="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 dirty="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7" name="Google Shape;84;p13">
            <a:extLst>
              <a:ext uri="{FF2B5EF4-FFF2-40B4-BE49-F238E27FC236}">
                <a16:creationId xmlns:a16="http://schemas.microsoft.com/office/drawing/2014/main" id="{2C8BDDC6-2C96-81F4-9940-51510A38691D}"/>
              </a:ext>
            </a:extLst>
          </p:cNvPr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Google Shape;84;p13">
            <a:extLst>
              <a:ext uri="{FF2B5EF4-FFF2-40B4-BE49-F238E27FC236}">
                <a16:creationId xmlns:a16="http://schemas.microsoft.com/office/drawing/2014/main" id="{DA713C63-AE89-E733-755A-5597F980B053}"/>
              </a:ext>
            </a:extLst>
          </p:cNvPr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3458-9B5D-719E-7544-FA65C7D4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9995535" cy="635000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3CCB0-F8E7-04BF-7E87-78D1DA90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09" y="1129071"/>
            <a:ext cx="9726382" cy="5468113"/>
          </a:xfrm>
          <a:prstGeom prst="rect">
            <a:avLst/>
          </a:prstGeom>
        </p:spPr>
      </p:pic>
      <p:pic>
        <p:nvPicPr>
          <p:cNvPr id="8" name="Google Shape;84;p13">
            <a:extLst>
              <a:ext uri="{FF2B5EF4-FFF2-40B4-BE49-F238E27FC236}">
                <a16:creationId xmlns:a16="http://schemas.microsoft.com/office/drawing/2014/main" id="{2546C9E8-3D7A-3761-A0AE-443C0E51A59C}"/>
              </a:ext>
            </a:extLst>
          </p:cNvPr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38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4;p13">
            <a:extLst>
              <a:ext uri="{FF2B5EF4-FFF2-40B4-BE49-F238E27FC236}">
                <a16:creationId xmlns:a16="http://schemas.microsoft.com/office/drawing/2014/main" id="{81EBED9C-384A-E8FB-5243-15B8F0CD0465}"/>
              </a:ext>
            </a:extLst>
          </p:cNvPr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859626-5AA2-12A4-7526-8C55D4B4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9995535" cy="635000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A1A9D-ACDF-2580-9999-B4110BD9E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64381"/>
            <a:ext cx="9707330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2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2"/>
            <a:ext cx="11220500" cy="508151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8.8%,</a:t>
            </a: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endParaRPr lang="en-US" sz="18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endParaRPr lang="en-US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endParaRPr lang="en-US" sz="18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9" name="Google Shape;84;p13">
            <a:extLst>
              <a:ext uri="{FF2B5EF4-FFF2-40B4-BE49-F238E27FC236}">
                <a16:creationId xmlns:a16="http://schemas.microsoft.com/office/drawing/2014/main" id="{B3F12A50-92C6-2A7C-230A-633C1CB72947}"/>
              </a:ext>
            </a:extLst>
          </p:cNvPr>
          <p:cNvPicPr preferRelativeResize="0"/>
          <p:nvPr/>
        </p:nvPicPr>
        <p:blipFill rotWithShape="1">
          <a:blip r:embed="rId4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9CD1-6C32-E87C-D569-459F5259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EEB1F-0E50-2B56-C39B-23439C7B9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973" y="1981200"/>
            <a:ext cx="10684053" cy="375487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 </a:t>
            </a:r>
            <a:r>
              <a:rPr lang="en-US" sz="2800" b="0" dirty="0"/>
              <a:t>The dashboard provides valuable real-time insights into credit card operations, aiding stakeholders in making informed decisions. The use of Power BI and DAX enhanced the efficiency and effectiveness of data analysis.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Future Work</a:t>
            </a:r>
            <a:r>
              <a:rPr lang="en-US" dirty="0"/>
              <a:t>: </a:t>
            </a:r>
            <a:r>
              <a:rPr lang="en-US" sz="2800" b="0" dirty="0"/>
              <a:t>Potential improvements and future enhancements to the dashboard.</a:t>
            </a:r>
          </a:p>
          <a:p>
            <a:endParaRPr lang="en-US" dirty="0"/>
          </a:p>
        </p:txBody>
      </p:sp>
      <p:pic>
        <p:nvPicPr>
          <p:cNvPr id="4" name="Google Shape;84;p13">
            <a:extLst>
              <a:ext uri="{FF2B5EF4-FFF2-40B4-BE49-F238E27FC236}">
                <a16:creationId xmlns:a16="http://schemas.microsoft.com/office/drawing/2014/main" id="{4841B802-D467-214D-E26C-39943B964EC0}"/>
              </a:ext>
            </a:extLst>
          </p:cNvPr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280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Download</a:t>
            </a:r>
            <a:r>
              <a:rPr spc="-14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802383"/>
            <a:ext cx="8741410" cy="20730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GitHub:</a:t>
            </a:r>
            <a:endParaRPr lang="en-US" sz="3200" b="1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ts val="3720"/>
              </a:lnSpc>
              <a:spcBef>
                <a:spcPts val="105"/>
              </a:spcBef>
            </a:pP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lang="en-US" sz="2400" dirty="0">
                <a:latin typeface="Calibri"/>
                <a:cs typeface="Calibri"/>
                <a:hlinkClick r:id="rId2"/>
              </a:rPr>
              <a:t>https://github.com/Sujith43/-CreditCard_Analytics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3843" y="4532376"/>
            <a:ext cx="819911" cy="819912"/>
          </a:xfrm>
          <a:prstGeom prst="rect">
            <a:avLst/>
          </a:prstGeom>
        </p:spPr>
      </p:pic>
      <p:pic>
        <p:nvPicPr>
          <p:cNvPr id="8" name="Google Shape;84;p13">
            <a:extLst>
              <a:ext uri="{FF2B5EF4-FFF2-40B4-BE49-F238E27FC236}">
                <a16:creationId xmlns:a16="http://schemas.microsoft.com/office/drawing/2014/main" id="{FFC3D007-7228-4EC7-F122-75DB7603CAC2}"/>
              </a:ext>
            </a:extLst>
          </p:cNvPr>
          <p:cNvPicPr preferRelativeResize="0"/>
          <p:nvPr/>
        </p:nvPicPr>
        <p:blipFill rotWithShape="1">
          <a:blip r:embed="rId5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2785-EABF-AB0A-3A74-1D5103FB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798926">
            <a:off x="2497288" y="1410558"/>
            <a:ext cx="9995535" cy="1477328"/>
          </a:xfrm>
        </p:spPr>
        <p:txBody>
          <a:bodyPr/>
          <a:lstStyle/>
          <a:p>
            <a:r>
              <a:rPr lang="en-US" sz="9600" dirty="0">
                <a:latin typeface="Impact" panose="020B0806030902050204" pitchFamily="34" charset="0"/>
              </a:rPr>
              <a:t>THANK YOU</a:t>
            </a:r>
          </a:p>
        </p:txBody>
      </p:sp>
      <p:pic>
        <p:nvPicPr>
          <p:cNvPr id="4" name="Google Shape;84;p13">
            <a:extLst>
              <a:ext uri="{FF2B5EF4-FFF2-40B4-BE49-F238E27FC236}">
                <a16:creationId xmlns:a16="http://schemas.microsoft.com/office/drawing/2014/main" id="{34CC4EAB-62B9-D3D5-2706-58D2ED01518C}"/>
              </a:ext>
            </a:extLst>
          </p:cNvPr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74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CE03-F51B-6B30-8CB6-A874DB7D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4AB51-9060-670D-64B7-B315B4EC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33600"/>
            <a:ext cx="10531653" cy="2154436"/>
          </a:xfrm>
        </p:spPr>
        <p:txBody>
          <a:bodyPr/>
          <a:lstStyle/>
          <a:p>
            <a:pPr algn="just"/>
            <a:r>
              <a:rPr lang="en-US" sz="2800" b="0" dirty="0"/>
              <a:t>This project aims to develop a comprehensive credit card weekly dashboard that provides real-time insights into key performance metrics and trends. The dashboard enables stakeholders to monitor and analyze credit card operations effectively, using Power BI for data visualization and analysis.</a:t>
            </a:r>
          </a:p>
        </p:txBody>
      </p:sp>
      <p:pic>
        <p:nvPicPr>
          <p:cNvPr id="4" name="Google Shape;84;p13">
            <a:extLst>
              <a:ext uri="{FF2B5EF4-FFF2-40B4-BE49-F238E27FC236}">
                <a16:creationId xmlns:a16="http://schemas.microsoft.com/office/drawing/2014/main" id="{0F56E33A-0208-F627-B4B1-13104831DBC2}"/>
              </a:ext>
            </a:extLst>
          </p:cNvPr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54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C3B6-74BD-4948-95B2-B0797FAD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A780D-A0FB-EE68-4AF1-977DC69FC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73" y="2209800"/>
            <a:ext cx="10607853" cy="2215991"/>
          </a:xfrm>
        </p:spPr>
        <p:txBody>
          <a:bodyPr/>
          <a:lstStyle/>
          <a:p>
            <a:pPr algn="just"/>
            <a:r>
              <a:rPr lang="en-US" sz="2800" b="0" dirty="0"/>
              <a:t>The primary objective of this project is to create an interactive dashboard using transaction and customer data from a SQL database. The dashboard provides real-time insights into credit card performance, helping stakeholders make informed decisions.</a:t>
            </a:r>
          </a:p>
          <a:p>
            <a:endParaRPr lang="en-US" dirty="0"/>
          </a:p>
        </p:txBody>
      </p:sp>
      <p:pic>
        <p:nvPicPr>
          <p:cNvPr id="4" name="Google Shape;84;p13">
            <a:extLst>
              <a:ext uri="{FF2B5EF4-FFF2-40B4-BE49-F238E27FC236}">
                <a16:creationId xmlns:a16="http://schemas.microsoft.com/office/drawing/2014/main" id="{F69CBE5A-856D-C594-7A3A-CA7C2E41DF83}"/>
              </a:ext>
            </a:extLst>
          </p:cNvPr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167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0" y="2792605"/>
            <a:ext cx="4401311" cy="381609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685800" y="-31955"/>
            <a:ext cx="9464853" cy="699807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lang="en-US" sz="4000" dirty="0">
                <a:solidFill>
                  <a:srgbClr val="FFC000"/>
                </a:solidFill>
                <a:latin typeface="Arial Black"/>
                <a:cs typeface="Arial Black"/>
              </a:rPr>
              <a:t>CONTENTS IN THIS PROJECT</a:t>
            </a:r>
            <a:endParaRPr sz="4000" dirty="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4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lang="en-US" sz="24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Import data to SQL database</a:t>
            </a: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Brief about power BI</a:t>
            </a:r>
            <a:endParaRPr sz="24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Advantages of power BI</a:t>
            </a:r>
            <a:endParaRPr sz="24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Advantages compared to other visualization tools</a:t>
            </a:r>
            <a:endParaRPr sz="24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Problem statement</a:t>
            </a:r>
            <a:endParaRPr sz="24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Data description</a:t>
            </a: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DAX Queries</a:t>
            </a: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Screenshots</a:t>
            </a: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Project insights</a:t>
            </a: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endParaRPr lang="en-US" sz="2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7" name="Google Shape;84;p13">
            <a:extLst>
              <a:ext uri="{FF2B5EF4-FFF2-40B4-BE49-F238E27FC236}">
                <a16:creationId xmlns:a16="http://schemas.microsoft.com/office/drawing/2014/main" id="{6621A78B-DA1E-2D24-79E4-D4A016F24743}"/>
              </a:ext>
            </a:extLst>
          </p:cNvPr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90000"/>
              </a:lnSpc>
              <a:spcBef>
                <a:spcPts val="3570"/>
              </a:spcBef>
            </a:pPr>
            <a:r>
              <a:rPr sz="28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28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2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2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pic>
        <p:nvPicPr>
          <p:cNvPr id="11" name="Google Shape;84;p13">
            <a:extLst>
              <a:ext uri="{FF2B5EF4-FFF2-40B4-BE49-F238E27FC236}">
                <a16:creationId xmlns:a16="http://schemas.microsoft.com/office/drawing/2014/main" id="{F53FCB2C-12A4-E997-D729-D9F76765B41A}"/>
              </a:ext>
            </a:extLst>
          </p:cNvPr>
          <p:cNvPicPr preferRelativeResize="0"/>
          <p:nvPr/>
        </p:nvPicPr>
        <p:blipFill rotWithShape="1">
          <a:blip r:embed="rId7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pic>
        <p:nvPicPr>
          <p:cNvPr id="17" name="Google Shape;84;p13">
            <a:extLst>
              <a:ext uri="{FF2B5EF4-FFF2-40B4-BE49-F238E27FC236}">
                <a16:creationId xmlns:a16="http://schemas.microsoft.com/office/drawing/2014/main" id="{8B8CF78F-AAD3-8C88-14D4-8CF42942BC50}"/>
              </a:ext>
            </a:extLst>
          </p:cNvPr>
          <p:cNvPicPr preferRelativeResize="0"/>
          <p:nvPr/>
        </p:nvPicPr>
        <p:blipFill rotWithShape="1">
          <a:blip r:embed="rId9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6CB8-FE71-3E3E-8880-7DA7D057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ABOUT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1F5FD-D9C9-965B-550D-7F0DA1246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303053" cy="467820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Power BI Overview</a:t>
            </a:r>
            <a:r>
              <a:rPr lang="en-US" dirty="0"/>
              <a:t>: </a:t>
            </a:r>
            <a:r>
              <a:rPr lang="en-US" sz="2800" b="0" dirty="0"/>
              <a:t>Power BI is a data visualization tool that enables users to create interactive dashboards and reports.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DAX</a:t>
            </a:r>
            <a:r>
              <a:rPr lang="en-US" dirty="0"/>
              <a:t>: </a:t>
            </a:r>
            <a:r>
              <a:rPr lang="en-US" sz="2800" b="0" dirty="0"/>
              <a:t>Data Analysis Expressions (DAX) is a library of functions used in Power BI for data manipulation and calculations.</a:t>
            </a:r>
          </a:p>
          <a:p>
            <a:pPr algn="just"/>
            <a:endParaRPr lang="en-US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Measures and Calculated Columns</a:t>
            </a:r>
            <a:r>
              <a:rPr lang="en-US" dirty="0"/>
              <a:t>: </a:t>
            </a:r>
            <a:r>
              <a:rPr lang="en-US" sz="2800" b="0" dirty="0"/>
              <a:t>Measures are dynamic calculations used in data analysis, while calculated columns are static and calculated during data import.</a:t>
            </a:r>
          </a:p>
          <a:p>
            <a:endParaRPr lang="en-US" dirty="0"/>
          </a:p>
        </p:txBody>
      </p:sp>
      <p:pic>
        <p:nvPicPr>
          <p:cNvPr id="4" name="Google Shape;84;p13">
            <a:extLst>
              <a:ext uri="{FF2B5EF4-FFF2-40B4-BE49-F238E27FC236}">
                <a16:creationId xmlns:a16="http://schemas.microsoft.com/office/drawing/2014/main" id="{C95BC953-FA68-6BC8-CA27-DAA1D2F5301D}"/>
              </a:ext>
            </a:extLst>
          </p:cNvPr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85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805E-DBF2-4E7C-86B4-8F010526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7DF42-6664-5C02-2170-D6821ECBA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286" y="1828800"/>
            <a:ext cx="10898314" cy="42473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Data Processing</a:t>
            </a:r>
            <a:r>
              <a:rPr lang="en-US" dirty="0"/>
              <a:t>: </a:t>
            </a:r>
            <a:r>
              <a:rPr lang="en-US" sz="2800" b="0" dirty="0"/>
              <a:t>Power BI allows for real-time data analysis and visualization.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Dashboards</a:t>
            </a:r>
            <a:r>
              <a:rPr lang="en-US" dirty="0"/>
              <a:t>: </a:t>
            </a:r>
            <a:r>
              <a:rPr lang="en-US" sz="2800" b="0" dirty="0"/>
              <a:t>Users can interact with the data through dynamic dashboards.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</a:t>
            </a:r>
            <a:r>
              <a:rPr lang="en-US" dirty="0"/>
              <a:t>: </a:t>
            </a:r>
            <a:r>
              <a:rPr lang="en-US" sz="2800" b="0" dirty="0"/>
              <a:t>Power BI integrates seamlessly with various data sources like SQL, Excel, and more.</a:t>
            </a:r>
          </a:p>
          <a:p>
            <a:endParaRPr lang="en-US" dirty="0"/>
          </a:p>
        </p:txBody>
      </p:sp>
      <p:pic>
        <p:nvPicPr>
          <p:cNvPr id="4" name="Google Shape;84;p13">
            <a:extLst>
              <a:ext uri="{FF2B5EF4-FFF2-40B4-BE49-F238E27FC236}">
                <a16:creationId xmlns:a16="http://schemas.microsoft.com/office/drawing/2014/main" id="{583D70FD-AF6B-192D-BEF3-D89E142CB600}"/>
              </a:ext>
            </a:extLst>
          </p:cNvPr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64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E950-186A-3534-F232-064F87D1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1231106"/>
          </a:xfrm>
        </p:spPr>
        <p:txBody>
          <a:bodyPr/>
          <a:lstStyle/>
          <a:p>
            <a:r>
              <a:rPr lang="en-US" dirty="0"/>
              <a:t>ADVANTAGES COMPARED TO OTHER VISULIZATION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E7BD0-D316-9BF9-E087-066C7E1D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438400"/>
            <a:ext cx="11049000" cy="3447098"/>
          </a:xfrm>
        </p:spPr>
        <p:txBody>
          <a:bodyPr/>
          <a:lstStyle/>
          <a:p>
            <a:r>
              <a:rPr lang="en-US" dirty="0"/>
              <a:t>Cost-effective: </a:t>
            </a:r>
            <a:r>
              <a:rPr lang="en-US" sz="2800" b="0" dirty="0"/>
              <a:t>Power BI offers a more affordable pricing model compared to tools like </a:t>
            </a:r>
            <a:r>
              <a:rPr lang="en-US" b="0" dirty="0"/>
              <a:t>Tableau.</a:t>
            </a:r>
          </a:p>
          <a:p>
            <a:endParaRPr lang="en-US" dirty="0"/>
          </a:p>
          <a:p>
            <a:r>
              <a:rPr lang="en-US" dirty="0"/>
              <a:t>Ease of Use: </a:t>
            </a:r>
            <a:r>
              <a:rPr lang="en-US" sz="2800" b="0" dirty="0"/>
              <a:t>User-friendly interface that is easy to learn and use.</a:t>
            </a:r>
          </a:p>
          <a:p>
            <a:endParaRPr lang="en-US" dirty="0"/>
          </a:p>
          <a:p>
            <a:r>
              <a:rPr lang="en-US" dirty="0"/>
              <a:t>Advanced Analytics: </a:t>
            </a:r>
            <a:r>
              <a:rPr lang="en-US" sz="2800" b="0" dirty="0"/>
              <a:t>Provides powerful analytics capabilities with DAX and other advanced functions.</a:t>
            </a:r>
          </a:p>
        </p:txBody>
      </p:sp>
      <p:pic>
        <p:nvPicPr>
          <p:cNvPr id="7" name="Google Shape;84;p13">
            <a:extLst>
              <a:ext uri="{FF2B5EF4-FFF2-40B4-BE49-F238E27FC236}">
                <a16:creationId xmlns:a16="http://schemas.microsoft.com/office/drawing/2014/main" id="{5DF2DD80-4ED2-4702-3A51-B0C15AD386E5}"/>
              </a:ext>
            </a:extLst>
          </p:cNvPr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2374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99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918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Arial MT</vt:lpstr>
      <vt:lpstr>Calibri</vt:lpstr>
      <vt:lpstr>Impact</vt:lpstr>
      <vt:lpstr>Office Theme</vt:lpstr>
      <vt:lpstr>CREDIT CARD</vt:lpstr>
      <vt:lpstr>ABSTRACT</vt:lpstr>
      <vt:lpstr>INTRODUCTION</vt:lpstr>
      <vt:lpstr>PowerPoint Presentation</vt:lpstr>
      <vt:lpstr>PowerPoint Presentation</vt:lpstr>
      <vt:lpstr>Import data to SQL database</vt:lpstr>
      <vt:lpstr>BRIEF ABOUT POWER BI</vt:lpstr>
      <vt:lpstr>ADVANTAGES OF POWER BI</vt:lpstr>
      <vt:lpstr>ADVANTAGES COMPARED TO OTHER VISULIZATION TOOLS</vt:lpstr>
      <vt:lpstr>PROBLEM STATEMENT</vt:lpstr>
      <vt:lpstr>DATA DESCRIPTION</vt:lpstr>
      <vt:lpstr>DAX Queries</vt:lpstr>
      <vt:lpstr>DAX Queries</vt:lpstr>
      <vt:lpstr>SCREENSHOTS</vt:lpstr>
      <vt:lpstr>SCREENSHOTS</vt:lpstr>
      <vt:lpstr>Project Insights- Week 53 (31st Dec)</vt:lpstr>
      <vt:lpstr>CONCLUSION</vt:lpstr>
      <vt:lpstr>Download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pathiputturu sujith</cp:lastModifiedBy>
  <cp:revision>1</cp:revision>
  <dcterms:created xsi:type="dcterms:W3CDTF">2024-06-20T11:17:09Z</dcterms:created>
  <dcterms:modified xsi:type="dcterms:W3CDTF">2024-06-20T12:47:31Z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2024-06-20T00:00:00Z</vt:filetime>
  </property>
  <property fmtid="{D5CDD505-2E9C-101B-9397-08002B2CF9AE}" pid="5" name="Producer">
    <vt:lpwstr>Microsoft® PowerPoint® 2021</vt:lpwstr>
  </property>
</Properties>
</file>