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76" r:id="rId3"/>
    <p:sldId id="257" r:id="rId4"/>
    <p:sldId id="258" r:id="rId5"/>
    <p:sldId id="259" r:id="rId6"/>
    <p:sldId id="260" r:id="rId7"/>
    <p:sldId id="272" r:id="rId8"/>
    <p:sldId id="273" r:id="rId9"/>
    <p:sldId id="274" r:id="rId10"/>
    <p:sldId id="275" r:id="rId11"/>
    <p:sldId id="277" r:id="rId12"/>
    <p:sldId id="278" r:id="rId13"/>
    <p:sldId id="279" r:id="rId14"/>
    <p:sldId id="280" r:id="rId15"/>
    <p:sldId id="261" r:id="rId16"/>
    <p:sldId id="262" r:id="rId17"/>
    <p:sldId id="263" r:id="rId18"/>
    <p:sldId id="267" r:id="rId19"/>
    <p:sldId id="268" r:id="rId20"/>
    <p:sldId id="264" r:id="rId21"/>
    <p:sldId id="26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5" autoAdjust="0"/>
  </p:normalViewPr>
  <p:slideViewPr>
    <p:cSldViewPr snapToGrid="0">
      <p:cViewPr varScale="1">
        <p:scale>
          <a:sx n="71" d="100"/>
          <a:sy n="71" d="100"/>
        </p:scale>
        <p:origin x="110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0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9000"/>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1311728" y="432995"/>
            <a:ext cx="9568543" cy="2046514"/>
          </a:xfrm>
          <a:prstGeom prst="rect">
            <a:avLst/>
          </a:prstGeom>
          <a:noFill/>
          <a:ln>
            <a:noFill/>
          </a:ln>
        </p:spPr>
      </p:pic>
      <p:sp>
        <p:nvSpPr>
          <p:cNvPr id="85" name="Google Shape;85;p13"/>
          <p:cNvSpPr txBox="1"/>
          <p:nvPr/>
        </p:nvSpPr>
        <p:spPr>
          <a:xfrm>
            <a:off x="1589314" y="3463608"/>
            <a:ext cx="9476014"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rgbClr val="FF0000"/>
                </a:solidFill>
                <a:latin typeface="Times New Roman"/>
                <a:cs typeface="Times New Roman"/>
                <a:sym typeface="Times New Roman"/>
              </a:rPr>
              <a:t>Diwali Sales Analysis</a:t>
            </a:r>
            <a:endParaRPr dirty="0"/>
          </a:p>
        </p:txBody>
      </p:sp>
      <p:sp>
        <p:nvSpPr>
          <p:cNvPr id="86" name="Google Shape;86;p13"/>
          <p:cNvSpPr txBox="1"/>
          <p:nvPr/>
        </p:nvSpPr>
        <p:spPr>
          <a:xfrm>
            <a:off x="3959678" y="2839684"/>
            <a:ext cx="47352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a:solidFill>
                  <a:srgbClr val="C55A11"/>
                </a:solidFill>
                <a:latin typeface="Times New Roman"/>
                <a:ea typeface="Times New Roman"/>
                <a:cs typeface="Times New Roman"/>
                <a:sym typeface="Times New Roman"/>
              </a:rPr>
              <a:t>PROJECT TITLE</a:t>
            </a:r>
            <a:endParaRPr/>
          </a:p>
        </p:txBody>
      </p:sp>
      <p:sp>
        <p:nvSpPr>
          <p:cNvPr id="87" name="Google Shape;87;p13"/>
          <p:cNvSpPr txBox="1"/>
          <p:nvPr/>
        </p:nvSpPr>
        <p:spPr>
          <a:xfrm>
            <a:off x="2011680" y="5181133"/>
            <a:ext cx="7702475"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0" i="0" u="none" strike="noStrike" cap="none" dirty="0">
                <a:solidFill>
                  <a:srgbClr val="7030A0"/>
                </a:solidFill>
                <a:latin typeface="Times New Roman"/>
                <a:ea typeface="Times New Roman"/>
                <a:cs typeface="Times New Roman"/>
                <a:sym typeface="Times New Roman"/>
              </a:rPr>
              <a:t>Presented By</a:t>
            </a:r>
            <a:endParaRPr dirty="0"/>
          </a:p>
          <a:p>
            <a:pPr marL="0" marR="0" lvl="0" indent="0" algn="ctr" rtl="0">
              <a:spcBef>
                <a:spcPts val="0"/>
              </a:spcBef>
              <a:spcAft>
                <a:spcPts val="0"/>
              </a:spcAft>
              <a:buNone/>
            </a:pPr>
            <a:r>
              <a:rPr lang="en-IN" sz="2000" dirty="0">
                <a:solidFill>
                  <a:schemeClr val="dk1"/>
                </a:solidFill>
                <a:latin typeface="Times New Roman"/>
                <a:cs typeface="Times New Roman"/>
                <a:sym typeface="Times New Roman"/>
              </a:rPr>
              <a:t>P Sujith</a:t>
            </a:r>
            <a:endParaRPr dirty="0"/>
          </a:p>
          <a:p>
            <a:pPr marL="0" marR="0" lvl="0" indent="0" algn="ctr" rtl="0">
              <a:spcBef>
                <a:spcPts val="0"/>
              </a:spcBef>
              <a:spcAft>
                <a:spcPts val="0"/>
              </a:spcAft>
              <a:buNone/>
            </a:pPr>
            <a:r>
              <a:rPr lang="en-IN" sz="2000" b="0" i="0" u="none" strike="noStrike" cap="none" dirty="0">
                <a:solidFill>
                  <a:srgbClr val="FF0066"/>
                </a:solidFill>
                <a:latin typeface="Times New Roman"/>
                <a:ea typeface="Times New Roman"/>
                <a:cs typeface="Times New Roman"/>
                <a:sym typeface="Times New Roman"/>
              </a:rPr>
              <a:t>Batch no. :</a:t>
            </a:r>
            <a:r>
              <a:rPr lang="en-IN" sz="2000" b="0" i="0" u="none" strike="noStrike" cap="none" dirty="0">
                <a:solidFill>
                  <a:schemeClr val="dk1"/>
                </a:solidFill>
                <a:latin typeface="Times New Roman"/>
                <a:ea typeface="Times New Roman"/>
                <a:cs typeface="Times New Roman"/>
                <a:sym typeface="Times New Roman"/>
              </a:rPr>
              <a:t> UPOPDM02</a:t>
            </a:r>
            <a:endParaRPr dirty="0"/>
          </a:p>
        </p:txBody>
      </p:sp>
      <p:sp>
        <p:nvSpPr>
          <p:cNvPr id="4" name="TextBox 3">
            <a:extLst>
              <a:ext uri="{FF2B5EF4-FFF2-40B4-BE49-F238E27FC236}">
                <a16:creationId xmlns:a16="http://schemas.microsoft.com/office/drawing/2014/main" id="{297AAC21-EF13-C71B-2371-530D43457193}"/>
              </a:ext>
            </a:extLst>
          </p:cNvPr>
          <p:cNvSpPr txBox="1"/>
          <p:nvPr/>
        </p:nvSpPr>
        <p:spPr>
          <a:xfrm>
            <a:off x="484094" y="4037469"/>
            <a:ext cx="11338559" cy="307777"/>
          </a:xfrm>
          <a:prstGeom prst="rect">
            <a:avLst/>
          </a:prstGeom>
          <a:noFill/>
        </p:spPr>
        <p:txBody>
          <a:bodyPr wrap="square" rtlCol="0">
            <a:spAutoFit/>
          </a:bodyPr>
          <a:lstStyle/>
          <a:p>
            <a:pPr algn="ctr"/>
            <a:r>
              <a:rPr lang="en-US" b="1" dirty="0"/>
              <a:t>An In-depth Analysis of Sales Data During Diwali Season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85C1-9F2E-2196-7B96-F59EC51A9217}"/>
              </a:ext>
            </a:extLst>
          </p:cNvPr>
          <p:cNvSpPr>
            <a:spLocks noGrp="1"/>
          </p:cNvSpPr>
          <p:nvPr>
            <p:ph type="title"/>
          </p:nvPr>
        </p:nvSpPr>
        <p:spPr>
          <a:xfrm>
            <a:off x="838200" y="349249"/>
            <a:ext cx="10515600" cy="663575"/>
          </a:xfrm>
        </p:spPr>
        <p:txBody>
          <a:bodyPr>
            <a:normAutofit fontScale="90000"/>
          </a:bodyPr>
          <a:lstStyle/>
          <a:p>
            <a:r>
              <a:rPr lang="en-US" b="1" dirty="0">
                <a:latin typeface="Times New Roman" panose="02020603050405020304" pitchFamily="18" charset="0"/>
                <a:cs typeface="Times New Roman" panose="02020603050405020304" pitchFamily="18" charset="0"/>
              </a:rPr>
              <a:t>SEABORN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5106BCA-AC43-17DB-46CC-9C0F4218B82F}"/>
              </a:ext>
            </a:extLst>
          </p:cNvPr>
          <p:cNvSpPr>
            <a:spLocks noGrp="1"/>
          </p:cNvSpPr>
          <p:nvPr>
            <p:ph type="body" idx="1"/>
          </p:nvPr>
        </p:nvSpPr>
        <p:spPr>
          <a:xfrm>
            <a:off x="838200" y="1171575"/>
            <a:ext cx="10515600" cy="5005388"/>
          </a:xfrm>
        </p:spPr>
        <p:txBody>
          <a:bodyPr>
            <a:normAutofit/>
          </a:bodyPr>
          <a:lstStyle/>
          <a:p>
            <a:pPr marL="114300" indent="0">
              <a:buNone/>
            </a:pPr>
            <a:r>
              <a:rPr lang="en-IN" sz="2400" b="1" dirty="0">
                <a:latin typeface="Times New Roman" panose="02020603050405020304" pitchFamily="18" charset="0"/>
                <a:cs typeface="Times New Roman" panose="02020603050405020304" pitchFamily="18" charset="0"/>
              </a:rPr>
              <a:t>Description: </a:t>
            </a:r>
            <a:r>
              <a:rPr lang="en-IN" sz="2400" dirty="0">
                <a:latin typeface="Times New Roman" panose="02020603050405020304" pitchFamily="18" charset="0"/>
                <a:cs typeface="Times New Roman" panose="02020603050405020304" pitchFamily="18" charset="0"/>
              </a:rPr>
              <a:t>High-level interface based on Matplotlib for statistical graphics.</a:t>
            </a:r>
          </a:p>
          <a:p>
            <a:pPr marL="114300" indent="0">
              <a:buNone/>
            </a:pPr>
            <a:r>
              <a:rPr lang="en-IN" sz="2400" b="1" dirty="0">
                <a:latin typeface="Times New Roman" panose="02020603050405020304" pitchFamily="18" charset="0"/>
                <a:cs typeface="Times New Roman" panose="02020603050405020304" pitchFamily="18" charset="0"/>
              </a:rPr>
              <a:t>Key Features:</a:t>
            </a:r>
          </a:p>
          <a:p>
            <a:r>
              <a:rPr lang="en-IN" sz="2400" dirty="0">
                <a:latin typeface="Times New Roman" panose="02020603050405020304" pitchFamily="18" charset="0"/>
                <a:cs typeface="Times New Roman" panose="02020603050405020304" pitchFamily="18" charset="0"/>
              </a:rPr>
              <a:t>Ease of use: Simplifies complex data visualization.</a:t>
            </a:r>
          </a:p>
          <a:p>
            <a:r>
              <a:rPr lang="en-IN" sz="2400" dirty="0">
                <a:latin typeface="Times New Roman" panose="02020603050405020304" pitchFamily="18" charset="0"/>
                <a:cs typeface="Times New Roman" panose="02020603050405020304" pitchFamily="18" charset="0"/>
              </a:rPr>
              <a:t>Statistical plotting: Effective for visualizing statistical relationships.</a:t>
            </a:r>
          </a:p>
          <a:p>
            <a:r>
              <a:rPr lang="en-IN" sz="2400" dirty="0">
                <a:latin typeface="Times New Roman" panose="02020603050405020304" pitchFamily="18" charset="0"/>
                <a:cs typeface="Times New Roman" panose="02020603050405020304" pitchFamily="18" charset="0"/>
              </a:rPr>
              <a:t>Themes and aesthetics: Built-in themes and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palettes.</a:t>
            </a:r>
          </a:p>
        </p:txBody>
      </p:sp>
    </p:spTree>
    <p:extLst>
      <p:ext uri="{BB962C8B-B14F-4D97-AF65-F5344CB8AC3E}">
        <p14:creationId xmlns:p14="http://schemas.microsoft.com/office/powerpoint/2010/main" val="39356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D082-294F-BF50-8563-249FD36834F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PREPARATION</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CAF4F8-2564-B24B-B98E-56B5A7F478E3}"/>
              </a:ext>
            </a:extLst>
          </p:cNvPr>
          <p:cNvSpPr>
            <a:spLocks noGrp="1"/>
          </p:cNvSpPr>
          <p:nvPr>
            <p:ph type="body" idx="1"/>
          </p:nvPr>
        </p:nvSpPr>
        <p:spPr>
          <a:xfrm>
            <a:off x="838201" y="1395319"/>
            <a:ext cx="5181600" cy="4667250"/>
          </a:xfrm>
        </p:spPr>
        <p:txBody>
          <a:bodyPr>
            <a:noAutofit/>
          </a:bodyPr>
          <a:lstStyle/>
          <a:p>
            <a:pPr marL="114300" indent="0">
              <a:buNone/>
            </a:pPr>
            <a:r>
              <a:rPr lang="en-US" sz="2400" dirty="0">
                <a:latin typeface="Times New Roman" panose="02020603050405020304" pitchFamily="18" charset="0"/>
                <a:cs typeface="Times New Roman" panose="02020603050405020304" pitchFamily="18" charset="0"/>
              </a:rPr>
              <a:t>Libraries: Pandas, NumPy, Matplotlib, Seaborn</a:t>
            </a:r>
          </a:p>
          <a:p>
            <a:pPr marL="114300" indent="0">
              <a:buNone/>
            </a:pPr>
            <a:r>
              <a:rPr lang="en-US" sz="2400" dirty="0">
                <a:latin typeface="Times New Roman" panose="02020603050405020304" pitchFamily="18" charset="0"/>
                <a:cs typeface="Times New Roman" panose="02020603050405020304" pitchFamily="18" charset="0"/>
              </a:rPr>
              <a:t>Dataset Path: /content/Diwali Sales Data.csv</a:t>
            </a:r>
          </a:p>
          <a:p>
            <a:pPr marL="114300" indent="0">
              <a:buNone/>
            </a:pPr>
            <a:r>
              <a:rPr lang="en-US" sz="2400" dirty="0">
                <a:latin typeface="Times New Roman" panose="02020603050405020304" pitchFamily="18" charset="0"/>
                <a:cs typeface="Times New Roman" panose="02020603050405020304" pitchFamily="18" charset="0"/>
              </a:rPr>
              <a:t>Variables:</a:t>
            </a:r>
          </a:p>
          <a:p>
            <a:r>
              <a:rPr lang="en-US" sz="2400" dirty="0" err="1">
                <a:latin typeface="Times New Roman" panose="02020603050405020304" pitchFamily="18" charset="0"/>
                <a:cs typeface="Times New Roman" panose="02020603050405020304" pitchFamily="18" charset="0"/>
              </a:rPr>
              <a:t>User_ID</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Cust_name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Product_ID</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GenderAge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GroupAge</a:t>
            </a:r>
            <a:r>
              <a:rPr lang="en-US" sz="2400" dirty="0">
                <a:latin typeface="Times New Roman" panose="02020603050405020304" pitchFamily="18" charset="0"/>
                <a:cs typeface="Times New Roman" panose="02020603050405020304" pitchFamily="18" charset="0"/>
              </a:rPr>
              <a:t> </a:t>
            </a:r>
          </a:p>
        </p:txBody>
      </p:sp>
      <p:sp>
        <p:nvSpPr>
          <p:cNvPr id="6" name="Text Placeholder 5">
            <a:extLst>
              <a:ext uri="{FF2B5EF4-FFF2-40B4-BE49-F238E27FC236}">
                <a16:creationId xmlns:a16="http://schemas.microsoft.com/office/drawing/2014/main" id="{4647AD59-8E16-469F-26EC-F64FE7EC1085}"/>
              </a:ext>
            </a:extLst>
          </p:cNvPr>
          <p:cNvSpPr>
            <a:spLocks noGrp="1"/>
          </p:cNvSpPr>
          <p:nvPr>
            <p:ph type="body" idx="2"/>
          </p:nvPr>
        </p:nvSpPr>
        <p:spPr>
          <a:xfrm>
            <a:off x="6613263" y="1825625"/>
            <a:ext cx="5181600" cy="5032375"/>
          </a:xfrm>
        </p:spPr>
        <p:txBody>
          <a:bodyPr>
            <a:normAutofit/>
          </a:bodyPr>
          <a:lstStyle/>
          <a:p>
            <a:r>
              <a:rPr lang="en-US" sz="2400" dirty="0">
                <a:latin typeface="Times New Roman" panose="02020603050405020304" pitchFamily="18" charset="0"/>
                <a:cs typeface="Times New Roman" panose="02020603050405020304" pitchFamily="18" charset="0"/>
              </a:rPr>
              <a:t>State</a:t>
            </a:r>
          </a:p>
          <a:p>
            <a:r>
              <a:rPr lang="en-US" sz="2400" dirty="0">
                <a:latin typeface="Times New Roman" panose="02020603050405020304" pitchFamily="18" charset="0"/>
                <a:cs typeface="Times New Roman" panose="02020603050405020304" pitchFamily="18" charset="0"/>
              </a:rPr>
              <a:t>Zone</a:t>
            </a:r>
          </a:p>
          <a:p>
            <a:r>
              <a:rPr lang="en-US" sz="2400" dirty="0">
                <a:latin typeface="Times New Roman" panose="02020603050405020304" pitchFamily="18" charset="0"/>
                <a:cs typeface="Times New Roman" panose="02020603050405020304" pitchFamily="18" charset="0"/>
              </a:rPr>
              <a:t>Occupation</a:t>
            </a:r>
          </a:p>
          <a:p>
            <a:r>
              <a:rPr lang="en-US" sz="2400" dirty="0" err="1">
                <a:latin typeface="Times New Roman" panose="02020603050405020304" pitchFamily="18" charset="0"/>
                <a:cs typeface="Times New Roman" panose="02020603050405020304" pitchFamily="18" charset="0"/>
              </a:rPr>
              <a:t>Product_Category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Orders</a:t>
            </a:r>
          </a:p>
          <a:p>
            <a:r>
              <a:rPr lang="en-US" sz="2400" dirty="0">
                <a:latin typeface="Times New Roman" panose="02020603050405020304" pitchFamily="18" charset="0"/>
                <a:cs typeface="Times New Roman" panose="02020603050405020304" pitchFamily="18" charset="0"/>
              </a:rPr>
              <a:t>Amount</a:t>
            </a:r>
          </a:p>
          <a:p>
            <a:r>
              <a:rPr lang="en-US" sz="2400" dirty="0">
                <a:latin typeface="Times New Roman" panose="02020603050405020304" pitchFamily="18" charset="0"/>
                <a:cs typeface="Times New Roman" panose="02020603050405020304" pitchFamily="18" charset="0"/>
              </a:rPr>
              <a:t>Status</a:t>
            </a:r>
          </a:p>
          <a:p>
            <a:r>
              <a:rPr lang="en-US" sz="2400" dirty="0">
                <a:latin typeface="Times New Roman" panose="02020603050405020304" pitchFamily="18" charset="0"/>
                <a:cs typeface="Times New Roman" panose="02020603050405020304" pitchFamily="18" charset="0"/>
              </a:rPr>
              <a:t>unnamed1</a:t>
            </a:r>
          </a:p>
          <a:p>
            <a:r>
              <a:rPr lang="en-US" sz="2400" dirty="0" err="1">
                <a:latin typeface="Times New Roman" panose="02020603050405020304" pitchFamily="18" charset="0"/>
                <a:cs typeface="Times New Roman" panose="02020603050405020304" pitchFamily="18" charset="0"/>
              </a:rPr>
              <a:t>Marital_Status</a:t>
            </a:r>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p>
        </p:txBody>
      </p:sp>
    </p:spTree>
    <p:extLst>
      <p:ext uri="{BB962C8B-B14F-4D97-AF65-F5344CB8AC3E}">
        <p14:creationId xmlns:p14="http://schemas.microsoft.com/office/powerpoint/2010/main" val="58764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62F63D-022A-1B5A-DAB6-62209D3552D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Cleaning and Exploration</a:t>
            </a:r>
            <a:endParaRPr lang="en-US" sz="40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1AAA7AB0-B722-CA7A-6C39-411A3059490B}"/>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Missing Values: Check and handle missing data.</a:t>
            </a:r>
          </a:p>
          <a:p>
            <a:r>
              <a:rPr lang="en-US" sz="2400" dirty="0">
                <a:latin typeface="Times New Roman" panose="02020603050405020304" pitchFamily="18" charset="0"/>
                <a:cs typeface="Times New Roman" panose="02020603050405020304" pitchFamily="18" charset="0"/>
              </a:rPr>
              <a:t>Duplicates: Identify and remove duplicates.</a:t>
            </a:r>
          </a:p>
          <a:p>
            <a:r>
              <a:rPr lang="en-US" sz="2400" dirty="0">
                <a:latin typeface="Times New Roman" panose="02020603050405020304" pitchFamily="18" charset="0"/>
                <a:cs typeface="Times New Roman" panose="02020603050405020304" pitchFamily="18" charset="0"/>
              </a:rPr>
              <a:t>Unique Values: Analyze unique values for categorical variables.</a:t>
            </a:r>
          </a:p>
          <a:p>
            <a:r>
              <a:rPr lang="en-US" sz="2400" dirty="0">
                <a:latin typeface="Times New Roman" panose="02020603050405020304" pitchFamily="18" charset="0"/>
                <a:cs typeface="Times New Roman" panose="02020603050405020304" pitchFamily="18" charset="0"/>
              </a:rPr>
              <a:t>Initial Analysis: Perform initial experiments and visualizations.</a:t>
            </a:r>
          </a:p>
        </p:txBody>
      </p:sp>
    </p:spTree>
    <p:extLst>
      <p:ext uri="{BB962C8B-B14F-4D97-AF65-F5344CB8AC3E}">
        <p14:creationId xmlns:p14="http://schemas.microsoft.com/office/powerpoint/2010/main" val="221228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D376-DE87-44B2-8F79-322596692E8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Outliers and Data Description</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A18DF78-9A93-771D-37BF-8361D14A5653}"/>
              </a:ext>
            </a:extLst>
          </p:cNvPr>
          <p:cNvSpPr>
            <a:spLocks noGrp="1"/>
          </p:cNvSpPr>
          <p:nvPr>
            <p:ph type="body" idx="1"/>
          </p:nvPr>
        </p:nvSpPr>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Statistical Summary: Describe dataset using summary statistics.</a:t>
            </a:r>
          </a:p>
          <a:p>
            <a:pPr marL="114300" indent="0">
              <a:buNone/>
            </a:pPr>
            <a:r>
              <a:rPr lang="en-US" sz="2400" dirty="0">
                <a:latin typeface="Times New Roman" panose="02020603050405020304" pitchFamily="18" charset="0"/>
                <a:cs typeface="Times New Roman" panose="02020603050405020304" pitchFamily="18" charset="0"/>
              </a:rPr>
              <a:t>IQR Technique: Identify and remove outliers.</a:t>
            </a:r>
          </a:p>
          <a:p>
            <a:pPr marL="114300" indent="0">
              <a:buNone/>
            </a:pPr>
            <a:r>
              <a:rPr lang="en-US" sz="2400" dirty="0">
                <a:latin typeface="Times New Roman" panose="02020603050405020304" pitchFamily="18" charset="0"/>
                <a:cs typeface="Times New Roman" panose="02020603050405020304" pitchFamily="18" charset="0"/>
              </a:rPr>
              <a:t>Clean Dataset: Ensure dataset is clean and ready for analysis.</a:t>
            </a:r>
          </a:p>
        </p:txBody>
      </p:sp>
    </p:spTree>
    <p:extLst>
      <p:ext uri="{BB962C8B-B14F-4D97-AF65-F5344CB8AC3E}">
        <p14:creationId xmlns:p14="http://schemas.microsoft.com/office/powerpoint/2010/main" val="367695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92EC-CF92-6106-047E-DA9C415313F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Visualization</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E9B87CD-E784-A630-B942-7BFB6D412511}"/>
              </a:ext>
            </a:extLst>
          </p:cNvPr>
          <p:cNvSpPr>
            <a:spLocks noGrp="1"/>
          </p:cNvSpPr>
          <p:nvPr>
            <p:ph type="body" idx="1"/>
          </p:nvPr>
        </p:nvSpPr>
        <p:spPr/>
        <p:txBody>
          <a:bodyPr>
            <a:normAutofit/>
          </a:bodyPr>
          <a:lstStyle/>
          <a:p>
            <a:pPr marL="114300" indent="0">
              <a:buNone/>
            </a:pPr>
            <a:r>
              <a:rPr lang="en-US" sz="2400" dirty="0">
                <a:latin typeface="Times New Roman" panose="02020603050405020304" pitchFamily="18" charset="0"/>
                <a:cs typeface="Times New Roman" panose="02020603050405020304" pitchFamily="18" charset="0"/>
              </a:rPr>
              <a:t>Sales by Product Category: Bar plot</a:t>
            </a:r>
          </a:p>
          <a:p>
            <a:pPr marL="114300" indent="0">
              <a:buNone/>
            </a:pPr>
            <a:r>
              <a:rPr lang="en-US" sz="2400" dirty="0">
                <a:latin typeface="Times New Roman" panose="02020603050405020304" pitchFamily="18" charset="0"/>
                <a:cs typeface="Times New Roman" panose="02020603050405020304" pitchFamily="18" charset="0"/>
              </a:rPr>
              <a:t>Sales by Region: Bar plot</a:t>
            </a:r>
          </a:p>
          <a:p>
            <a:pPr marL="114300" indent="0">
              <a:buNone/>
            </a:pPr>
            <a:r>
              <a:rPr lang="en-US" sz="2400" dirty="0">
                <a:latin typeface="Times New Roman" panose="02020603050405020304" pitchFamily="18" charset="0"/>
                <a:cs typeface="Times New Roman" panose="02020603050405020304" pitchFamily="18" charset="0"/>
              </a:rPr>
              <a:t>Customer Demographics: Count plot of Gender and Age Group</a:t>
            </a:r>
          </a:p>
        </p:txBody>
      </p:sp>
    </p:spTree>
    <p:extLst>
      <p:ext uri="{BB962C8B-B14F-4D97-AF65-F5344CB8AC3E}">
        <p14:creationId xmlns:p14="http://schemas.microsoft.com/office/powerpoint/2010/main" val="1227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195944"/>
            <a:ext cx="10515600" cy="9327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DATASET</a:t>
            </a:r>
            <a:endParaRPr dirty="0"/>
          </a:p>
        </p:txBody>
      </p:sp>
      <p:pic>
        <p:nvPicPr>
          <p:cNvPr id="5" name="Picture 4">
            <a:extLst>
              <a:ext uri="{FF2B5EF4-FFF2-40B4-BE49-F238E27FC236}">
                <a16:creationId xmlns:a16="http://schemas.microsoft.com/office/drawing/2014/main" id="{6ED5D720-A50D-4162-0593-79F77A78B063}"/>
              </a:ext>
            </a:extLst>
          </p:cNvPr>
          <p:cNvPicPr>
            <a:picLocks noChangeAspect="1"/>
          </p:cNvPicPr>
          <p:nvPr/>
        </p:nvPicPr>
        <p:blipFill>
          <a:blip r:embed="rId3"/>
          <a:stretch>
            <a:fillRect/>
          </a:stretch>
        </p:blipFill>
        <p:spPr>
          <a:xfrm>
            <a:off x="161364" y="1211652"/>
            <a:ext cx="11790381" cy="44346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6"/>
            <a:ext cx="10515600" cy="7635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dirty="0">
                <a:latin typeface="Times New Roman" panose="02020603050405020304" pitchFamily="18" charset="0"/>
                <a:cs typeface="Times New Roman" panose="02020603050405020304" pitchFamily="18" charset="0"/>
              </a:rPr>
              <a:t>Exploratory Data Analysis</a:t>
            </a:r>
            <a:endParaRPr sz="4000" b="1"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9A8F4C32-5738-3953-CCBC-E9CA0292D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13" y="1128714"/>
            <a:ext cx="8352173" cy="5608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5122" name="Picture 2">
            <a:extLst>
              <a:ext uri="{FF2B5EF4-FFF2-40B4-BE49-F238E27FC236}">
                <a16:creationId xmlns:a16="http://schemas.microsoft.com/office/drawing/2014/main" id="{DA7217E6-E6F5-1E3D-BE1B-DF55E20A8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590550"/>
            <a:ext cx="9744075" cy="5676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30737C-41B3-279C-0610-FC7CB02B346A}"/>
              </a:ext>
            </a:extLst>
          </p:cNvPr>
          <p:cNvPicPr>
            <a:picLocks noChangeAspect="1"/>
          </p:cNvPicPr>
          <p:nvPr/>
        </p:nvPicPr>
        <p:blipFill>
          <a:blip r:embed="rId2"/>
          <a:srcRect/>
          <a:stretch/>
        </p:blipFill>
        <p:spPr>
          <a:xfrm>
            <a:off x="1523991" y="962640"/>
            <a:ext cx="9144018" cy="4932719"/>
          </a:xfrm>
          <a:prstGeom prst="rect">
            <a:avLst/>
          </a:prstGeom>
        </p:spPr>
      </p:pic>
    </p:spTree>
    <p:extLst>
      <p:ext uri="{BB962C8B-B14F-4D97-AF65-F5344CB8AC3E}">
        <p14:creationId xmlns:p14="http://schemas.microsoft.com/office/powerpoint/2010/main" val="118463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9673F7-6C1E-6AC6-0F60-4126D197516D}"/>
              </a:ext>
            </a:extLst>
          </p:cNvPr>
          <p:cNvPicPr>
            <a:picLocks noChangeAspect="1"/>
          </p:cNvPicPr>
          <p:nvPr/>
        </p:nvPicPr>
        <p:blipFill>
          <a:blip r:embed="rId2"/>
          <a:srcRect/>
          <a:stretch/>
        </p:blipFill>
        <p:spPr>
          <a:xfrm>
            <a:off x="1697844" y="685794"/>
            <a:ext cx="8796311" cy="5486411"/>
          </a:xfrm>
          <a:prstGeom prst="rect">
            <a:avLst/>
          </a:prstGeom>
        </p:spPr>
      </p:pic>
    </p:spTree>
    <p:extLst>
      <p:ext uri="{BB962C8B-B14F-4D97-AF65-F5344CB8AC3E}">
        <p14:creationId xmlns:p14="http://schemas.microsoft.com/office/powerpoint/2010/main" val="116170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52F7-76BD-C2D6-452D-D76B897B90D5}"/>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PROJECT SUMMARY</a:t>
            </a:r>
            <a:endParaRPr lang="en-US"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9DE752-3065-572B-12AB-600C1435B6B3}"/>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Objective: Analyze sales data from Diwali to gain insights into sales</a:t>
            </a:r>
          </a:p>
          <a:p>
            <a:pPr marL="114300" indent="0">
              <a:buNone/>
            </a:pPr>
            <a:r>
              <a:rPr lang="en-US" sz="2400" dirty="0">
                <a:latin typeface="Times New Roman" panose="02020603050405020304" pitchFamily="18" charset="0"/>
                <a:cs typeface="Times New Roman" panose="02020603050405020304" pitchFamily="18" charset="0"/>
              </a:rPr>
              <a:t>Performance,customer behavior, and identify trends.</a:t>
            </a:r>
          </a:p>
          <a:p>
            <a:r>
              <a:rPr lang="en-US" sz="2400" dirty="0">
                <a:latin typeface="Times New Roman" panose="02020603050405020304" pitchFamily="18" charset="0"/>
                <a:cs typeface="Times New Roman" panose="02020603050405020304" pitchFamily="18" charset="0"/>
              </a:rPr>
              <a:t>Purpose: Inform business decisions for future campaigns</a:t>
            </a:r>
          </a:p>
        </p:txBody>
      </p:sp>
    </p:spTree>
    <p:extLst>
      <p:ext uri="{BB962C8B-B14F-4D97-AF65-F5344CB8AC3E}">
        <p14:creationId xmlns:p14="http://schemas.microsoft.com/office/powerpoint/2010/main" val="1226858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6"/>
            <a:ext cx="10515600" cy="8064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CONCLUSION</a:t>
            </a:r>
            <a:endParaRPr dirty="0"/>
          </a:p>
        </p:txBody>
      </p:sp>
      <p:sp>
        <p:nvSpPr>
          <p:cNvPr id="134" name="Google Shape;134;p21"/>
          <p:cNvSpPr txBox="1">
            <a:spLocks noGrp="1"/>
          </p:cNvSpPr>
          <p:nvPr>
            <p:ph type="body" idx="1"/>
          </p:nvPr>
        </p:nvSpPr>
        <p:spPr>
          <a:xfrm>
            <a:off x="514350" y="1300163"/>
            <a:ext cx="10697937" cy="5024437"/>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rgbClr val="0D0D0D"/>
              </a:buClr>
              <a:buSzPts val="2200"/>
              <a:buNone/>
            </a:pPr>
            <a:r>
              <a:rPr lang="en-US" sz="2400" dirty="0">
                <a:latin typeface="Times New Roman" panose="02020603050405020304" pitchFamily="18" charset="0"/>
                <a:ea typeface="Times New Roman"/>
                <a:cs typeface="Times New Roman" panose="02020603050405020304" pitchFamily="18" charset="0"/>
                <a:sym typeface="Times New Roman"/>
              </a:rPr>
              <a:t>Product Performance: Ensure top-selling products are well-stocked for future Diwali seasons.</a:t>
            </a:r>
          </a:p>
          <a:p>
            <a:pPr marL="0" lvl="0" indent="0" algn="just" rtl="0">
              <a:lnSpc>
                <a:spcPct val="120000"/>
              </a:lnSpc>
              <a:spcBef>
                <a:spcPts val="0"/>
              </a:spcBef>
              <a:spcAft>
                <a:spcPts val="0"/>
              </a:spcAft>
              <a:buClr>
                <a:srgbClr val="0D0D0D"/>
              </a:buClr>
              <a:buSzPts val="2200"/>
              <a:buNone/>
            </a:pPr>
            <a:r>
              <a:rPr lang="en-US" sz="2400" dirty="0">
                <a:latin typeface="Times New Roman" panose="02020603050405020304" pitchFamily="18" charset="0"/>
                <a:ea typeface="Times New Roman"/>
                <a:cs typeface="Times New Roman" panose="02020603050405020304" pitchFamily="18" charset="0"/>
                <a:sym typeface="Times New Roman"/>
              </a:rPr>
              <a:t>Customer Demographics: Target marketing campaigns towards high-spending demographic groups.</a:t>
            </a:r>
          </a:p>
          <a:p>
            <a:pPr marL="0" lvl="0" indent="0" algn="just" rtl="0">
              <a:lnSpc>
                <a:spcPct val="120000"/>
              </a:lnSpc>
              <a:spcBef>
                <a:spcPts val="0"/>
              </a:spcBef>
              <a:spcAft>
                <a:spcPts val="0"/>
              </a:spcAft>
              <a:buClr>
                <a:srgbClr val="0D0D0D"/>
              </a:buClr>
              <a:buSzPts val="2200"/>
              <a:buNone/>
            </a:pPr>
            <a:r>
              <a:rPr lang="en-US" sz="2400" dirty="0">
                <a:latin typeface="Times New Roman" panose="02020603050405020304" pitchFamily="18" charset="0"/>
                <a:ea typeface="Times New Roman"/>
                <a:cs typeface="Times New Roman" panose="02020603050405020304" pitchFamily="18" charset="0"/>
                <a:sym typeface="Times New Roman"/>
              </a:rPr>
              <a:t>Regional Insights: Allocate more resources and marketing efforts to regions with higher sales.</a:t>
            </a:r>
          </a:p>
          <a:p>
            <a:pPr marL="0" lvl="0" indent="0" algn="just" rtl="0">
              <a:lnSpc>
                <a:spcPct val="120000"/>
              </a:lnSpc>
              <a:spcBef>
                <a:spcPts val="0"/>
              </a:spcBef>
              <a:spcAft>
                <a:spcPts val="0"/>
              </a:spcAft>
              <a:buClr>
                <a:srgbClr val="0D0D0D"/>
              </a:buClr>
              <a:buSzPts val="2200"/>
              <a:buNone/>
            </a:pPr>
            <a:r>
              <a:rPr lang="en-US" sz="2400" dirty="0">
                <a:latin typeface="Times New Roman" panose="02020603050405020304" pitchFamily="18" charset="0"/>
                <a:ea typeface="Times New Roman"/>
                <a:cs typeface="Times New Roman" panose="02020603050405020304" pitchFamily="18" charset="0"/>
                <a:sym typeface="Times New Roman"/>
              </a:rPr>
              <a:t>Data-driven Decisions: Use insights to inform inventory management, marketing, and customer engagement strategies.</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2318657" y="2731923"/>
            <a:ext cx="8131629"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0" b="1" i="0" u="none" strike="noStrike" cap="none">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2889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66"/>
              </a:buClr>
              <a:buSzPts val="4000"/>
              <a:buFont typeface="Times New Roman"/>
              <a:buNone/>
            </a:pPr>
            <a:r>
              <a:rPr lang="en-IN" sz="4000" u="sng">
                <a:solidFill>
                  <a:srgbClr val="FF0066"/>
                </a:solidFill>
                <a:latin typeface="Times New Roman"/>
                <a:ea typeface="Times New Roman"/>
                <a:cs typeface="Times New Roman"/>
                <a:sym typeface="Times New Roman"/>
              </a:rPr>
              <a:t>Contents</a:t>
            </a:r>
            <a:endParaRPr/>
          </a:p>
        </p:txBody>
      </p:sp>
      <p:sp>
        <p:nvSpPr>
          <p:cNvPr id="93" name="Google Shape;93;p14"/>
          <p:cNvSpPr txBox="1">
            <a:spLocks noGrp="1"/>
          </p:cNvSpPr>
          <p:nvPr>
            <p:ph type="body" idx="1"/>
          </p:nvPr>
        </p:nvSpPr>
        <p:spPr>
          <a:xfrm>
            <a:off x="4278086" y="2184854"/>
            <a:ext cx="4623027" cy="326888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latin typeface="Times New Roman"/>
                <a:cs typeface="Times New Roman"/>
                <a:sym typeface="Times New Roman"/>
              </a:rPr>
              <a:t>Abstract</a:t>
            </a:r>
            <a:endParaRPr dirty="0"/>
          </a:p>
          <a:p>
            <a:pPr marL="228600" lvl="0" indent="-228600" algn="l" rtl="0">
              <a:lnSpc>
                <a:spcPct val="90000"/>
              </a:lnSpc>
              <a:spcBef>
                <a:spcPts val="1000"/>
              </a:spcBef>
              <a:spcAft>
                <a:spcPts val="0"/>
              </a:spcAft>
              <a:buClr>
                <a:schemeClr val="dk1"/>
              </a:buClr>
              <a:buSzPts val="2800"/>
              <a:buChar char="•"/>
            </a:pPr>
            <a:r>
              <a:rPr lang="en-IN" dirty="0">
                <a:latin typeface="Times New Roman"/>
                <a:ea typeface="Times New Roman"/>
                <a:cs typeface="Times New Roman"/>
                <a:sym typeface="Times New Roman"/>
              </a:rPr>
              <a:t>Problem Statements</a:t>
            </a:r>
            <a:endParaRPr dirty="0"/>
          </a:p>
          <a:p>
            <a:pPr marL="228600" lvl="0" indent="-228600" algn="l" rtl="0">
              <a:lnSpc>
                <a:spcPct val="90000"/>
              </a:lnSpc>
              <a:spcBef>
                <a:spcPts val="1000"/>
              </a:spcBef>
              <a:spcAft>
                <a:spcPts val="0"/>
              </a:spcAft>
              <a:buClr>
                <a:schemeClr val="dk1"/>
              </a:buClr>
              <a:buSzPts val="2800"/>
              <a:buChar char="•"/>
            </a:pPr>
            <a:r>
              <a:rPr lang="en-IN" dirty="0" err="1">
                <a:latin typeface="Times New Roman"/>
                <a:cs typeface="Times New Roman"/>
                <a:sym typeface="Times New Roman"/>
              </a:rPr>
              <a:t>Softwares</a:t>
            </a:r>
            <a:r>
              <a:rPr lang="en-IN" dirty="0">
                <a:latin typeface="Times New Roman"/>
                <a:cs typeface="Times New Roman"/>
                <a:sym typeface="Times New Roman"/>
              </a:rPr>
              <a:t> used</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Dataset</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Exploratory Data Analysis</a:t>
            </a:r>
            <a:endParaRPr dirty="0"/>
          </a:p>
          <a:p>
            <a:pPr marL="228600" lvl="0" indent="-228600" algn="l" rtl="0">
              <a:lnSpc>
                <a:spcPct val="90000"/>
              </a:lnSpc>
              <a:spcBef>
                <a:spcPts val="1000"/>
              </a:spcBef>
              <a:spcAft>
                <a:spcPts val="0"/>
              </a:spcAft>
              <a:buClr>
                <a:schemeClr val="dk1"/>
              </a:buClr>
              <a:buSzPts val="2800"/>
              <a:buChar char="•"/>
            </a:pPr>
            <a:r>
              <a:rPr lang="en-IN" dirty="0">
                <a:latin typeface="Times New Roman"/>
                <a:ea typeface="Times New Roman"/>
                <a:cs typeface="Times New Roman"/>
                <a:sym typeface="Times New Roman"/>
              </a:rPr>
              <a:t>Conclusion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50199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4000" b="1" dirty="0">
                <a:latin typeface="Times New Roman"/>
                <a:cs typeface="Times New Roman"/>
                <a:sym typeface="Times New Roman"/>
              </a:rPr>
              <a:t>A</a:t>
            </a:r>
            <a:r>
              <a:rPr lang="en-IN" sz="4000" b="1" dirty="0">
                <a:latin typeface="Times New Roman"/>
                <a:cs typeface="Times New Roman"/>
                <a:sym typeface="Times New Roman"/>
              </a:rPr>
              <a:t>BSTRACT</a:t>
            </a:r>
            <a:endParaRPr dirty="0"/>
          </a:p>
        </p:txBody>
      </p:sp>
      <p:sp>
        <p:nvSpPr>
          <p:cNvPr id="99" name="Google Shape;99;p15"/>
          <p:cNvSpPr txBox="1">
            <a:spLocks noGrp="1"/>
          </p:cNvSpPr>
          <p:nvPr>
            <p:ph type="body" idx="1"/>
          </p:nvPr>
        </p:nvSpPr>
        <p:spPr>
          <a:xfrm>
            <a:off x="533401" y="1827552"/>
            <a:ext cx="11261034" cy="4279334"/>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rgbClr val="0D0D0D"/>
              </a:buClr>
              <a:buSzPts val="2200"/>
              <a:buNone/>
            </a:pPr>
            <a:r>
              <a:rPr lang="en-US" sz="2400" dirty="0">
                <a:latin typeface="Times New Roman" panose="02020603050405020304" pitchFamily="18" charset="0"/>
                <a:ea typeface="Times New Roman"/>
                <a:cs typeface="Times New Roman" panose="02020603050405020304" pitchFamily="18" charset="0"/>
                <a:sym typeface="Times New Roman"/>
              </a:rPr>
              <a:t>The Diwali Sales Analysis project leverages Python libraries (NumPy, Pandas, Matplotlib, Seaborn) to analyze sales data, uncovering insights into sales performance, customer behavior, and trends during the Diwali season. This analysis identifies top-selling products, profiles high-spending customers, and examines regional sales trends to inform data-driven business strategies for inventory management and marketing. The project aims to optimize future Diwali campaigns through efficient data handling and visualization.</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PROBLEM STATEMENTS</a:t>
            </a:r>
            <a:endParaRPr dirty="0"/>
          </a:p>
        </p:txBody>
      </p:sp>
      <p:sp>
        <p:nvSpPr>
          <p:cNvPr id="4" name="Text Placeholder 3">
            <a:extLst>
              <a:ext uri="{FF2B5EF4-FFF2-40B4-BE49-F238E27FC236}">
                <a16:creationId xmlns:a16="http://schemas.microsoft.com/office/drawing/2014/main" id="{66B64B24-D824-D2F7-ADDF-BD85DB3BB471}"/>
              </a:ext>
            </a:extLst>
          </p:cNvPr>
          <p:cNvSpPr>
            <a:spLocks noGrp="1"/>
          </p:cNvSpPr>
          <p:nvPr>
            <p:ph type="body" idx="1"/>
          </p:nvPr>
        </p:nvSpPr>
        <p:spPr/>
        <p:txBody>
          <a:bodyPr>
            <a:normAutofit/>
          </a:bodyPr>
          <a:lstStyle/>
          <a:p>
            <a:pPr marL="628650" indent="-514350">
              <a:buFont typeface="+mj-lt"/>
              <a:buAutoNum type="arabicPeriod"/>
            </a:pPr>
            <a:r>
              <a:rPr lang="en-US" sz="2400" dirty="0">
                <a:latin typeface="Times New Roman" panose="02020603050405020304" pitchFamily="18" charset="0"/>
                <a:cs typeface="Times New Roman" panose="02020603050405020304" pitchFamily="18" charset="0"/>
              </a:rPr>
              <a:t>Identify top-selling products during Diwali.</a:t>
            </a:r>
          </a:p>
          <a:p>
            <a:pPr marL="628650" indent="-514350">
              <a:buFont typeface="+mj-lt"/>
              <a:buAutoNum type="arabicPeriod"/>
            </a:pPr>
            <a:r>
              <a:rPr lang="en-US" sz="2400" dirty="0">
                <a:latin typeface="Times New Roman" panose="02020603050405020304" pitchFamily="18" charset="0"/>
                <a:cs typeface="Times New Roman" panose="02020603050405020304" pitchFamily="18" charset="0"/>
              </a:rPr>
              <a:t>Profile the highest spending customers.</a:t>
            </a:r>
          </a:p>
          <a:p>
            <a:pPr marL="628650" indent="-514350">
              <a:buFont typeface="+mj-lt"/>
              <a:buAutoNum type="arabicPeriod"/>
            </a:pPr>
            <a:r>
              <a:rPr lang="en-US" sz="2400" dirty="0">
                <a:latin typeface="Times New Roman" panose="02020603050405020304" pitchFamily="18" charset="0"/>
                <a:cs typeface="Times New Roman" panose="02020603050405020304" pitchFamily="18" charset="0"/>
              </a:rPr>
              <a:t>Analyze sales trends across different regions.</a:t>
            </a:r>
          </a:p>
          <a:p>
            <a:pPr marL="628650" indent="-514350">
              <a:buFont typeface="+mj-lt"/>
              <a:buAutoNum type="arabicPeriod"/>
            </a:pPr>
            <a:r>
              <a:rPr lang="en-US" sz="2400" dirty="0">
                <a:latin typeface="Times New Roman" panose="02020603050405020304" pitchFamily="18" charset="0"/>
                <a:cs typeface="Times New Roman" panose="02020603050405020304" pitchFamily="18" charset="0"/>
              </a:rPr>
              <a:t>Identify and understand the impact of outliers.</a:t>
            </a:r>
          </a:p>
          <a:p>
            <a:pPr marL="628650" indent="-514350">
              <a:buFont typeface="+mj-lt"/>
              <a:buAutoNum type="arabicPeriod"/>
            </a:pPr>
            <a:r>
              <a:rPr lang="en-US" sz="2400" dirty="0">
                <a:latin typeface="Times New Roman" panose="02020603050405020304" pitchFamily="18" charset="0"/>
                <a:cs typeface="Times New Roman" panose="02020603050405020304" pitchFamily="18" charset="0"/>
              </a:rPr>
              <a:t>Use data visualization to inform business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dirty="0">
                <a:latin typeface="Times New Roman"/>
                <a:cs typeface="Times New Roman"/>
                <a:sym typeface="Times New Roman"/>
              </a:rPr>
              <a:t>SYSTEM REQUIRMENTS</a:t>
            </a:r>
            <a:endParaRPr dirty="0"/>
          </a:p>
        </p:txBody>
      </p:sp>
      <p:sp>
        <p:nvSpPr>
          <p:cNvPr id="111" name="Google Shape;111;p17"/>
          <p:cNvSpPr txBox="1">
            <a:spLocks noGrp="1"/>
          </p:cNvSpPr>
          <p:nvPr>
            <p:ph type="body" idx="1"/>
          </p:nvPr>
        </p:nvSpPr>
        <p:spPr>
          <a:xfrm>
            <a:off x="838200" y="1556657"/>
            <a:ext cx="10363201" cy="5018314"/>
          </a:xfrm>
          <a:prstGeom prst="rect">
            <a:avLst/>
          </a:prstGeom>
          <a:noFill/>
          <a:ln>
            <a:noFill/>
          </a:ln>
        </p:spPr>
        <p:txBody>
          <a:bodyPr spcFirstLastPara="1" wrap="square" lIns="91425" tIns="45700" rIns="91425" bIns="45700" anchor="t" anchorCtr="0">
            <a:normAutofit/>
          </a:bodyPr>
          <a:lstStyle/>
          <a:p>
            <a:pPr indent="-457200">
              <a:buSzPts val="2800"/>
            </a:pPr>
            <a:r>
              <a:rPr lang="en-US" sz="2400" dirty="0">
                <a:latin typeface="Times New Roman" panose="02020603050405020304" pitchFamily="18" charset="0"/>
                <a:cs typeface="Times New Roman" panose="02020603050405020304" pitchFamily="18" charset="0"/>
              </a:rPr>
              <a:t>Google </a:t>
            </a:r>
            <a:r>
              <a:rPr lang="en-US" sz="2400" dirty="0" err="1">
                <a:latin typeface="Times New Roman" panose="02020603050405020304" pitchFamily="18" charset="0"/>
                <a:cs typeface="Times New Roman" panose="02020603050405020304" pitchFamily="18" charset="0"/>
              </a:rPr>
              <a:t>colab</a:t>
            </a:r>
            <a:r>
              <a:rPr lang="en-US" sz="2400" dirty="0">
                <a:latin typeface="Times New Roman" panose="02020603050405020304" pitchFamily="18" charset="0"/>
                <a:cs typeface="Times New Roman" panose="02020603050405020304" pitchFamily="18" charset="0"/>
              </a:rPr>
              <a:t> Notebook</a:t>
            </a:r>
          </a:p>
          <a:p>
            <a:pPr indent="-457200">
              <a:buSzPts val="2800"/>
            </a:pP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pPr indent="-457200">
              <a:buSzPts val="2800"/>
            </a:pPr>
            <a:r>
              <a:rPr lang="en-US" sz="2400" dirty="0">
                <a:latin typeface="Times New Roman" panose="02020603050405020304" pitchFamily="18" charset="0"/>
                <a:cs typeface="Times New Roman" panose="02020603050405020304" pitchFamily="18" charset="0"/>
              </a:rPr>
              <a:t>Python</a:t>
            </a:r>
          </a:p>
          <a:p>
            <a:pPr indent="-457200">
              <a:buSzPts val="2800"/>
            </a:pPr>
            <a:r>
              <a:rPr lang="en-US" sz="2400" dirty="0">
                <a:latin typeface="Times New Roman" panose="02020603050405020304" pitchFamily="18" charset="0"/>
                <a:cs typeface="Times New Roman" panose="02020603050405020304" pitchFamily="18" charset="0"/>
              </a:rPr>
              <a:t>Pandas</a:t>
            </a:r>
          </a:p>
          <a:p>
            <a:pPr indent="-457200">
              <a:buSzPts val="2800"/>
            </a:pPr>
            <a:r>
              <a:rPr lang="en-US" sz="2400" dirty="0">
                <a:latin typeface="Times New Roman" panose="02020603050405020304" pitchFamily="18" charset="0"/>
                <a:cs typeface="Times New Roman" panose="02020603050405020304" pitchFamily="18" charset="0"/>
              </a:rPr>
              <a:t>Matplotlib</a:t>
            </a:r>
          </a:p>
          <a:p>
            <a:pPr indent="-457200">
              <a:buSzPts val="2800"/>
            </a:pPr>
            <a:r>
              <a:rPr lang="en-US" sz="2400" dirty="0">
                <a:latin typeface="Times New Roman" panose="02020603050405020304" pitchFamily="18" charset="0"/>
                <a:cs typeface="Times New Roman" panose="02020603050405020304" pitchFamily="18" charset="0"/>
              </a:rPr>
              <a:t>Seaborn</a:t>
            </a:r>
          </a:p>
          <a:p>
            <a:pPr indent="-457200">
              <a:buSzPts val="2800"/>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5EB5-0DA2-562D-0450-C421B49A9F7C}"/>
              </a:ext>
            </a:extLst>
          </p:cNvPr>
          <p:cNvSpPr>
            <a:spLocks noGrp="1"/>
          </p:cNvSpPr>
          <p:nvPr>
            <p:ph type="title"/>
          </p:nvPr>
        </p:nvSpPr>
        <p:spPr>
          <a:xfrm>
            <a:off x="838200" y="365125"/>
            <a:ext cx="10515600" cy="606425"/>
          </a:xfrm>
        </p:spPr>
        <p:txBody>
          <a:bodyPr>
            <a:normAutofit fontScale="90000"/>
          </a:bodyPr>
          <a:lstStyle/>
          <a:p>
            <a:r>
              <a:rPr lang="en-US" b="1" dirty="0">
                <a:latin typeface="Times New Roman" panose="02020603050405020304" pitchFamily="18" charset="0"/>
                <a:cs typeface="Times New Roman" panose="02020603050405020304" pitchFamily="18" charset="0"/>
              </a:rPr>
              <a:t>NUMPY</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FDFD35B-3A04-E43E-44CE-C1FC21F8E9DE}"/>
              </a:ext>
            </a:extLst>
          </p:cNvPr>
          <p:cNvSpPr>
            <a:spLocks noGrp="1"/>
          </p:cNvSpPr>
          <p:nvPr>
            <p:ph type="body" idx="1"/>
          </p:nvPr>
        </p:nvSpPr>
        <p:spPr>
          <a:xfrm>
            <a:off x="838200" y="1100138"/>
            <a:ext cx="10720388" cy="5229225"/>
          </a:xfrm>
        </p:spPr>
        <p:txBody>
          <a:bodyPr>
            <a:normAutofit/>
          </a:bodyPr>
          <a:lstStyle/>
          <a:p>
            <a:pPr marL="114300" inden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Description</a:t>
            </a:r>
            <a:r>
              <a:rPr lang="en-IN" sz="2400" dirty="0">
                <a:latin typeface="Times New Roman" panose="02020603050405020304" pitchFamily="18" charset="0"/>
                <a:ea typeface="Calibri" panose="020F0502020204030204" pitchFamily="34" charset="0"/>
                <a:cs typeface="Times New Roman" panose="02020603050405020304" pitchFamily="18" charset="0"/>
              </a:rPr>
              <a:t>: Fundamental package for scientific computing in Python.</a:t>
            </a:r>
          </a:p>
          <a:p>
            <a:pPr marL="114300" inden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Key Features:</a:t>
            </a:r>
          </a:p>
          <a:p>
            <a:r>
              <a:rPr lang="en-IN" sz="2400" dirty="0">
                <a:latin typeface="Times New Roman" panose="02020603050405020304" pitchFamily="18" charset="0"/>
                <a:ea typeface="Calibri" panose="020F0502020204030204" pitchFamily="34" charset="0"/>
                <a:cs typeface="Times New Roman" panose="02020603050405020304" pitchFamily="18" charset="0"/>
              </a:rPr>
              <a:t>N-dimensional arrays:</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Efficient storage and manipulation.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Mathematical functions: Arithmetic, trigonometry, statistics, linear algebra.</a:t>
            </a:r>
          </a:p>
          <a:p>
            <a:r>
              <a:rPr lang="en-IN" sz="2400" dirty="0">
                <a:latin typeface="Times New Roman" panose="02020603050405020304" pitchFamily="18" charset="0"/>
                <a:ea typeface="Calibri" panose="020F0502020204030204" pitchFamily="34" charset="0"/>
                <a:cs typeface="Times New Roman" panose="02020603050405020304" pitchFamily="18" charset="0"/>
              </a:rPr>
              <a:t>Broadcasting: Element-wise operations between different shaped arrays.</a:t>
            </a:r>
          </a:p>
        </p:txBody>
      </p:sp>
    </p:spTree>
    <p:extLst>
      <p:ext uri="{BB962C8B-B14F-4D97-AF65-F5344CB8AC3E}">
        <p14:creationId xmlns:p14="http://schemas.microsoft.com/office/powerpoint/2010/main" val="31481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0081-8A89-F95D-9E60-596100B98DF5}"/>
              </a:ext>
            </a:extLst>
          </p:cNvPr>
          <p:cNvSpPr>
            <a:spLocks noGrp="1"/>
          </p:cNvSpPr>
          <p:nvPr>
            <p:ph type="title"/>
          </p:nvPr>
        </p:nvSpPr>
        <p:spPr>
          <a:xfrm>
            <a:off x="747712" y="336550"/>
            <a:ext cx="10515600" cy="663575"/>
          </a:xfrm>
        </p:spPr>
        <p:txBody>
          <a:bodyPr>
            <a:normAutofit fontScale="90000"/>
          </a:bodyPr>
          <a:lstStyle/>
          <a:p>
            <a:r>
              <a:rPr lang="en-US" b="1" dirty="0">
                <a:latin typeface="Times New Roman" panose="02020603050405020304" pitchFamily="18" charset="0"/>
                <a:cs typeface="Times New Roman" panose="02020603050405020304" pitchFamily="18" charset="0"/>
              </a:rPr>
              <a:t>PANDAS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CDE3833-B691-34EC-D128-589B011E790A}"/>
              </a:ext>
            </a:extLst>
          </p:cNvPr>
          <p:cNvSpPr>
            <a:spLocks noGrp="1"/>
          </p:cNvSpPr>
          <p:nvPr>
            <p:ph type="body" idx="1"/>
          </p:nvPr>
        </p:nvSpPr>
        <p:spPr>
          <a:xfrm>
            <a:off x="838200" y="1000125"/>
            <a:ext cx="10515600" cy="5176838"/>
          </a:xfrm>
        </p:spPr>
        <p:txBody>
          <a:bodyPr>
            <a:normAutofit/>
          </a:bodyPr>
          <a:lstStyle/>
          <a:p>
            <a:pPr marL="114300" indent="0">
              <a:buNone/>
            </a:pPr>
            <a:r>
              <a:rPr lang="en-IN" sz="2400" b="1" dirty="0">
                <a:latin typeface="Times New Roman" panose="02020603050405020304" pitchFamily="18" charset="0"/>
                <a:cs typeface="Times New Roman" panose="02020603050405020304" pitchFamily="18" charset="0"/>
              </a:rPr>
              <a:t>Description:</a:t>
            </a:r>
            <a:r>
              <a:rPr lang="en-IN" sz="2400" dirty="0">
                <a:latin typeface="Times New Roman" panose="02020603050405020304" pitchFamily="18" charset="0"/>
                <a:cs typeface="Times New Roman" panose="02020603050405020304" pitchFamily="18" charset="0"/>
              </a:rPr>
              <a:t> Powerful library for data manipulation and analysis.</a:t>
            </a:r>
          </a:p>
          <a:p>
            <a:pPr marL="114300" indent="0">
              <a:buNone/>
            </a:pPr>
            <a:r>
              <a:rPr lang="en-IN" sz="2400" b="1" dirty="0">
                <a:latin typeface="Times New Roman" panose="02020603050405020304" pitchFamily="18" charset="0"/>
                <a:cs typeface="Times New Roman" panose="02020603050405020304" pitchFamily="18" charset="0"/>
              </a:rPr>
              <a:t>Key Features:</a:t>
            </a:r>
          </a:p>
          <a:p>
            <a:r>
              <a:rPr lang="en-IN" sz="2400" dirty="0">
                <a:latin typeface="Times New Roman" panose="02020603050405020304" pitchFamily="18" charset="0"/>
                <a:cs typeface="Times New Roman" panose="02020603050405020304" pitchFamily="18" charset="0"/>
              </a:rPr>
              <a:t>Data structures: Series and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for storing and manipulating data.</a:t>
            </a:r>
          </a:p>
          <a:p>
            <a:r>
              <a:rPr lang="en-IN" sz="2400" dirty="0">
                <a:latin typeface="Times New Roman" panose="02020603050405020304" pitchFamily="18" charset="0"/>
                <a:cs typeface="Times New Roman" panose="02020603050405020304" pitchFamily="18" charset="0"/>
              </a:rPr>
              <a:t>Data manipulation: Filtering, sorting, aggregating, and transforming data.</a:t>
            </a:r>
          </a:p>
          <a:p>
            <a:r>
              <a:rPr lang="en-IN" sz="2400" dirty="0">
                <a:latin typeface="Times New Roman" panose="02020603050405020304" pitchFamily="18" charset="0"/>
                <a:cs typeface="Times New Roman" panose="02020603050405020304" pitchFamily="18" charset="0"/>
              </a:rPr>
              <a:t>Integration: Seamlessly works with NumPy and Matplotlib.</a:t>
            </a:r>
          </a:p>
        </p:txBody>
      </p:sp>
    </p:spTree>
    <p:extLst>
      <p:ext uri="{BB962C8B-B14F-4D97-AF65-F5344CB8AC3E}">
        <p14:creationId xmlns:p14="http://schemas.microsoft.com/office/powerpoint/2010/main" val="133682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AC9F-9BA2-3CF1-B220-4635AA7E1014}"/>
              </a:ext>
            </a:extLst>
          </p:cNvPr>
          <p:cNvSpPr>
            <a:spLocks noGrp="1"/>
          </p:cNvSpPr>
          <p:nvPr>
            <p:ph type="title"/>
          </p:nvPr>
        </p:nvSpPr>
        <p:spPr>
          <a:xfrm>
            <a:off x="838200" y="365126"/>
            <a:ext cx="10515600" cy="577850"/>
          </a:xfrm>
        </p:spPr>
        <p:txBody>
          <a:bodyPr>
            <a:normAutofit fontScale="90000"/>
          </a:bodyPr>
          <a:lstStyle/>
          <a:p>
            <a:r>
              <a:rPr lang="en-US" b="1" dirty="0">
                <a:latin typeface="Times New Roman" panose="02020603050405020304" pitchFamily="18" charset="0"/>
                <a:cs typeface="Times New Roman" panose="02020603050405020304" pitchFamily="18" charset="0"/>
              </a:rPr>
              <a:t>MATPLOTLIB</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84FA46-5397-D050-9FB3-D4F40DE9B6E3}"/>
              </a:ext>
            </a:extLst>
          </p:cNvPr>
          <p:cNvSpPr>
            <a:spLocks noGrp="1"/>
          </p:cNvSpPr>
          <p:nvPr>
            <p:ph type="body" idx="1"/>
          </p:nvPr>
        </p:nvSpPr>
        <p:spPr>
          <a:xfrm>
            <a:off x="838200" y="1171575"/>
            <a:ext cx="10515600" cy="5005388"/>
          </a:xfrm>
        </p:spPr>
        <p:txBody>
          <a:bodyPr>
            <a:normAutofit/>
          </a:bodyPr>
          <a:lstStyle/>
          <a:p>
            <a:pPr marL="114300" indent="0">
              <a:buNone/>
            </a:pPr>
            <a:r>
              <a:rPr lang="en-IN" sz="2400" b="1" dirty="0">
                <a:latin typeface="Times New Roman" panose="02020603050405020304" pitchFamily="18" charset="0"/>
                <a:cs typeface="Times New Roman" panose="02020603050405020304" pitchFamily="18" charset="0"/>
              </a:rPr>
              <a:t>Description: </a:t>
            </a:r>
            <a:r>
              <a:rPr lang="en-IN" sz="2400" dirty="0">
                <a:latin typeface="Times New Roman" panose="02020603050405020304" pitchFamily="18" charset="0"/>
                <a:cs typeface="Times New Roman" panose="02020603050405020304" pitchFamily="18" charset="0"/>
              </a:rPr>
              <a:t>Widely used for static, interactive, and animated visualizations.</a:t>
            </a:r>
          </a:p>
          <a:p>
            <a:pPr marL="114300" indent="0">
              <a:buNone/>
            </a:pPr>
            <a:r>
              <a:rPr lang="en-IN" sz="2400" b="1" dirty="0">
                <a:latin typeface="Times New Roman" panose="02020603050405020304" pitchFamily="18" charset="0"/>
                <a:cs typeface="Times New Roman" panose="02020603050405020304" pitchFamily="18" charset="0"/>
              </a:rPr>
              <a:t>Key Features:</a:t>
            </a:r>
          </a:p>
          <a:p>
            <a:r>
              <a:rPr lang="en-IN" sz="2400" dirty="0">
                <a:latin typeface="Times New Roman" panose="02020603050405020304" pitchFamily="18" charset="0"/>
                <a:cs typeface="Times New Roman" panose="02020603050405020304" pitchFamily="18" charset="0"/>
              </a:rPr>
              <a:t>Plot customization: Control over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markers, labels, axes, grids, and annotations.</a:t>
            </a:r>
          </a:p>
          <a:p>
            <a:r>
              <a:rPr lang="en-IN" sz="2400" dirty="0">
                <a:latin typeface="Times New Roman" panose="02020603050405020304" pitchFamily="18" charset="0"/>
                <a:cs typeface="Times New Roman" panose="02020603050405020304" pitchFamily="18" charset="0"/>
              </a:rPr>
              <a:t>Multiple backends: Output to formats like PNG and PDF.</a:t>
            </a:r>
          </a:p>
        </p:txBody>
      </p:sp>
    </p:spTree>
    <p:extLst>
      <p:ext uri="{BB962C8B-B14F-4D97-AF65-F5344CB8AC3E}">
        <p14:creationId xmlns:p14="http://schemas.microsoft.com/office/powerpoint/2010/main" val="23859890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582</Words>
  <Application>Microsoft Office PowerPoint</Application>
  <PresentationFormat>Widescreen</PresentationFormat>
  <Paragraphs>94</Paragraphs>
  <Slides>21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PowerPoint Presentation</vt:lpstr>
      <vt:lpstr>PROJECT SUMMARY</vt:lpstr>
      <vt:lpstr>Contents</vt:lpstr>
      <vt:lpstr>ABSTRACT</vt:lpstr>
      <vt:lpstr>PROBLEM STATEMENTS</vt:lpstr>
      <vt:lpstr>SYSTEM REQUIRMENTS</vt:lpstr>
      <vt:lpstr>NUMPY</vt:lpstr>
      <vt:lpstr>PANDAS</vt:lpstr>
      <vt:lpstr>MATPLOTLIB</vt:lpstr>
      <vt:lpstr>SEABORN</vt:lpstr>
      <vt:lpstr>DATA PREPARATION</vt:lpstr>
      <vt:lpstr>Data Cleaning and Exploration</vt:lpstr>
      <vt:lpstr>Outliers and Data Description</vt:lpstr>
      <vt:lpstr>Data Visualization</vt:lpstr>
      <vt:lpstr>DATASET</vt:lpstr>
      <vt:lpstr>Exploratory Data Analysis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Venky</dc:creator>
  <cp:lastModifiedBy>pathiputturu sujith</cp:lastModifiedBy>
  <cp:revision>10</cp:revision>
  <dcterms:modified xsi:type="dcterms:W3CDTF">2024-06-25T05:47:55Z</dcterms:modified>
</cp:coreProperties>
</file>