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3" r:id="rId9"/>
    <p:sldId id="262"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BD20F6F6-824D-2565-54D8-7A166AE8A16B}"/>
              </a:ext>
            </a:extLst>
          </p:cNvPr>
          <p:cNvSpPr txBox="1"/>
          <p:nvPr/>
        </p:nvSpPr>
        <p:spPr>
          <a:xfrm>
            <a:off x="1066800" y="3746063"/>
            <a:ext cx="8372650" cy="129266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a:t>
            </a:r>
            <a:r>
              <a:rPr lang="en-IN" sz="2000" b="1" dirty="0" smtClean="0">
                <a:latin typeface="Times New Roman" panose="02020603050405020304" pitchFamily="18" charset="0"/>
                <a:cs typeface="Times New Roman" panose="02020603050405020304" pitchFamily="18" charset="0"/>
              </a:rPr>
              <a:t>BY : </a:t>
            </a:r>
            <a:r>
              <a:rPr lang="en-IN" sz="2000" b="1" dirty="0" smtClean="0">
                <a:latin typeface="Times New Roman" panose="02020603050405020304" pitchFamily="18" charset="0"/>
                <a:cs typeface="Times New Roman" panose="02020603050405020304" pitchFamily="18" charset="0"/>
              </a:rPr>
              <a:t>SUJITH ANTONY F</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REGISTER NO </a:t>
            </a:r>
            <a:r>
              <a:rPr lang="en-IN" sz="2000" b="1" dirty="0" smtClean="0">
                <a:latin typeface="Times New Roman" panose="02020603050405020304" pitchFamily="18" charset="0"/>
                <a:cs typeface="Times New Roman" panose="02020603050405020304" pitchFamily="18" charset="0"/>
              </a:rPr>
              <a:t>	   : </a:t>
            </a:r>
            <a:r>
              <a:rPr lang="en-IN" sz="2000" b="1" dirty="0" smtClean="0">
                <a:latin typeface="Times New Roman" panose="02020603050405020304" pitchFamily="18" charset="0"/>
                <a:cs typeface="Times New Roman" panose="02020603050405020304" pitchFamily="18" charset="0"/>
              </a:rPr>
              <a:t>211521104162</a:t>
            </a:r>
            <a:endParaRPr lang="en-IN" sz="2000"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DEPARTMENT    : COMPUTER SCIENCE AND ENGINEERING</a:t>
            </a:r>
          </a:p>
          <a:p>
            <a:endParaRPr lang="en-IN" dirty="0"/>
          </a:p>
        </p:txBody>
      </p:sp>
      <p:sp>
        <p:nvSpPr>
          <p:cNvPr id="15" name="TextBox 14">
            <a:extLst>
              <a:ext uri="{FF2B5EF4-FFF2-40B4-BE49-F238E27FC236}">
                <a16:creationId xmlns:a16="http://schemas.microsoft.com/office/drawing/2014/main" id="{6D21B515-5456-B258-C5B3-B4D4555127B5}"/>
              </a:ext>
            </a:extLst>
          </p:cNvPr>
          <p:cNvSpPr txBox="1"/>
          <p:nvPr/>
        </p:nvSpPr>
        <p:spPr>
          <a:xfrm>
            <a:off x="381000" y="76200"/>
            <a:ext cx="10058400" cy="954107"/>
          </a:xfrm>
          <a:prstGeom prst="rect">
            <a:avLst/>
          </a:prstGeom>
          <a:noFill/>
        </p:spPr>
        <p:txBody>
          <a:bodyPr wrap="square" rtlCol="0">
            <a:spAutoFit/>
          </a:bodyPr>
          <a:lstStyle/>
          <a:p>
            <a:pPr algn="ctr"/>
            <a:r>
              <a:rPr lang="en-US" dirty="0"/>
              <a:t>  </a:t>
            </a:r>
            <a:r>
              <a:rPr lang="en-US" sz="2800" b="1" dirty="0" smtClean="0">
                <a:solidFill>
                  <a:srgbClr val="FF0000"/>
                </a:solidFill>
                <a:latin typeface="Times New Roman" panose="02020603050405020304" pitchFamily="18" charset="0"/>
                <a:cs typeface="Times New Roman" panose="02020603050405020304" pitchFamily="18" charset="0"/>
              </a:rPr>
              <a:t>HOUSE PRICE PREDICTION USING ARTIFICIAL NEURAL NETWORK(ANN)</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US" sz="4000" dirty="0" smtClean="0">
                <a:solidFill>
                  <a:srgbClr val="FF0000"/>
                </a:solidFill>
                <a:latin typeface="Trebuchet MS" panose="020B0603020202020204" pitchFamily="34" charset="0"/>
              </a:rPr>
              <a:t>Result</a:t>
            </a:r>
            <a:endParaRPr lang="en-IN" sz="4000" dirty="0">
              <a:solidFill>
                <a:srgbClr val="FF0000"/>
              </a:solidFill>
              <a:latin typeface="Trebuchet MS" panose="020B0603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14400"/>
            <a:ext cx="7772400" cy="5611008"/>
          </a:xfrm>
          <a:prstGeom prst="rect">
            <a:avLst/>
          </a:prstGeom>
        </p:spPr>
      </p:pic>
    </p:spTree>
    <p:extLst>
      <p:ext uri="{BB962C8B-B14F-4D97-AF65-F5344CB8AC3E}">
        <p14:creationId xmlns:p14="http://schemas.microsoft.com/office/powerpoint/2010/main" val="147953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solidFill>
                  <a:srgbClr val="FF0000"/>
                </a:solidFill>
              </a:rPr>
              <a:t> </a:t>
            </a:r>
            <a:r>
              <a:rPr sz="4250" spc="25" dirty="0">
                <a:solidFill>
                  <a:srgbClr val="FF0000"/>
                </a:solidFill>
              </a:rPr>
              <a:t>TITLE</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603EE25-5262-A3E8-089B-26B5C317BEE7}"/>
              </a:ext>
            </a:extLst>
          </p:cNvPr>
          <p:cNvSpPr txBox="1"/>
          <p:nvPr/>
        </p:nvSpPr>
        <p:spPr>
          <a:xfrm>
            <a:off x="152400" y="2605758"/>
            <a:ext cx="11467909" cy="1261884"/>
          </a:xfrm>
          <a:prstGeom prst="rect">
            <a:avLst/>
          </a:prstGeom>
          <a:noFill/>
        </p:spPr>
        <p:txBody>
          <a:bodyPr wrap="square" rtlCol="0">
            <a:spAutoFit/>
          </a:bodyPr>
          <a:lstStyle/>
          <a:p>
            <a:pPr algn="ctr"/>
            <a:r>
              <a:rPr lang="en-US" sz="3800" b="1" i="0" dirty="0" smtClean="0">
                <a:solidFill>
                  <a:schemeClr val="tx2"/>
                </a:solidFill>
                <a:effectLst/>
                <a:latin typeface="Inter"/>
              </a:rPr>
              <a:t>ARTIFICIAL NEURAL NETWORK(ANN) FOR HOUSE PRICE PREDICTION</a:t>
            </a:r>
            <a:endParaRPr lang="en-IN" sz="3800" b="1" i="0" dirty="0">
              <a:solidFill>
                <a:schemeClr val="tx2"/>
              </a:solidFill>
              <a:effectLst/>
              <a:latin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24750" y="-95795"/>
            <a:ext cx="4752975" cy="6991752"/>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FF0000"/>
                </a:solidFill>
              </a:rPr>
              <a:t>A</a:t>
            </a:r>
            <a:r>
              <a:rPr spc="-5" dirty="0">
                <a:solidFill>
                  <a:srgbClr val="FF0000"/>
                </a:solidFill>
              </a:rPr>
              <a:t>G</a:t>
            </a:r>
            <a:r>
              <a:rPr spc="-35" dirty="0">
                <a:solidFill>
                  <a:srgbClr val="FF0000"/>
                </a:solidFill>
              </a:rPr>
              <a:t>E</a:t>
            </a:r>
            <a:r>
              <a:rPr spc="15" dirty="0">
                <a:solidFill>
                  <a:srgbClr val="FF0000"/>
                </a:solidFill>
              </a:rPr>
              <a:t>N</a:t>
            </a:r>
            <a:r>
              <a:rPr dirty="0">
                <a:solidFill>
                  <a:srgbClr val="FF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AFBA671-1218-82DF-E0D6-5175EE0E9107}"/>
              </a:ext>
            </a:extLst>
          </p:cNvPr>
          <p:cNvSpPr txBox="1"/>
          <p:nvPr/>
        </p:nvSpPr>
        <p:spPr>
          <a:xfrm>
            <a:off x="3074897" y="935762"/>
            <a:ext cx="6833616" cy="5509200"/>
          </a:xfrm>
          <a:prstGeom prst="rect">
            <a:avLst/>
          </a:prstGeom>
          <a:noFill/>
        </p:spPr>
        <p:txBody>
          <a:bodyPr wrap="square" rtlCol="0">
            <a:spAutoFit/>
          </a:bodyPr>
          <a:lstStyle/>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Importing </a:t>
            </a:r>
            <a:r>
              <a:rPr lang="en-US" sz="3200" dirty="0" smtClean="0">
                <a:solidFill>
                  <a:srgbClr val="002060"/>
                </a:solidFill>
                <a:latin typeface="Times New Roman" panose="02020603050405020304" pitchFamily="18" charset="0"/>
                <a:cs typeface="Times New Roman" panose="02020603050405020304" pitchFamily="18" charset="0"/>
              </a:rPr>
              <a:t>Dependencies</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Loading the </a:t>
            </a:r>
            <a:r>
              <a:rPr lang="en-US" sz="3200" dirty="0" smtClean="0">
                <a:solidFill>
                  <a:srgbClr val="002060"/>
                </a:solidFill>
                <a:latin typeface="Times New Roman" panose="02020603050405020304" pitchFamily="18" charset="0"/>
                <a:cs typeface="Times New Roman" panose="02020603050405020304" pitchFamily="18" charset="0"/>
              </a:rPr>
              <a:t>Dataset</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Converting Data to </a:t>
            </a:r>
            <a:r>
              <a:rPr lang="en-US" sz="3200" dirty="0" smtClean="0">
                <a:solidFill>
                  <a:srgbClr val="002060"/>
                </a:solidFill>
                <a:latin typeface="Times New Roman" panose="02020603050405020304" pitchFamily="18" charset="0"/>
                <a:cs typeface="Times New Roman" panose="02020603050405020304" pitchFamily="18" charset="0"/>
              </a:rPr>
              <a:t>Array</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Splitting Data into Features (X) and Target (Y</a:t>
            </a:r>
            <a:r>
              <a:rPr lang="en-US" sz="3200" dirty="0" smtClean="0">
                <a:solidFill>
                  <a:srgbClr val="002060"/>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Splitting Data into Training and Testing </a:t>
            </a:r>
            <a:r>
              <a:rPr lang="en-US" sz="3200" dirty="0" smtClean="0">
                <a:solidFill>
                  <a:srgbClr val="002060"/>
                </a:solidFill>
                <a:latin typeface="Times New Roman" panose="02020603050405020304" pitchFamily="18" charset="0"/>
                <a:cs typeface="Times New Roman" panose="02020603050405020304" pitchFamily="18" charset="0"/>
              </a:rPr>
              <a:t>Sets</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Building the Neural Network </a:t>
            </a:r>
            <a:r>
              <a:rPr lang="en-US" sz="3200" dirty="0" smtClean="0">
                <a:solidFill>
                  <a:srgbClr val="002060"/>
                </a:solidFill>
                <a:latin typeface="Times New Roman" panose="02020603050405020304" pitchFamily="18" charset="0"/>
                <a:cs typeface="Times New Roman" panose="02020603050405020304" pitchFamily="18" charset="0"/>
              </a:rPr>
              <a:t>Model</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Training the </a:t>
            </a:r>
            <a:r>
              <a:rPr lang="en-US" sz="3200" dirty="0" smtClean="0">
                <a:solidFill>
                  <a:srgbClr val="002060"/>
                </a:solidFill>
                <a:latin typeface="Times New Roman" panose="02020603050405020304" pitchFamily="18" charset="0"/>
                <a:cs typeface="Times New Roman" panose="02020603050405020304" pitchFamily="18" charset="0"/>
              </a:rPr>
              <a:t>Model</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Evaluating the </a:t>
            </a:r>
            <a:r>
              <a:rPr lang="en-US" sz="3200" dirty="0" smtClean="0">
                <a:solidFill>
                  <a:srgbClr val="002060"/>
                </a:solidFill>
                <a:latin typeface="Times New Roman" panose="02020603050405020304" pitchFamily="18" charset="0"/>
                <a:cs typeface="Times New Roman" panose="02020603050405020304" pitchFamily="18" charset="0"/>
              </a:rPr>
              <a:t>Model</a:t>
            </a:r>
          </a:p>
          <a:p>
            <a:pPr marL="457200" indent="-457200">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Making Predictions</a:t>
            </a:r>
            <a:endParaRPr lang="en-US" sz="3200" b="0" i="0" dirty="0">
              <a:solidFill>
                <a:srgbClr val="00206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9225" y="3347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4976" y="488305"/>
            <a:ext cx="5719128" cy="38600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400" dirty="0" smtClean="0">
                <a:solidFill>
                  <a:srgbClr val="FF0000"/>
                </a:solidFill>
              </a:rPr>
              <a:t>Importing dependencies</a:t>
            </a:r>
            <a:endParaRPr sz="2400" dirty="0">
              <a:solidFill>
                <a:srgbClr val="FF000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a:extLst>
              <a:ext uri="{FF2B5EF4-FFF2-40B4-BE49-F238E27FC236}">
                <a16:creationId xmlns:a16="http://schemas.microsoft.com/office/drawing/2014/main" id="{5BB03A7C-5022-3503-8CE5-DFCB9E655499}"/>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D3D4EFF1-47F6-AAF0-EFA1-5153280CE051}"/>
              </a:ext>
            </a:extLst>
          </p:cNvPr>
          <p:cNvSpPr>
            <a:spLocks noChangeArrowheads="1"/>
          </p:cNvSpPr>
          <p:nvPr/>
        </p:nvSpPr>
        <p:spPr bwMode="auto">
          <a:xfrm>
            <a:off x="152400" y="15240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65A8C7D8-575B-A080-FFC9-A2971B9DED83}"/>
              </a:ext>
            </a:extLst>
          </p:cNvPr>
          <p:cNvSpPr>
            <a:spLocks noChangeArrowheads="1"/>
          </p:cNvSpPr>
          <p:nvPr/>
        </p:nvSpPr>
        <p:spPr bwMode="auto">
          <a:xfrm>
            <a:off x="304800" y="30480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8">
            <a:extLst>
              <a:ext uri="{FF2B5EF4-FFF2-40B4-BE49-F238E27FC236}">
                <a16:creationId xmlns:a16="http://schemas.microsoft.com/office/drawing/2014/main" id="{4A7F5D60-2F09-E8CA-47A4-4DB0349C6E60}"/>
              </a:ext>
            </a:extLst>
          </p:cNvPr>
          <p:cNvSpPr>
            <a:spLocks noChangeArrowheads="1"/>
          </p:cNvSpPr>
          <p:nvPr/>
        </p:nvSpPr>
        <p:spPr bwMode="auto">
          <a:xfrm>
            <a:off x="457200" y="45720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2">
            <a:extLst>
              <a:ext uri="{FF2B5EF4-FFF2-40B4-BE49-F238E27FC236}">
                <a16:creationId xmlns:a16="http://schemas.microsoft.com/office/drawing/2014/main" id="{813C6DE7-A0F0-4CBD-E84A-08582FABCC4A}"/>
              </a:ext>
            </a:extLst>
          </p:cNvPr>
          <p:cNvSpPr>
            <a:spLocks noChangeArrowheads="1"/>
          </p:cNvSpPr>
          <p:nvPr/>
        </p:nvSpPr>
        <p:spPr bwMode="auto">
          <a:xfrm>
            <a:off x="676275" y="75578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14">
            <a:extLst>
              <a:ext uri="{FF2B5EF4-FFF2-40B4-BE49-F238E27FC236}">
                <a16:creationId xmlns:a16="http://schemas.microsoft.com/office/drawing/2014/main" id="{EB62F714-1E4D-1332-DA12-B98DB3B718D1}"/>
              </a:ext>
            </a:extLst>
          </p:cNvPr>
          <p:cNvSpPr>
            <a:spLocks noChangeArrowheads="1"/>
          </p:cNvSpPr>
          <p:nvPr/>
        </p:nvSpPr>
        <p:spPr bwMode="auto">
          <a:xfrm>
            <a:off x="762000" y="76200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16">
            <a:extLst>
              <a:ext uri="{FF2B5EF4-FFF2-40B4-BE49-F238E27FC236}">
                <a16:creationId xmlns:a16="http://schemas.microsoft.com/office/drawing/2014/main" id="{DFE27EF7-85DA-E216-C2DC-8E166DAE6BBC}"/>
              </a:ext>
            </a:extLst>
          </p:cNvPr>
          <p:cNvSpPr>
            <a:spLocks noChangeArrowheads="1"/>
          </p:cNvSpPr>
          <p:nvPr/>
        </p:nvSpPr>
        <p:spPr bwMode="auto">
          <a:xfrm>
            <a:off x="914400" y="914399"/>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0">
            <a:extLst>
              <a:ext uri="{FF2B5EF4-FFF2-40B4-BE49-F238E27FC236}">
                <a16:creationId xmlns:a16="http://schemas.microsoft.com/office/drawing/2014/main" id="{897A2F72-17D8-DA98-5D34-0BE660F6DC23}"/>
              </a:ext>
            </a:extLst>
          </p:cNvPr>
          <p:cNvSpPr>
            <a:spLocks noChangeArrowheads="1"/>
          </p:cNvSpPr>
          <p:nvPr/>
        </p:nvSpPr>
        <p:spPr bwMode="auto">
          <a:xfrm>
            <a:off x="914400" y="91440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24">
            <a:extLst>
              <a:ext uri="{FF2B5EF4-FFF2-40B4-BE49-F238E27FC236}">
                <a16:creationId xmlns:a16="http://schemas.microsoft.com/office/drawing/2014/main" id="{C8381ED7-518E-992E-8067-8877A713CCBA}"/>
              </a:ext>
            </a:extLst>
          </p:cNvPr>
          <p:cNvSpPr>
            <a:spLocks noChangeArrowheads="1"/>
          </p:cNvSpPr>
          <p:nvPr/>
        </p:nvSpPr>
        <p:spPr bwMode="auto">
          <a:xfrm>
            <a:off x="1066800" y="106680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6">
            <a:extLst>
              <a:ext uri="{FF2B5EF4-FFF2-40B4-BE49-F238E27FC236}">
                <a16:creationId xmlns:a16="http://schemas.microsoft.com/office/drawing/2014/main" id="{D9938523-6A59-5D3A-8A5D-2E592947AE4D}"/>
              </a:ext>
            </a:extLst>
          </p:cNvPr>
          <p:cNvSpPr>
            <a:spLocks noChangeArrowheads="1"/>
          </p:cNvSpPr>
          <p:nvPr/>
        </p:nvSpPr>
        <p:spPr bwMode="auto">
          <a:xfrm>
            <a:off x="1219200" y="918893"/>
            <a:ext cx="5372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584200" y="1362613"/>
            <a:ext cx="7251700" cy="1477328"/>
          </a:xfrm>
          <a:prstGeom prst="rect">
            <a:avLst/>
          </a:prstGeom>
          <a:noFill/>
        </p:spPr>
        <p:txBody>
          <a:bodyPr wrap="square" rtlCol="0">
            <a:spAutoFit/>
          </a:bodyPr>
          <a:lstStyle/>
          <a:p>
            <a:pPr algn="just"/>
            <a:r>
              <a:rPr lang="en-US" dirty="0" smtClean="0"/>
              <a:t>	In </a:t>
            </a:r>
            <a:r>
              <a:rPr lang="en-US" dirty="0"/>
              <a:t>this section, we import the necessary libraries and dependencies required for our project. This includes libraries for data manipulation (such as Pandas), building and training neural networks (such as </a:t>
            </a:r>
            <a:r>
              <a:rPr lang="en-US" dirty="0" err="1"/>
              <a:t>Keras</a:t>
            </a:r>
            <a:r>
              <a:rPr lang="en-US" dirty="0"/>
              <a:t>), data visualization (such as </a:t>
            </a:r>
            <a:r>
              <a:rPr lang="en-US" dirty="0" err="1"/>
              <a:t>Matplotlib</a:t>
            </a:r>
            <a:r>
              <a:rPr lang="en-US" dirty="0"/>
              <a:t> and </a:t>
            </a:r>
            <a:r>
              <a:rPr lang="en-US" dirty="0" err="1"/>
              <a:t>Seaborn</a:t>
            </a:r>
            <a:r>
              <a:rPr lang="en-US" dirty="0"/>
              <a:t>), and preprocessing techniques (such as </a:t>
            </a:r>
            <a:r>
              <a:rPr lang="en-US" dirty="0" err="1"/>
              <a:t>MinMaxScaler</a:t>
            </a:r>
            <a:r>
              <a:rPr lang="en-US" dirty="0"/>
              <a:t> from </a:t>
            </a:r>
            <a:r>
              <a:rPr lang="en-US" dirty="0" err="1"/>
              <a:t>Scikit</a:t>
            </a:r>
            <a:r>
              <a:rPr lang="en-US" dirty="0"/>
              <a:t>-learn).</a:t>
            </a:r>
            <a:endParaRPr lang="en-IN" dirty="0"/>
          </a:p>
        </p:txBody>
      </p:sp>
      <p:sp>
        <p:nvSpPr>
          <p:cNvPr id="13" name="TextBox 12"/>
          <p:cNvSpPr txBox="1"/>
          <p:nvPr/>
        </p:nvSpPr>
        <p:spPr>
          <a:xfrm>
            <a:off x="418128" y="3464693"/>
            <a:ext cx="3352800" cy="738664"/>
          </a:xfrm>
          <a:prstGeom prst="rect">
            <a:avLst/>
          </a:prstGeom>
          <a:noFill/>
        </p:spPr>
        <p:txBody>
          <a:bodyPr wrap="square" rtlCol="0">
            <a:spAutoFit/>
          </a:bodyPr>
          <a:lstStyle/>
          <a:p>
            <a:r>
              <a:rPr lang="en-US" sz="2400" b="1" dirty="0">
                <a:solidFill>
                  <a:srgbClr val="FF0000"/>
                </a:solidFill>
                <a:latin typeface="Trebuchet MS" panose="020B0603020202020204" pitchFamily="34" charset="0"/>
                <a:cs typeface="Times New Roman" panose="02020603050405020304" pitchFamily="18" charset="0"/>
              </a:rPr>
              <a:t>Loading the Dataset</a:t>
            </a:r>
          </a:p>
          <a:p>
            <a:endParaRPr lang="en-IN" dirty="0"/>
          </a:p>
        </p:txBody>
      </p:sp>
      <p:sp>
        <p:nvSpPr>
          <p:cNvPr id="15" name="TextBox 14"/>
          <p:cNvSpPr txBox="1"/>
          <p:nvPr/>
        </p:nvSpPr>
        <p:spPr>
          <a:xfrm>
            <a:off x="584718" y="4281012"/>
            <a:ext cx="7293429" cy="1200329"/>
          </a:xfrm>
          <a:prstGeom prst="rect">
            <a:avLst/>
          </a:prstGeom>
          <a:noFill/>
        </p:spPr>
        <p:txBody>
          <a:bodyPr wrap="square" rtlCol="0">
            <a:spAutoFit/>
          </a:bodyPr>
          <a:lstStyle/>
          <a:p>
            <a:pPr algn="just"/>
            <a:r>
              <a:rPr lang="en-US" dirty="0" smtClean="0"/>
              <a:t>	This </a:t>
            </a:r>
            <a:r>
              <a:rPr lang="en-US" dirty="0"/>
              <a:t>part involves loading the dataset into our environment. Here, we use Pandas to read a CSV file containing the dataset named 'housepricedata.csv'. This dataset presumably contains information about house prices along with other features.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040028"/>
          </a:xfrm>
          <a:prstGeom prst="rect">
            <a:avLst/>
          </a:prstGeom>
        </p:spPr>
        <p:txBody>
          <a:bodyPr vert="horz" wrap="square" lIns="0" tIns="16510" rIns="0" bIns="0" rtlCol="0">
            <a:spAutoFit/>
          </a:bodyPr>
          <a:lstStyle/>
          <a:p>
            <a:pPr marL="12700">
              <a:spcBef>
                <a:spcPts val="130"/>
              </a:spcBef>
              <a:tabLst>
                <a:tab pos="2642870" algn="l"/>
              </a:tabLst>
            </a:pPr>
            <a:r>
              <a:rPr lang="en-IN" sz="2400" dirty="0">
                <a:solidFill>
                  <a:srgbClr val="FF0000"/>
                </a:solidFill>
              </a:rPr>
              <a:t>Converting Data to Array</a:t>
            </a:r>
            <a:r>
              <a:rPr lang="en-IN" dirty="0"/>
              <a:t/>
            </a:r>
            <a:br>
              <a:rPr lang="en-IN"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0C2AF1B-4D96-CBF7-8C61-23018E68FEDD}"/>
              </a:ext>
            </a:extLst>
          </p:cNvPr>
          <p:cNvSpPr txBox="1"/>
          <p:nvPr/>
        </p:nvSpPr>
        <p:spPr>
          <a:xfrm>
            <a:off x="1219200" y="1415684"/>
            <a:ext cx="7853427" cy="923330"/>
          </a:xfrm>
          <a:prstGeom prst="rect">
            <a:avLst/>
          </a:prstGeom>
          <a:noFill/>
        </p:spPr>
        <p:txBody>
          <a:bodyPr wrap="square" rtlCol="0">
            <a:spAutoFit/>
          </a:bodyPr>
          <a:lstStyle/>
          <a:p>
            <a:pPr algn="just"/>
            <a:r>
              <a:rPr lang="en-US" dirty="0"/>
              <a:t> </a:t>
            </a:r>
            <a:r>
              <a:rPr lang="en-US" dirty="0" smtClean="0"/>
              <a:t>       Once </a:t>
            </a:r>
            <a:r>
              <a:rPr lang="en-US" dirty="0"/>
              <a:t>the dataset is loaded, we convert it into an array using </a:t>
            </a:r>
            <a:r>
              <a:rPr lang="en-US" dirty="0" err="1"/>
              <a:t>NumPy</a:t>
            </a:r>
            <a:r>
              <a:rPr lang="en-US" dirty="0"/>
              <a:t> for </a:t>
            </a:r>
            <a:r>
              <a:rPr lang="en-US" dirty="0" smtClean="0"/>
              <a:t>further processing</a:t>
            </a:r>
            <a:r>
              <a:rPr lang="en-US" dirty="0"/>
              <a:t>. Converting data into arrays allows for easier manipulation and processing, especially when dealing with machine learning algorithms.</a:t>
            </a:r>
            <a:endParaRPr lang="en-IN" sz="2400" dirty="0"/>
          </a:p>
        </p:txBody>
      </p:sp>
      <p:sp>
        <p:nvSpPr>
          <p:cNvPr id="9" name="TextBox 8"/>
          <p:cNvSpPr txBox="1"/>
          <p:nvPr/>
        </p:nvSpPr>
        <p:spPr>
          <a:xfrm>
            <a:off x="676275" y="2825889"/>
            <a:ext cx="6781800" cy="738664"/>
          </a:xfrm>
          <a:prstGeom prst="rect">
            <a:avLst/>
          </a:prstGeom>
          <a:noFill/>
        </p:spPr>
        <p:txBody>
          <a:bodyPr wrap="square" rtlCol="0">
            <a:spAutoFit/>
          </a:bodyPr>
          <a:lstStyle/>
          <a:p>
            <a:r>
              <a:rPr lang="en-US" sz="2400" b="1" dirty="0">
                <a:solidFill>
                  <a:srgbClr val="FF0000"/>
                </a:solidFill>
                <a:latin typeface="Trebuchet MS" panose="020B0603020202020204" pitchFamily="34" charset="0"/>
              </a:rPr>
              <a:t>Splitting Data into Features (X) and Target (Y)</a:t>
            </a:r>
          </a:p>
          <a:p>
            <a:endParaRPr lang="en-IN" dirty="0"/>
          </a:p>
        </p:txBody>
      </p:sp>
      <p:sp>
        <p:nvSpPr>
          <p:cNvPr id="12" name="TextBox 11"/>
          <p:cNvSpPr txBox="1"/>
          <p:nvPr/>
        </p:nvSpPr>
        <p:spPr>
          <a:xfrm>
            <a:off x="1219200" y="3657600"/>
            <a:ext cx="7315200" cy="1200329"/>
          </a:xfrm>
          <a:prstGeom prst="rect">
            <a:avLst/>
          </a:prstGeom>
          <a:noFill/>
        </p:spPr>
        <p:txBody>
          <a:bodyPr wrap="square" rtlCol="0">
            <a:spAutoFit/>
          </a:bodyPr>
          <a:lstStyle/>
          <a:p>
            <a:pPr algn="just"/>
            <a:r>
              <a:rPr lang="en-US" dirty="0" smtClean="0"/>
              <a:t>	Before </a:t>
            </a:r>
            <a:r>
              <a:rPr lang="en-US" dirty="0"/>
              <a:t>training a machine learning model, it's essential to separate the features (independent variables) from the target variable (dependent variable). Here, we split the data into 'X', which contains the features (columns 0 to 9), and 'Y', which contains the target variable (column 10).</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96387" y="2514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494986"/>
            <a:ext cx="6310948" cy="878446"/>
          </a:xfrm>
          <a:prstGeom prst="rect">
            <a:avLst/>
          </a:prstGeom>
        </p:spPr>
        <p:txBody>
          <a:bodyPr vert="horz" wrap="square" lIns="0" tIns="16510" rIns="0" bIns="0" rtlCol="0">
            <a:spAutoFit/>
          </a:bodyPr>
          <a:lstStyle/>
          <a:p>
            <a:pPr marL="12700">
              <a:spcBef>
                <a:spcPts val="130"/>
              </a:spcBef>
            </a:pPr>
            <a:r>
              <a:rPr lang="en-US" sz="2400" dirty="0">
                <a:solidFill>
                  <a:srgbClr val="FF0000"/>
                </a:solidFill>
              </a:rPr>
              <a:t>Splitting Data into Training and Testing Sets</a:t>
            </a:r>
            <a:r>
              <a:rPr lang="en-US" dirty="0"/>
              <a:t/>
            </a:r>
            <a:br>
              <a:rPr lang="en-US"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E37AD32-B10E-303C-D5A8-F1B65BB5614D}"/>
              </a:ext>
            </a:extLst>
          </p:cNvPr>
          <p:cNvSpPr txBox="1"/>
          <p:nvPr/>
        </p:nvSpPr>
        <p:spPr>
          <a:xfrm>
            <a:off x="0" y="1084124"/>
            <a:ext cx="8686800" cy="1754326"/>
          </a:xfrm>
          <a:prstGeom prst="rect">
            <a:avLst/>
          </a:prstGeom>
          <a:noFill/>
        </p:spPr>
        <p:txBody>
          <a:bodyPr wrap="square" rtlCol="0">
            <a:spAutoFit/>
          </a:bodyPr>
          <a:lstStyle/>
          <a:p>
            <a:pPr lvl="3" algn="just"/>
            <a:r>
              <a:rPr lang="en-US" dirty="0" smtClean="0"/>
              <a:t>	To </a:t>
            </a:r>
            <a:r>
              <a:rPr lang="en-US" dirty="0"/>
              <a:t>evaluate the performance of our model, we split the dataset into training and testing sets. The training set (80% of the data) is used to train the model, while the testing set (20% of the data) is used to evaluate its performance. Additionally, we further split the testing set into testing and validation subsets (each 10% of the original data) to monitor the model's performance during training.</a:t>
            </a:r>
            <a:endParaRPr lang="en-US" sz="2800" b="0" i="0" dirty="0">
              <a:solidFill>
                <a:srgbClr val="0D0D0D"/>
              </a:solidFill>
              <a:effectLst/>
              <a:latin typeface="Söhne"/>
            </a:endParaRPr>
          </a:p>
        </p:txBody>
      </p:sp>
      <p:sp>
        <p:nvSpPr>
          <p:cNvPr id="10" name="TextBox 9"/>
          <p:cNvSpPr txBox="1"/>
          <p:nvPr/>
        </p:nvSpPr>
        <p:spPr>
          <a:xfrm>
            <a:off x="739775" y="3276600"/>
            <a:ext cx="5661025" cy="738664"/>
          </a:xfrm>
          <a:prstGeom prst="rect">
            <a:avLst/>
          </a:prstGeom>
          <a:noFill/>
        </p:spPr>
        <p:txBody>
          <a:bodyPr wrap="square" rtlCol="0">
            <a:spAutoFit/>
          </a:bodyPr>
          <a:lstStyle/>
          <a:p>
            <a:r>
              <a:rPr lang="en-US" sz="2400" b="1" dirty="0">
                <a:solidFill>
                  <a:srgbClr val="FF0000"/>
                </a:solidFill>
                <a:latin typeface="Trebuchet MS" panose="020B0603020202020204" pitchFamily="34" charset="0"/>
              </a:rPr>
              <a:t>Building the Neural Network Model</a:t>
            </a:r>
          </a:p>
          <a:p>
            <a:endParaRPr lang="en-IN" dirty="0"/>
          </a:p>
        </p:txBody>
      </p:sp>
      <p:sp>
        <p:nvSpPr>
          <p:cNvPr id="11" name="TextBox 10"/>
          <p:cNvSpPr txBox="1"/>
          <p:nvPr/>
        </p:nvSpPr>
        <p:spPr>
          <a:xfrm>
            <a:off x="1524000" y="4015264"/>
            <a:ext cx="7162800" cy="1754326"/>
          </a:xfrm>
          <a:prstGeom prst="rect">
            <a:avLst/>
          </a:prstGeom>
          <a:noFill/>
        </p:spPr>
        <p:txBody>
          <a:bodyPr wrap="square" rtlCol="0">
            <a:spAutoFit/>
          </a:bodyPr>
          <a:lstStyle/>
          <a:p>
            <a:pPr algn="just"/>
            <a:r>
              <a:rPr lang="en-US" dirty="0" smtClean="0">
                <a:latin typeface="Trebuchet MS" panose="020B0603020202020204" pitchFamily="34" charset="0"/>
              </a:rPr>
              <a:t>	In </a:t>
            </a:r>
            <a:r>
              <a:rPr lang="en-US" dirty="0">
                <a:latin typeface="Trebuchet MS" panose="020B0603020202020204" pitchFamily="34" charset="0"/>
              </a:rPr>
              <a:t>this section, we define the architecture of our neural network model using </a:t>
            </a:r>
            <a:r>
              <a:rPr lang="en-US" dirty="0" err="1">
                <a:latin typeface="Trebuchet MS" panose="020B0603020202020204" pitchFamily="34" charset="0"/>
              </a:rPr>
              <a:t>Keras</a:t>
            </a:r>
            <a:r>
              <a:rPr lang="en-US" dirty="0">
                <a:latin typeface="Trebuchet MS" panose="020B0603020202020204" pitchFamily="34" charset="0"/>
              </a:rPr>
              <a:t>. The model consists of four layers: three hidden layers with 32 neurons each and </a:t>
            </a:r>
            <a:r>
              <a:rPr lang="en-US" dirty="0" err="1">
                <a:latin typeface="Trebuchet MS" panose="020B0603020202020204" pitchFamily="34" charset="0"/>
              </a:rPr>
              <a:t>ReLU</a:t>
            </a:r>
            <a:r>
              <a:rPr lang="en-US" dirty="0">
                <a:latin typeface="Trebuchet MS" panose="020B0603020202020204" pitchFamily="34" charset="0"/>
              </a:rPr>
              <a:t> activation function, and one output layer with one neuron and a sigmoid activation function. The input shape corresponds to the number of features in our dataset (10 in this case).</a:t>
            </a:r>
            <a:endParaRPr lang="en-IN"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912279"/>
            <a:ext cx="3303904" cy="1134285"/>
          </a:xfrm>
          <a:prstGeom prst="rect">
            <a:avLst/>
          </a:prstGeom>
        </p:spPr>
        <p:txBody>
          <a:bodyPr vert="horz" wrap="square" lIns="0" tIns="13335" rIns="0" bIns="0" rtlCol="0">
            <a:spAutoFit/>
          </a:bodyPr>
          <a:lstStyle/>
          <a:p>
            <a:pPr marL="12700">
              <a:spcBef>
                <a:spcPts val="105"/>
              </a:spcBef>
            </a:pPr>
            <a:r>
              <a:rPr lang="en-IN" sz="2400" b="1" dirty="0">
                <a:solidFill>
                  <a:srgbClr val="FF0000"/>
                </a:solidFill>
                <a:latin typeface="Trebuchet MS" panose="020B0603020202020204" pitchFamily="34" charset="0"/>
              </a:rPr>
              <a:t>Training the Model</a:t>
            </a:r>
          </a:p>
          <a:p>
            <a:pPr marL="12700">
              <a:lnSpc>
                <a:spcPct val="100000"/>
              </a:lnSpc>
              <a:spcBef>
                <a:spcPts val="105"/>
              </a:spcBef>
            </a:pPr>
            <a:endParaRPr sz="4800" dirty="0">
              <a:latin typeface="Trebuchet MS"/>
              <a:cs typeface="Trebuchet MS"/>
            </a:endParaRPr>
          </a:p>
        </p:txBody>
      </p:sp>
      <p:sp>
        <p:nvSpPr>
          <p:cNvPr id="2" name="TextBox 1"/>
          <p:cNvSpPr txBox="1"/>
          <p:nvPr/>
        </p:nvSpPr>
        <p:spPr>
          <a:xfrm>
            <a:off x="1099457" y="1479422"/>
            <a:ext cx="6705600" cy="1200329"/>
          </a:xfrm>
          <a:prstGeom prst="rect">
            <a:avLst/>
          </a:prstGeom>
          <a:noFill/>
        </p:spPr>
        <p:txBody>
          <a:bodyPr wrap="square" rtlCol="0">
            <a:spAutoFit/>
          </a:bodyPr>
          <a:lstStyle/>
          <a:p>
            <a:pPr algn="just"/>
            <a:r>
              <a:rPr lang="en-US" dirty="0" smtClean="0"/>
              <a:t>	After </a:t>
            </a:r>
            <a:r>
              <a:rPr lang="en-US" dirty="0"/>
              <a:t>building the model, we compile it using stochastic gradient descent (SGD) as the optimizer and binary cross-entropy as the loss function. We then train the model using the training data for 200 epochs while validating it on the validation subset.</a:t>
            </a:r>
            <a:endParaRPr lang="en-IN" dirty="0"/>
          </a:p>
        </p:txBody>
      </p:sp>
      <p:sp>
        <p:nvSpPr>
          <p:cNvPr id="7" name="TextBox 6"/>
          <p:cNvSpPr txBox="1"/>
          <p:nvPr/>
        </p:nvSpPr>
        <p:spPr>
          <a:xfrm>
            <a:off x="739775" y="3022859"/>
            <a:ext cx="3527425" cy="461665"/>
          </a:xfrm>
          <a:prstGeom prst="rect">
            <a:avLst/>
          </a:prstGeom>
          <a:noFill/>
        </p:spPr>
        <p:txBody>
          <a:bodyPr wrap="square" rtlCol="0">
            <a:spAutoFit/>
          </a:bodyPr>
          <a:lstStyle/>
          <a:p>
            <a:r>
              <a:rPr lang="en-IN" sz="2400" b="1" dirty="0">
                <a:solidFill>
                  <a:srgbClr val="FF0000"/>
                </a:solidFill>
                <a:latin typeface="Trebuchet MS" panose="020B0603020202020204" pitchFamily="34" charset="0"/>
              </a:rPr>
              <a:t>Evaluating the Model</a:t>
            </a:r>
          </a:p>
        </p:txBody>
      </p:sp>
      <p:sp>
        <p:nvSpPr>
          <p:cNvPr id="11" name="TextBox 10"/>
          <p:cNvSpPr txBox="1"/>
          <p:nvPr/>
        </p:nvSpPr>
        <p:spPr>
          <a:xfrm>
            <a:off x="1295400" y="3657600"/>
            <a:ext cx="6477000" cy="923330"/>
          </a:xfrm>
          <a:prstGeom prst="rect">
            <a:avLst/>
          </a:prstGeom>
          <a:noFill/>
        </p:spPr>
        <p:txBody>
          <a:bodyPr wrap="square" rtlCol="0">
            <a:spAutoFit/>
          </a:bodyPr>
          <a:lstStyle/>
          <a:p>
            <a:pPr algn="just"/>
            <a:r>
              <a:rPr lang="en-US" dirty="0" smtClean="0"/>
              <a:t>	Once </a:t>
            </a:r>
            <a:r>
              <a:rPr lang="en-US" dirty="0"/>
              <a:t>the model is trained, we evaluate its performance on the training data to assess how well it has learned from the training set.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96487" y="58959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81800" y="12709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72600" y="19995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1163139"/>
          </a:xfrm>
          <a:prstGeom prst="rect">
            <a:avLst/>
          </a:prstGeom>
        </p:spPr>
        <p:txBody>
          <a:bodyPr vert="horz" wrap="square" lIns="0" tIns="16510" rIns="0" bIns="0" rtlCol="0">
            <a:spAutoFit/>
          </a:bodyPr>
          <a:lstStyle/>
          <a:p>
            <a:pPr marL="12700">
              <a:spcBef>
                <a:spcPts val="130"/>
              </a:spcBef>
            </a:pPr>
            <a:r>
              <a:rPr lang="en-IN" sz="3200" dirty="0">
                <a:solidFill>
                  <a:srgbClr val="FF0000"/>
                </a:solidFill>
              </a:rPr>
              <a:t>Making Predictions</a:t>
            </a:r>
            <a:r>
              <a:rPr lang="en-IN" dirty="0"/>
              <a:t/>
            </a:r>
            <a:br>
              <a:rPr lang="en-IN"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AD13C75E-4387-AEA6-D608-9318AA687909}"/>
              </a:ext>
            </a:extLst>
          </p:cNvPr>
          <p:cNvSpPr txBox="1"/>
          <p:nvPr/>
        </p:nvSpPr>
        <p:spPr>
          <a:xfrm>
            <a:off x="2286000" y="1582351"/>
            <a:ext cx="8534400"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     After </a:t>
            </a:r>
            <a:r>
              <a:rPr lang="en-US" dirty="0"/>
              <a:t>training the neural network model, it's essential to assess its performance by making predictions on unseen data. In this section, we utilize the trained model to predict the target variable for both the testing and validation subsets.</a:t>
            </a:r>
          </a:p>
          <a:p>
            <a:pPr marL="285750" indent="-285750" algn="just">
              <a:buFont typeface="Wingdings" panose="05000000000000000000" pitchFamily="2" charset="2"/>
              <a:buChar char="q"/>
            </a:pPr>
            <a:r>
              <a:rPr lang="en-US" dirty="0" smtClean="0"/>
              <a:t>     Predictions </a:t>
            </a:r>
            <a:r>
              <a:rPr lang="en-US" dirty="0"/>
              <a:t>on Testing Subset</a:t>
            </a:r>
          </a:p>
          <a:p>
            <a:pPr marL="285750" indent="-285750" algn="just">
              <a:buFont typeface="Wingdings" panose="05000000000000000000" pitchFamily="2" charset="2"/>
              <a:buChar char="q"/>
            </a:pPr>
            <a:r>
              <a:rPr lang="en-US" dirty="0" smtClean="0"/>
              <a:t>     The </a:t>
            </a:r>
            <a:r>
              <a:rPr lang="en-US" dirty="0"/>
              <a:t>model's predictions on the testing subset provide insights into its generalization capability. By comparing the predicted values with the actual values in the testing set, we can evaluate how well the model performs on unseen data. These predictions are crucial for determining the model's practical utility and its ability to generalize to new, unseen instances.</a:t>
            </a:r>
          </a:p>
          <a:p>
            <a:pPr marL="285750" indent="-285750" algn="just">
              <a:buFont typeface="Wingdings" panose="05000000000000000000" pitchFamily="2" charset="2"/>
              <a:buChar char="q"/>
            </a:pPr>
            <a:r>
              <a:rPr lang="en-US" dirty="0" smtClean="0"/>
              <a:t>     Predictions </a:t>
            </a:r>
            <a:r>
              <a:rPr lang="en-US" dirty="0"/>
              <a:t>on Validation Subset</a:t>
            </a:r>
          </a:p>
          <a:p>
            <a:pPr marL="285750" indent="-285750" algn="just">
              <a:buFont typeface="Wingdings" panose="05000000000000000000" pitchFamily="2" charset="2"/>
              <a:buChar char="q"/>
            </a:pPr>
            <a:r>
              <a:rPr lang="en-US" dirty="0" smtClean="0"/>
              <a:t>     Similarly</a:t>
            </a:r>
            <a:r>
              <a:rPr lang="en-US" dirty="0"/>
              <a:t>, predictions on the validation subset offer additional validation of the model's performance. The validation subset serves as an additional checkpoint to ensure that the model does not </a:t>
            </a:r>
            <a:r>
              <a:rPr lang="en-US" dirty="0" err="1"/>
              <a:t>overfit</a:t>
            </a:r>
            <a:r>
              <a:rPr lang="en-US" dirty="0"/>
              <a:t> the training data. By comparing the predicted values with the actual values in the validation set, we can verify if the model's performance remains consistent across different subsets of the data.</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91940" y="303921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352800" y="52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solidFill>
                  <a:srgbClr val="FF0000"/>
                </a:solidFill>
              </a:rPr>
              <a:t>conclusion</a:t>
            </a:r>
            <a:endParaRPr sz="3200" dirty="0">
              <a:solidFill>
                <a:srgbClr val="FF0000"/>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4" name="Rectangle 3">
            <a:extLst>
              <a:ext uri="{FF2B5EF4-FFF2-40B4-BE49-F238E27FC236}">
                <a16:creationId xmlns:a16="http://schemas.microsoft.com/office/drawing/2014/main" id="{CFA7D003-BEEA-D5C1-6C6C-15034EA46BF3}"/>
              </a:ext>
            </a:extLst>
          </p:cNvPr>
          <p:cNvSpPr>
            <a:spLocks noChangeArrowheads="1"/>
          </p:cNvSpPr>
          <p:nvPr/>
        </p:nvSpPr>
        <p:spPr bwMode="auto">
          <a:xfrm>
            <a:off x="2819400" y="2963270"/>
            <a:ext cx="7924800"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1FFA85A5-AF8F-747F-67CF-6DB5364C5569}"/>
              </a:ext>
            </a:extLst>
          </p:cNvPr>
          <p:cNvSpPr>
            <a:spLocks noChangeArrowheads="1"/>
          </p:cNvSpPr>
          <p:nvPr/>
        </p:nvSpPr>
        <p:spPr bwMode="auto">
          <a:xfrm flipV="1">
            <a:off x="197768" y="939902"/>
            <a:ext cx="47958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B10FF3E0-5EA8-A04D-910F-F5EBD9FE0A4B}"/>
              </a:ext>
            </a:extLst>
          </p:cNvPr>
          <p:cNvSpPr>
            <a:spLocks noChangeArrowheads="1"/>
          </p:cNvSpPr>
          <p:nvPr/>
        </p:nvSpPr>
        <p:spPr bwMode="auto">
          <a:xfrm>
            <a:off x="914400" y="817897"/>
            <a:ext cx="9953627" cy="2139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lang="en-US" dirty="0"/>
              <a:t/>
            </a:r>
            <a:br>
              <a:rPr lang="en-US" dirty="0"/>
            </a:br>
            <a:r>
              <a:rPr lang="en-US" dirty="0" smtClean="0"/>
              <a:t>	In </a:t>
            </a:r>
            <a:r>
              <a:rPr lang="en-US" dirty="0"/>
              <a:t>summary, this project involved loading, preprocessing, and splitting a dataset for house price prediction. We built and trained a neural network model, evaluating its performance and making predictions on unseen data. The model exhibited satisfactory accuracy and generalization, indicating its potential utility in predicting house prices. Further optimization and validation may be necessary for real-world deployment.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1716</TotalTime>
  <Words>826</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Inter</vt:lpstr>
      <vt:lpstr>Söhne</vt:lpstr>
      <vt:lpstr>Times New Roman</vt:lpstr>
      <vt:lpstr>Trebuchet MS</vt:lpstr>
      <vt:lpstr>Wingdings</vt:lpstr>
      <vt:lpstr>Office Theme</vt:lpstr>
      <vt:lpstr>PowerPoint Presentation</vt:lpstr>
      <vt:lpstr>PROJECT TITLE</vt:lpstr>
      <vt:lpstr>AGENDA</vt:lpstr>
      <vt:lpstr>Importing dependencies</vt:lpstr>
      <vt:lpstr>Converting Data to Array </vt:lpstr>
      <vt:lpstr>Splitting Data into Training and Testing Sets </vt:lpstr>
      <vt:lpstr>PowerPoint Presentation</vt:lpstr>
      <vt:lpstr>Making Predictions </vt:lpstr>
      <vt:lpstr>conclusion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Prathap Reddy</dc:creator>
  <cp:lastModifiedBy>Sujith Antony</cp:lastModifiedBy>
  <cp:revision>8</cp:revision>
  <dcterms:created xsi:type="dcterms:W3CDTF">2024-03-30T04:24:59Z</dcterms:created>
  <dcterms:modified xsi:type="dcterms:W3CDTF">2024-04-01T13:39:54Z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