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7F5B7F-8512-41E7-A035-99AF5AE4F19F}" type="datetimeFigureOut">
              <a:rPr lang="en-US" smtClean="0"/>
              <a:t>11/6/2021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DBF95E-DA7F-4100-90CB-4D99A6961DE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USECASE DIAGRAM: </a:t>
            </a:r>
            <a:r>
              <a:rPr lang="en-US" sz="1200" kern="1200" dirty="0" smtClean="0">
                <a:solidFill>
                  <a:schemeClr val="tx1"/>
                </a:solidFill>
                <a:latin typeface="+mn-lt"/>
                <a:ea typeface="+mn-ea"/>
                <a:cs typeface="+mn-cs"/>
              </a:rPr>
              <a:t>A Use case is a description of set of sequence of actions.  Graphically it is rendered as an ellipse with solid line including only its name.  Use case diagram is a behavioral diagram that shows a set of use cases and actors and their relationship.  It is an association between the use cases and actors.  An actor represents a real-world object.  Primary Actor – Sender, Secondary Actor Receiver.</a:t>
            </a:r>
          </a:p>
          <a:p>
            <a:endParaRPr lang="en-US" dirty="0"/>
          </a:p>
        </p:txBody>
      </p:sp>
      <p:sp>
        <p:nvSpPr>
          <p:cNvPr id="4" name="Slide Number Placeholder 3"/>
          <p:cNvSpPr>
            <a:spLocks noGrp="1"/>
          </p:cNvSpPr>
          <p:nvPr>
            <p:ph type="sldNum" sz="quarter" idx="10"/>
          </p:nvPr>
        </p:nvSpPr>
        <p:spPr/>
        <p:txBody>
          <a:bodyPr/>
          <a:lstStyle/>
          <a:p>
            <a:fld id="{5FDBF95E-DA7F-4100-90CB-4D99A6961DEE}" type="slidenum">
              <a:rPr lang="en-US" smtClean="0"/>
              <a:t>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FDBF95E-DA7F-4100-90CB-4D99A6961DEE}" type="slidenum">
              <a:rPr lang="en-US" smtClean="0"/>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Class Diagram:</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 description of set of objects that share the same attributes operations, relationships, and semantics</a:t>
            </a:r>
          </a:p>
          <a:p>
            <a:endParaRPr lang="en-US" dirty="0"/>
          </a:p>
        </p:txBody>
      </p:sp>
      <p:sp>
        <p:nvSpPr>
          <p:cNvPr id="4" name="Slide Number Placeholder 3"/>
          <p:cNvSpPr>
            <a:spLocks noGrp="1"/>
          </p:cNvSpPr>
          <p:nvPr>
            <p:ph type="sldNum" sz="quarter" idx="10"/>
          </p:nvPr>
        </p:nvSpPr>
        <p:spPr/>
        <p:txBody>
          <a:bodyPr/>
          <a:lstStyle/>
          <a:p>
            <a:fld id="{5FDBF95E-DA7F-4100-90CB-4D99A6961DEE}" type="slidenum">
              <a:rPr lang="en-US" smtClean="0"/>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DBDE36E3-064B-4319-8971-DB24598FB7A4}" type="datetimeFigureOut">
              <a:rPr lang="en-US" smtClean="0"/>
              <a:t>11/6/2021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2401026F-F1B0-4023-B4A0-A3D8B50537F2}"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BDE36E3-064B-4319-8971-DB24598FB7A4}" type="datetimeFigureOut">
              <a:rPr lang="en-US" smtClean="0"/>
              <a:t>11/6/2021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401026F-F1B0-4023-B4A0-A3D8B50537F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BDE36E3-064B-4319-8971-DB24598FB7A4}" type="datetimeFigureOut">
              <a:rPr lang="en-US" smtClean="0"/>
              <a:t>11/6/2021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401026F-F1B0-4023-B4A0-A3D8B50537F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BDE36E3-064B-4319-8971-DB24598FB7A4}" type="datetimeFigureOut">
              <a:rPr lang="en-US" smtClean="0"/>
              <a:t>11/6/2021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401026F-F1B0-4023-B4A0-A3D8B50537F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BDE36E3-064B-4319-8971-DB24598FB7A4}" type="datetimeFigureOut">
              <a:rPr lang="en-US" smtClean="0"/>
              <a:t>11/6/2021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401026F-F1B0-4023-B4A0-A3D8B50537F2}"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BDE36E3-064B-4319-8971-DB24598FB7A4}" type="datetimeFigureOut">
              <a:rPr lang="en-US" smtClean="0"/>
              <a:t>11/6/2021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401026F-F1B0-4023-B4A0-A3D8B50537F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BDE36E3-064B-4319-8971-DB24598FB7A4}" type="datetimeFigureOut">
              <a:rPr lang="en-US" smtClean="0"/>
              <a:t>11/6/2021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401026F-F1B0-4023-B4A0-A3D8B50537F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BDE36E3-064B-4319-8971-DB24598FB7A4}" type="datetimeFigureOut">
              <a:rPr lang="en-US" smtClean="0"/>
              <a:t>11/6/2021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401026F-F1B0-4023-B4A0-A3D8B50537F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DBDE36E3-064B-4319-8971-DB24598FB7A4}" type="datetimeFigureOut">
              <a:rPr lang="en-US" smtClean="0"/>
              <a:t>11/6/2021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401026F-F1B0-4023-B4A0-A3D8B50537F2}"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BDE36E3-064B-4319-8971-DB24598FB7A4}" type="datetimeFigureOut">
              <a:rPr lang="en-US" smtClean="0"/>
              <a:t>11/6/2021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401026F-F1B0-4023-B4A0-A3D8B50537F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DBDE36E3-064B-4319-8971-DB24598FB7A4}" type="datetimeFigureOut">
              <a:rPr lang="en-US" smtClean="0"/>
              <a:t>11/6/2021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401026F-F1B0-4023-B4A0-A3D8B50537F2}"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BDE36E3-064B-4319-8971-DB24598FB7A4}" type="datetimeFigureOut">
              <a:rPr lang="en-US" smtClean="0"/>
              <a:t>11/6/2021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401026F-F1B0-4023-B4A0-A3D8B50537F2}"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sitepoint.com/php/" TargetMode="External"/><Relationship Id="rId7" Type="http://schemas.openxmlformats.org/officeDocument/2006/relationships/hyperlink" Target="https://www.apachefriends.org/download.html" TargetMode="External"/><Relationship Id="rId2" Type="http://schemas.openxmlformats.org/officeDocument/2006/relationships/hyperlink" Target="https://www.w3schools.com/php/default.asp" TargetMode="External"/><Relationship Id="rId1" Type="http://schemas.openxmlformats.org/officeDocument/2006/relationships/slideLayout" Target="../slideLayouts/slideLayout2.xml"/><Relationship Id="rId6" Type="http://schemas.openxmlformats.org/officeDocument/2006/relationships/hyperlink" Target="http://www.mysqltutorial.org/" TargetMode="External"/><Relationship Id="rId5" Type="http://schemas.openxmlformats.org/officeDocument/2006/relationships/hyperlink" Target="https://www.mysql.com/" TargetMode="External"/><Relationship Id="rId4" Type="http://schemas.openxmlformats.org/officeDocument/2006/relationships/hyperlink" Target="https://www.php.n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728" y="928670"/>
            <a:ext cx="7406640" cy="3786214"/>
          </a:xfrm>
        </p:spPr>
        <p:txBody>
          <a:bodyPr>
            <a:normAutofit/>
          </a:bodyPr>
          <a:lstStyle/>
          <a:p>
            <a:pPr algn="ctr"/>
            <a:r>
              <a:rPr lang="en-US" b="1" u="sng" dirty="0" smtClean="0"/>
              <a:t>COVID19 Testing </a:t>
            </a:r>
            <a:r>
              <a:rPr lang="en-US" b="1" u="sng" dirty="0" smtClean="0"/>
              <a:t/>
            </a:r>
            <a:br>
              <a:rPr lang="en-US" b="1" u="sng" dirty="0" smtClean="0"/>
            </a:br>
            <a:r>
              <a:rPr lang="en-US" b="1" u="sng" dirty="0" smtClean="0"/>
              <a:t>Management </a:t>
            </a:r>
            <a:r>
              <a:rPr lang="en-US" b="1" u="sng" dirty="0" smtClean="0"/>
              <a:t>System</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857232"/>
          </a:xfrm>
        </p:spPr>
        <p:txBody>
          <a:bodyPr/>
          <a:lstStyle/>
          <a:p>
            <a:pPr algn="ctr"/>
            <a:r>
              <a:rPr lang="en-IN" b="1" dirty="0" smtClean="0"/>
              <a:t>Continue.......</a:t>
            </a:r>
            <a:endParaRPr lang="en-US" b="1" dirty="0"/>
          </a:p>
        </p:txBody>
      </p:sp>
      <p:pic>
        <p:nvPicPr>
          <p:cNvPr id="2050" name="Picture 2" descr="C:\Users\pande\Desktop\ice_screenshot_20211106-203024.png"/>
          <p:cNvPicPr>
            <a:picLocks noGrp="1" noChangeAspect="1" noChangeArrowheads="1"/>
          </p:cNvPicPr>
          <p:nvPr>
            <p:ph idx="1"/>
          </p:nvPr>
        </p:nvPicPr>
        <p:blipFill>
          <a:blip r:embed="rId3"/>
          <a:srcRect/>
          <a:stretch>
            <a:fillRect/>
          </a:stretch>
        </p:blipFill>
        <p:spPr bwMode="auto">
          <a:xfrm>
            <a:off x="1714480" y="928688"/>
            <a:ext cx="6572296" cy="5715022"/>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Class Diagram</a:t>
            </a:r>
            <a:endParaRPr lang="en-US" b="1" dirty="0"/>
          </a:p>
        </p:txBody>
      </p:sp>
      <p:pic>
        <p:nvPicPr>
          <p:cNvPr id="3074" name="Picture 2" descr="C:\Users\pande\Desktop\class Diagram.png"/>
          <p:cNvPicPr>
            <a:picLocks noGrp="1" noChangeAspect="1" noChangeArrowheads="1"/>
          </p:cNvPicPr>
          <p:nvPr>
            <p:ph idx="1"/>
          </p:nvPr>
        </p:nvPicPr>
        <p:blipFill>
          <a:blip r:embed="rId3"/>
          <a:srcRect/>
          <a:stretch>
            <a:fillRect/>
          </a:stretch>
        </p:blipFill>
        <p:spPr bwMode="auto">
          <a:xfrm>
            <a:off x="1797685" y="1500174"/>
            <a:ext cx="6774180" cy="4572032"/>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2984"/>
          </a:xfrm>
        </p:spPr>
        <p:txBody>
          <a:bodyPr/>
          <a:lstStyle/>
          <a:p>
            <a:pPr algn="ctr"/>
            <a:r>
              <a:rPr lang="en-IN" b="1" dirty="0" smtClean="0"/>
              <a:t>ER Diagram</a:t>
            </a:r>
            <a:endParaRPr lang="en-US" b="1" dirty="0"/>
          </a:p>
        </p:txBody>
      </p:sp>
      <p:pic>
        <p:nvPicPr>
          <p:cNvPr id="4" name="Content Placeholder 3" descr="C:\Users\pande\Downloads\Untitled Diagram.png"/>
          <p:cNvPicPr>
            <a:picLocks noGrp="1"/>
          </p:cNvPicPr>
          <p:nvPr>
            <p:ph idx="1"/>
          </p:nvPr>
        </p:nvPicPr>
        <p:blipFill>
          <a:blip r:embed="rId2"/>
          <a:srcRect/>
          <a:stretch>
            <a:fillRect/>
          </a:stretch>
        </p:blipFill>
        <p:spPr bwMode="auto">
          <a:xfrm>
            <a:off x="1435100" y="1285860"/>
            <a:ext cx="7499350" cy="51435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42852"/>
            <a:ext cx="7498080" cy="2071702"/>
          </a:xfrm>
        </p:spPr>
        <p:txBody>
          <a:bodyPr>
            <a:normAutofit/>
          </a:bodyPr>
          <a:lstStyle/>
          <a:p>
            <a:pPr algn="ctr"/>
            <a:r>
              <a:rPr lang="en-US" b="1" u="sng" dirty="0" smtClean="0"/>
              <a:t>Implementation and </a:t>
            </a:r>
            <a:br>
              <a:rPr lang="en-US" b="1" u="sng" dirty="0" smtClean="0"/>
            </a:br>
            <a:r>
              <a:rPr lang="en-US" b="1" u="sng" dirty="0" smtClean="0"/>
              <a:t>System </a:t>
            </a:r>
            <a:r>
              <a:rPr lang="en-US" b="1" u="sng" dirty="0" smtClean="0"/>
              <a:t>Testing</a:t>
            </a:r>
            <a:r>
              <a:rPr lang="en-US" dirty="0" smtClean="0"/>
              <a:t/>
            </a:r>
            <a:br>
              <a:rPr lang="en-US" dirty="0" smtClean="0"/>
            </a:br>
            <a:endParaRPr lang="en-US" dirty="0"/>
          </a:p>
        </p:txBody>
      </p:sp>
      <p:sp>
        <p:nvSpPr>
          <p:cNvPr id="3" name="Content Placeholder 2"/>
          <p:cNvSpPr>
            <a:spLocks noGrp="1"/>
          </p:cNvSpPr>
          <p:nvPr>
            <p:ph idx="1"/>
          </p:nvPr>
        </p:nvSpPr>
        <p:spPr>
          <a:xfrm>
            <a:off x="1435608" y="1643050"/>
            <a:ext cx="7498080" cy="4605350"/>
          </a:xfrm>
        </p:spPr>
        <p:txBody>
          <a:bodyPr>
            <a:normAutofit fontScale="70000" lnSpcReduction="20000"/>
          </a:bodyPr>
          <a:lstStyle/>
          <a:p>
            <a:r>
              <a:rPr lang="en-US" dirty="0" smtClean="0"/>
              <a:t>After all phase have been perfectly done, the system will be implemented to the server and the system can be used</a:t>
            </a:r>
            <a:r>
              <a:rPr lang="en-US" dirty="0" smtClean="0"/>
              <a:t>.</a:t>
            </a:r>
          </a:p>
          <a:p>
            <a:endParaRPr lang="en-US" dirty="0" smtClean="0"/>
          </a:p>
          <a:p>
            <a:pPr>
              <a:buNone/>
            </a:pPr>
            <a:r>
              <a:rPr lang="en-US" b="1" u="sng" dirty="0" smtClean="0"/>
              <a:t>System </a:t>
            </a:r>
            <a:r>
              <a:rPr lang="en-US" b="1" u="sng" dirty="0" smtClean="0"/>
              <a:t>Testing</a:t>
            </a:r>
          </a:p>
          <a:p>
            <a:pPr>
              <a:buNone/>
            </a:pPr>
            <a:endParaRPr lang="en-US" dirty="0" smtClean="0"/>
          </a:p>
          <a:p>
            <a:r>
              <a:rPr lang="en-US" dirty="0" smtClean="0"/>
              <a:t>The goal of the system testing process was to determine all faults in our project .The program was subjected to a set of test inputs and many explanations were made and based on these explanations it will be decided whether the program behaves as expected or not. Our Project went through two levels of testing</a:t>
            </a:r>
          </a:p>
          <a:p>
            <a:pPr>
              <a:buFont typeface="Wingdings" pitchFamily="2" charset="2"/>
              <a:buChar char="q"/>
            </a:pPr>
            <a:endParaRPr lang="en-US" dirty="0" smtClean="0"/>
          </a:p>
          <a:p>
            <a:pPr>
              <a:buFont typeface="Wingdings" pitchFamily="2" charset="2"/>
              <a:buChar char="q"/>
            </a:pPr>
            <a:r>
              <a:rPr lang="en-US" dirty="0" smtClean="0"/>
              <a:t>Unit </a:t>
            </a:r>
            <a:r>
              <a:rPr lang="en-US" dirty="0" smtClean="0"/>
              <a:t>testing</a:t>
            </a:r>
          </a:p>
          <a:p>
            <a:pPr>
              <a:buFont typeface="Wingdings" pitchFamily="2" charset="2"/>
              <a:buChar char="q"/>
            </a:pPr>
            <a:r>
              <a:rPr lang="en-US" dirty="0" smtClean="0"/>
              <a:t>Integration </a:t>
            </a:r>
            <a:r>
              <a:rPr lang="en-US" dirty="0" smtClean="0"/>
              <a:t>testing</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25470"/>
          </a:xfrm>
        </p:spPr>
        <p:txBody>
          <a:bodyPr>
            <a:normAutofit fontScale="90000"/>
          </a:bodyPr>
          <a:lstStyle/>
          <a:p>
            <a:pPr algn="ctr"/>
            <a:r>
              <a:rPr lang="en-US" b="1" u="sng" dirty="0" smtClean="0"/>
              <a:t>Evaluation</a:t>
            </a:r>
            <a:r>
              <a:rPr lang="en-US" dirty="0" smtClean="0"/>
              <a:t/>
            </a:r>
            <a:br>
              <a:rPr lang="en-US" dirty="0" smtClean="0"/>
            </a:br>
            <a:endParaRPr lang="en-US" dirty="0"/>
          </a:p>
        </p:txBody>
      </p:sp>
      <p:pic>
        <p:nvPicPr>
          <p:cNvPr id="4" name="Content Placeholder 3" descr="C:\Users\pande\Desktop\Covid19 TMS\Home Page.png"/>
          <p:cNvPicPr>
            <a:picLocks noGrp="1"/>
          </p:cNvPicPr>
          <p:nvPr>
            <p:ph idx="1"/>
          </p:nvPr>
        </p:nvPicPr>
        <p:blipFill>
          <a:blip r:embed="rId2" cstate="print"/>
          <a:srcRect/>
          <a:stretch>
            <a:fillRect/>
          </a:stretch>
        </p:blipFill>
        <p:spPr bwMode="auto">
          <a:xfrm>
            <a:off x="2143108" y="1071563"/>
            <a:ext cx="5376959" cy="51768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pande\Desktop\Covid19 TMS\New-User-Testing.png"/>
          <p:cNvPicPr>
            <a:picLocks noGrp="1"/>
          </p:cNvPicPr>
          <p:nvPr>
            <p:ph idx="1"/>
          </p:nvPr>
        </p:nvPicPr>
        <p:blipFill>
          <a:blip r:embed="rId2" cstate="print"/>
          <a:srcRect/>
          <a:stretch>
            <a:fillRect/>
          </a:stretch>
        </p:blipFill>
        <p:spPr bwMode="auto">
          <a:xfrm>
            <a:off x="1214414" y="571480"/>
            <a:ext cx="7499350" cy="2643206"/>
          </a:xfrm>
          <a:prstGeom prst="rect">
            <a:avLst/>
          </a:prstGeom>
          <a:noFill/>
          <a:ln w="9525">
            <a:noFill/>
            <a:miter lim="800000"/>
            <a:headEnd/>
            <a:tailEnd/>
          </a:ln>
        </p:spPr>
      </p:pic>
      <p:pic>
        <p:nvPicPr>
          <p:cNvPr id="5" name="Picture 4" descr="C:\Users\pande\Desktop\Covid19 TMS\Test details.png"/>
          <p:cNvPicPr/>
          <p:nvPr/>
        </p:nvPicPr>
        <p:blipFill>
          <a:blip r:embed="rId3" cstate="print"/>
          <a:srcRect/>
          <a:stretch>
            <a:fillRect/>
          </a:stretch>
        </p:blipFill>
        <p:spPr bwMode="auto">
          <a:xfrm>
            <a:off x="1285852" y="3571876"/>
            <a:ext cx="7358114" cy="30822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pande\Desktop\Covid19 TMS\Statewise-Dashboard.png"/>
          <p:cNvPicPr>
            <a:picLocks noGrp="1"/>
          </p:cNvPicPr>
          <p:nvPr>
            <p:ph idx="1"/>
          </p:nvPr>
        </p:nvPicPr>
        <p:blipFill>
          <a:blip r:embed="rId2" cstate="print"/>
          <a:srcRect/>
          <a:stretch>
            <a:fillRect/>
          </a:stretch>
        </p:blipFill>
        <p:spPr bwMode="auto">
          <a:xfrm>
            <a:off x="1571604" y="428604"/>
            <a:ext cx="6786610" cy="2797368"/>
          </a:xfrm>
          <a:prstGeom prst="rect">
            <a:avLst/>
          </a:prstGeom>
          <a:noFill/>
          <a:ln w="9525">
            <a:noFill/>
            <a:miter lim="800000"/>
            <a:headEnd/>
            <a:tailEnd/>
          </a:ln>
        </p:spPr>
      </p:pic>
      <p:pic>
        <p:nvPicPr>
          <p:cNvPr id="5" name="Picture 4" descr="C:\Users\pande\Desktop\Covid19 TMS\Admin-Dashboard.png"/>
          <p:cNvPicPr/>
          <p:nvPr/>
        </p:nvPicPr>
        <p:blipFill>
          <a:blip r:embed="rId3" cstate="print"/>
          <a:srcRect/>
          <a:stretch>
            <a:fillRect/>
          </a:stretch>
        </p:blipFill>
        <p:spPr bwMode="auto">
          <a:xfrm>
            <a:off x="1571604" y="3357562"/>
            <a:ext cx="6786610" cy="27959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pande\Desktop\Covid19 TMS\Manage-Phlebotomist.png"/>
          <p:cNvPicPr>
            <a:picLocks noGrp="1"/>
          </p:cNvPicPr>
          <p:nvPr>
            <p:ph idx="1"/>
          </p:nvPr>
        </p:nvPicPr>
        <p:blipFill>
          <a:blip r:embed="rId2" cstate="print"/>
          <a:srcRect/>
          <a:stretch>
            <a:fillRect/>
          </a:stretch>
        </p:blipFill>
        <p:spPr bwMode="auto">
          <a:xfrm>
            <a:off x="1500166" y="357166"/>
            <a:ext cx="6929486" cy="2797368"/>
          </a:xfrm>
          <a:prstGeom prst="rect">
            <a:avLst/>
          </a:prstGeom>
          <a:noFill/>
          <a:ln w="9525">
            <a:noFill/>
            <a:miter lim="800000"/>
            <a:headEnd/>
            <a:tailEnd/>
          </a:ln>
        </p:spPr>
      </p:pic>
      <p:pic>
        <p:nvPicPr>
          <p:cNvPr id="5" name="Picture 4" descr="C:\Users\pande\Desktop\Covid19 TMS\Test-Details Assign.png"/>
          <p:cNvPicPr/>
          <p:nvPr/>
        </p:nvPicPr>
        <p:blipFill>
          <a:blip r:embed="rId3" cstate="print"/>
          <a:srcRect/>
          <a:stretch>
            <a:fillRect/>
          </a:stretch>
        </p:blipFill>
        <p:spPr bwMode="auto">
          <a:xfrm>
            <a:off x="1571604" y="3571876"/>
            <a:ext cx="6715172" cy="282778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pande\Desktop\Covid19 TMS\Test Details Admin.png"/>
          <p:cNvPicPr>
            <a:picLocks noGrp="1"/>
          </p:cNvPicPr>
          <p:nvPr>
            <p:ph idx="1"/>
          </p:nvPr>
        </p:nvPicPr>
        <p:blipFill>
          <a:blip r:embed="rId2" cstate="print"/>
          <a:srcRect/>
          <a:stretch>
            <a:fillRect/>
          </a:stretch>
        </p:blipFill>
        <p:spPr bwMode="auto">
          <a:xfrm>
            <a:off x="1214414" y="1000108"/>
            <a:ext cx="7429552" cy="502811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25470"/>
          </a:xfrm>
        </p:spPr>
        <p:txBody>
          <a:bodyPr>
            <a:normAutofit fontScale="90000"/>
          </a:bodyPr>
          <a:lstStyle/>
          <a:p>
            <a:pPr algn="ctr"/>
            <a:r>
              <a:rPr lang="en-US" b="1" u="sng" dirty="0" smtClean="0"/>
              <a:t>References</a:t>
            </a:r>
            <a:r>
              <a:rPr lang="en-US" dirty="0" smtClean="0"/>
              <a:t/>
            </a:r>
            <a:br>
              <a:rPr lang="en-US" dirty="0" smtClean="0"/>
            </a:br>
            <a:endParaRPr lang="en-US" dirty="0"/>
          </a:p>
        </p:txBody>
      </p:sp>
      <p:sp>
        <p:nvSpPr>
          <p:cNvPr id="3" name="Content Placeholder 2"/>
          <p:cNvSpPr>
            <a:spLocks noGrp="1"/>
          </p:cNvSpPr>
          <p:nvPr>
            <p:ph idx="1"/>
          </p:nvPr>
        </p:nvSpPr>
        <p:spPr>
          <a:xfrm>
            <a:off x="1435608" y="785794"/>
            <a:ext cx="7498080" cy="5462606"/>
          </a:xfrm>
        </p:spPr>
        <p:txBody>
          <a:bodyPr>
            <a:normAutofit/>
          </a:bodyPr>
          <a:lstStyle/>
          <a:p>
            <a:pPr>
              <a:buNone/>
            </a:pPr>
            <a:r>
              <a:rPr lang="en-US" sz="2000" b="1" dirty="0" smtClean="0"/>
              <a:t>For PHP</a:t>
            </a:r>
            <a:endParaRPr lang="en-US" sz="2000" dirty="0" smtClean="0"/>
          </a:p>
          <a:p>
            <a:pPr lvl="0">
              <a:buFont typeface="Wingdings" pitchFamily="2" charset="2"/>
              <a:buChar char="q"/>
            </a:pPr>
            <a:r>
              <a:rPr lang="en-US" sz="2400" u="sng" dirty="0" smtClean="0">
                <a:hlinkClick r:id="rId2"/>
              </a:rPr>
              <a:t>https://www.w3schools.com/php/default.asp</a:t>
            </a:r>
            <a:endParaRPr lang="en-US" sz="2400" dirty="0" smtClean="0"/>
          </a:p>
          <a:p>
            <a:pPr lvl="0">
              <a:buFont typeface="Wingdings" pitchFamily="2" charset="2"/>
              <a:buChar char="q"/>
            </a:pPr>
            <a:r>
              <a:rPr lang="en-US" sz="2400" u="sng" dirty="0" smtClean="0">
                <a:hlinkClick r:id="rId3"/>
              </a:rPr>
              <a:t>https://www.sitepoint.com/php/</a:t>
            </a:r>
            <a:endParaRPr lang="en-US" sz="2400" dirty="0" smtClean="0"/>
          </a:p>
          <a:p>
            <a:pPr lvl="0">
              <a:buFont typeface="Wingdings" pitchFamily="2" charset="2"/>
              <a:buChar char="q"/>
            </a:pPr>
            <a:r>
              <a:rPr lang="en-US" sz="2400" u="sng" dirty="0" smtClean="0">
                <a:hlinkClick r:id="rId4"/>
              </a:rPr>
              <a:t>https://www.php.net/</a:t>
            </a:r>
            <a:endParaRPr lang="en-US" sz="2400" dirty="0" smtClean="0"/>
          </a:p>
          <a:p>
            <a:pPr>
              <a:buNone/>
            </a:pPr>
            <a:r>
              <a:rPr lang="en-US" sz="2800" dirty="0" smtClean="0"/>
              <a:t> </a:t>
            </a:r>
          </a:p>
          <a:p>
            <a:pPr>
              <a:buNone/>
            </a:pPr>
            <a:r>
              <a:rPr lang="en-US" sz="2000" b="1" dirty="0" smtClean="0"/>
              <a:t>For </a:t>
            </a:r>
            <a:r>
              <a:rPr lang="en-US" sz="2000" b="1" dirty="0" err="1" smtClean="0"/>
              <a:t>MySQL</a:t>
            </a:r>
            <a:endParaRPr lang="en-US" sz="2000" dirty="0" smtClean="0"/>
          </a:p>
          <a:p>
            <a:pPr lvl="0">
              <a:buFont typeface="Wingdings" pitchFamily="2" charset="2"/>
              <a:buChar char="q"/>
            </a:pPr>
            <a:r>
              <a:rPr lang="en-US" sz="2400" u="sng" dirty="0" smtClean="0">
                <a:hlinkClick r:id="rId5"/>
              </a:rPr>
              <a:t>https://www.mysql.com/</a:t>
            </a:r>
            <a:endParaRPr lang="en-US" sz="2400" dirty="0" smtClean="0"/>
          </a:p>
          <a:p>
            <a:pPr lvl="0">
              <a:buFont typeface="Wingdings" pitchFamily="2" charset="2"/>
              <a:buChar char="q"/>
            </a:pPr>
            <a:r>
              <a:rPr lang="en-US" sz="2400" u="sng" dirty="0" smtClean="0">
                <a:hlinkClick r:id="rId6"/>
              </a:rPr>
              <a:t>http://www.mysqltutorial.org</a:t>
            </a:r>
            <a:endParaRPr lang="en-US" sz="2400" dirty="0" smtClean="0"/>
          </a:p>
          <a:p>
            <a:pPr>
              <a:buNone/>
            </a:pPr>
            <a:r>
              <a:rPr lang="en-US" sz="2000" b="1" dirty="0" smtClean="0"/>
              <a:t> </a:t>
            </a:r>
            <a:endParaRPr lang="en-US" sz="2000" dirty="0" smtClean="0"/>
          </a:p>
          <a:p>
            <a:pPr>
              <a:buNone/>
            </a:pPr>
            <a:r>
              <a:rPr lang="en-US" sz="2000" b="1" dirty="0" smtClean="0"/>
              <a:t>For XAMPP</a:t>
            </a:r>
            <a:endParaRPr lang="en-US" sz="2000" dirty="0" smtClean="0"/>
          </a:p>
          <a:p>
            <a:pPr lvl="0">
              <a:buFont typeface="Wingdings" pitchFamily="2" charset="2"/>
              <a:buChar char="q"/>
            </a:pPr>
            <a:r>
              <a:rPr lang="en-US" sz="2400" u="sng" dirty="0" smtClean="0">
                <a:hlinkClick r:id="rId7"/>
              </a:rPr>
              <a:t>https://www.apachefriends.org/download.html</a:t>
            </a:r>
            <a:endParaRPr lang="en-US" sz="2400" dirty="0" smtClean="0"/>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417638"/>
          </a:xfrm>
        </p:spPr>
        <p:txBody>
          <a:bodyPr>
            <a:normAutofit/>
          </a:bodyPr>
          <a:lstStyle/>
          <a:p>
            <a:pPr algn="ctr"/>
            <a:r>
              <a:rPr lang="en-US" b="1" u="sng" dirty="0" smtClean="0"/>
              <a:t>Abstract</a:t>
            </a:r>
            <a:r>
              <a:rPr lang="en-US" dirty="0" smtClean="0"/>
              <a:t/>
            </a:r>
            <a:br>
              <a:rPr lang="en-US" dirty="0" smtClean="0"/>
            </a:br>
            <a:endParaRPr lang="en-US" dirty="0"/>
          </a:p>
        </p:txBody>
      </p:sp>
      <p:sp>
        <p:nvSpPr>
          <p:cNvPr id="3" name="Content Placeholder 2"/>
          <p:cNvSpPr>
            <a:spLocks noGrp="1"/>
          </p:cNvSpPr>
          <p:nvPr>
            <p:ph idx="1"/>
          </p:nvPr>
        </p:nvSpPr>
        <p:spPr>
          <a:xfrm>
            <a:off x="1435608" y="928670"/>
            <a:ext cx="7498080" cy="5319730"/>
          </a:xfrm>
        </p:spPr>
        <p:txBody>
          <a:bodyPr>
            <a:normAutofit/>
          </a:bodyPr>
          <a:lstStyle/>
          <a:p>
            <a:r>
              <a:rPr lang="en-US" sz="1800" dirty="0" smtClean="0"/>
              <a:t>Nowadays, </a:t>
            </a:r>
            <a:r>
              <a:rPr lang="en-US" sz="1800" b="1" dirty="0" smtClean="0"/>
              <a:t>COVID19 Testing Management System</a:t>
            </a:r>
            <a:r>
              <a:rPr lang="en-US" sz="1800" dirty="0" smtClean="0"/>
              <a:t> is one of the most essential tools that are mostly used in Testing Lab; it is mostly used to manage COVID19 medical lab related activities.</a:t>
            </a:r>
          </a:p>
          <a:p>
            <a:r>
              <a:rPr lang="en-US" sz="1800" dirty="0" smtClean="0"/>
              <a:t>In this project we tried to develop a computerized and web based COVID19 Testing management system. Our main intention is to allow this application to be used in most retailing COVID19 lab, where a small point of customization will be required to each COVID19 lab in the implementation period. This system is designed to overcome all challenges related to the management of diagnostic that were used to be handled locally and manually</a:t>
            </a:r>
            <a:r>
              <a:rPr lang="en-US" sz="1800" dirty="0" smtClean="0"/>
              <a:t>.</a:t>
            </a:r>
          </a:p>
          <a:p>
            <a:r>
              <a:rPr lang="en-US" sz="1800" dirty="0" smtClean="0"/>
              <a:t>The system is an online COVID19 lab manager application that brings up various COVID19 test working online. Using this system, it will help us to records all transaction made at the daily tests; recognize all customers, employees, etc. It will manage all activities around the COVID19 lab that increases productivity and maximize profit, it will also minimizing the risk of getting loss because all transactions are recorded to the system.</a:t>
            </a:r>
          </a:p>
          <a:p>
            <a:endParaRPr lang="en-US" sz="1800" dirty="0" smtClean="0"/>
          </a:p>
          <a:p>
            <a:pPr>
              <a:buNone/>
            </a:pPr>
            <a:endParaRPr lang="en-US" sz="21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2428868"/>
            <a:ext cx="7498080" cy="1143000"/>
          </a:xfrm>
        </p:spPr>
        <p:txBody>
          <a:bodyPr>
            <a:normAutofit/>
          </a:bodyPr>
          <a:lstStyle/>
          <a:p>
            <a:pPr algn="ctr"/>
            <a:r>
              <a:rPr lang="en-IN" sz="6600" b="1" dirty="0" smtClean="0"/>
              <a:t>Thank You</a:t>
            </a:r>
            <a:endParaRPr lang="en-US" sz="66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14290"/>
            <a:ext cx="7498080" cy="642942"/>
          </a:xfrm>
        </p:spPr>
        <p:txBody>
          <a:bodyPr>
            <a:normAutofit fontScale="90000"/>
          </a:bodyPr>
          <a:lstStyle/>
          <a:p>
            <a:pPr algn="ctr"/>
            <a:r>
              <a:rPr lang="en-US" b="1" u="sng" dirty="0" smtClean="0"/>
              <a:t/>
            </a:r>
            <a:br>
              <a:rPr lang="en-US" b="1" u="sng" dirty="0" smtClean="0"/>
            </a:br>
            <a:r>
              <a:rPr lang="en-US" b="1" u="sng" dirty="0" smtClean="0"/>
              <a:t>Introduction</a:t>
            </a:r>
            <a:r>
              <a:rPr lang="en-US" dirty="0" smtClean="0"/>
              <a:t/>
            </a:r>
            <a:br>
              <a:rPr lang="en-US" dirty="0" smtClean="0"/>
            </a:br>
            <a:endParaRPr lang="en-US" dirty="0"/>
          </a:p>
        </p:txBody>
      </p:sp>
      <p:sp>
        <p:nvSpPr>
          <p:cNvPr id="3" name="Content Placeholder 2"/>
          <p:cNvSpPr>
            <a:spLocks noGrp="1"/>
          </p:cNvSpPr>
          <p:nvPr>
            <p:ph idx="1"/>
          </p:nvPr>
        </p:nvSpPr>
        <p:spPr>
          <a:xfrm>
            <a:off x="1435608" y="1142984"/>
            <a:ext cx="7498080" cy="5105416"/>
          </a:xfrm>
        </p:spPr>
        <p:txBody>
          <a:bodyPr>
            <a:normAutofit/>
          </a:bodyPr>
          <a:lstStyle/>
          <a:p>
            <a:r>
              <a:rPr lang="en-US" sz="1800" dirty="0" smtClean="0"/>
              <a:t>COVID19 Testing Management System is web based technology which brings up various diagnosis works online. Here patients are first allowed to register on the website and provide personal, test information. Once registered with their address and contact details, the patients may now see a variety of tests conducted by the lab. The patient will select the required test and book appointment after that lab center send a lab boy at registered address to collect a sample. After successful sample collection patient can track their test history using the name, order and registered mobile number. The system allows admin to attach a copy of the report into the system and automatically shown on user side so user can downloads report.</a:t>
            </a:r>
          </a:p>
          <a:p>
            <a:r>
              <a:rPr lang="en-US" sz="1800" dirty="0" smtClean="0"/>
              <a:t> In COVID19 Testing Management System we use PHP and </a:t>
            </a:r>
            <a:r>
              <a:rPr lang="en-US" sz="1800" dirty="0" err="1" smtClean="0"/>
              <a:t>MySQL</a:t>
            </a:r>
            <a:r>
              <a:rPr lang="en-US" sz="1800" dirty="0" smtClean="0"/>
              <a:t> database. It has three modules i.e.</a:t>
            </a:r>
          </a:p>
          <a:p>
            <a:pPr lvl="0">
              <a:buFont typeface="Wingdings" pitchFamily="2" charset="2"/>
              <a:buChar char="q"/>
            </a:pPr>
            <a:r>
              <a:rPr lang="en-US" sz="1800" b="1" u="sng" dirty="0" smtClean="0"/>
              <a:t>Admin</a:t>
            </a:r>
            <a:endParaRPr lang="en-US" sz="1800" dirty="0" smtClean="0"/>
          </a:p>
          <a:p>
            <a:pPr lvl="0">
              <a:buFont typeface="Wingdings" pitchFamily="2" charset="2"/>
              <a:buChar char="q"/>
            </a:pPr>
            <a:r>
              <a:rPr lang="en-US" sz="1800" b="1" u="sng" dirty="0" smtClean="0"/>
              <a:t>User (Patient)</a:t>
            </a:r>
            <a:endParaRPr lang="en-US" sz="1800"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28" y="285728"/>
            <a:ext cx="7498080" cy="714380"/>
          </a:xfrm>
        </p:spPr>
        <p:txBody>
          <a:bodyPr>
            <a:normAutofit fontScale="90000"/>
          </a:bodyPr>
          <a:lstStyle/>
          <a:p>
            <a:pPr algn="ctr"/>
            <a:r>
              <a:rPr lang="en-US" sz="3200" b="1" u="sng" dirty="0" smtClean="0"/>
              <a:t>Admin Module</a:t>
            </a:r>
            <a:r>
              <a:rPr lang="en-US" dirty="0" smtClean="0"/>
              <a:t/>
            </a:r>
            <a:br>
              <a:rPr lang="en-US" dirty="0" smtClean="0"/>
            </a:br>
            <a:endParaRPr lang="en-US" dirty="0"/>
          </a:p>
        </p:txBody>
      </p:sp>
      <p:sp>
        <p:nvSpPr>
          <p:cNvPr id="3" name="Content Placeholder 2"/>
          <p:cNvSpPr>
            <a:spLocks noGrp="1"/>
          </p:cNvSpPr>
          <p:nvPr>
            <p:ph idx="1"/>
          </p:nvPr>
        </p:nvSpPr>
        <p:spPr>
          <a:xfrm>
            <a:off x="1435608" y="857232"/>
            <a:ext cx="7498080" cy="5391168"/>
          </a:xfrm>
        </p:spPr>
        <p:txBody>
          <a:bodyPr>
            <a:normAutofit fontScale="70000" lnSpcReduction="20000"/>
          </a:bodyPr>
          <a:lstStyle/>
          <a:p>
            <a:pPr fontAlgn="base"/>
            <a:r>
              <a:rPr lang="en-US" dirty="0" smtClean="0"/>
              <a:t>Admin is the super user of the website who can manage everything on the website. Admin can log in through the login page</a:t>
            </a:r>
          </a:p>
          <a:p>
            <a:pPr lvl="0" fontAlgn="base"/>
            <a:r>
              <a:rPr lang="en-US" b="1" dirty="0" smtClean="0"/>
              <a:t>Dashboard:</a:t>
            </a:r>
            <a:r>
              <a:rPr lang="en-US" dirty="0" smtClean="0"/>
              <a:t> In this section, the admin can see all detail in brief like the total, assigned and the sample collected and completed tests.</a:t>
            </a:r>
          </a:p>
          <a:p>
            <a:pPr lvl="0" fontAlgn="base"/>
            <a:r>
              <a:rPr lang="en-US" b="1" dirty="0" smtClean="0"/>
              <a:t>Phlebotomist:</a:t>
            </a:r>
            <a:r>
              <a:rPr lang="en-US" dirty="0" smtClean="0"/>
              <a:t> In this section, the admin can manage Phlebotomist (add, update, delete).</a:t>
            </a:r>
          </a:p>
          <a:p>
            <a:pPr lvl="0" fontAlgn="base"/>
            <a:r>
              <a:rPr lang="en-US" b="1" dirty="0" smtClean="0"/>
              <a:t>Testing</a:t>
            </a:r>
            <a:r>
              <a:rPr lang="en-US" dirty="0" smtClean="0"/>
              <a:t>: In this section, the admin can manage all the tests like assign the test to Phlebotomist and update the history.</a:t>
            </a:r>
          </a:p>
          <a:p>
            <a:pPr lvl="0" fontAlgn="base"/>
            <a:r>
              <a:rPr lang="en-US" b="1" dirty="0" smtClean="0"/>
              <a:t>Report: </a:t>
            </a:r>
            <a:r>
              <a:rPr lang="en-US" dirty="0" smtClean="0"/>
              <a:t>In this section, the admin can generate two types of report. One is between dates reports and another one is by search. Admin can search the report by order number, name and mobile number.</a:t>
            </a:r>
          </a:p>
          <a:p>
            <a:pPr lvl="0" fontAlgn="base"/>
            <a:r>
              <a:rPr lang="en-US" b="1" dirty="0" smtClean="0"/>
              <a:t>Notification:</a:t>
            </a:r>
            <a:r>
              <a:rPr lang="en-US" dirty="0" smtClean="0"/>
              <a:t> In this section, the admin will get a notification for every new test request (notification bell).</a:t>
            </a:r>
          </a:p>
          <a:p>
            <a:pPr lvl="0" fontAlgn="base"/>
            <a:r>
              <a:rPr lang="en-US" dirty="0" smtClean="0"/>
              <a:t>Admin can also update his profile, change the password and recover the password.</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14290"/>
            <a:ext cx="7498080" cy="1285884"/>
          </a:xfrm>
        </p:spPr>
        <p:txBody>
          <a:bodyPr>
            <a:normAutofit fontScale="90000"/>
          </a:bodyPr>
          <a:lstStyle/>
          <a:p>
            <a:pPr algn="ctr"/>
            <a:r>
              <a:rPr lang="en-US" b="1" u="sng" dirty="0" smtClean="0"/>
              <a:t>User (Patient) Module</a:t>
            </a:r>
            <a:r>
              <a:rPr lang="en-US" dirty="0" smtClean="0"/>
              <a:t/>
            </a:r>
            <a:br>
              <a:rPr lang="en-US" dirty="0" smtClean="0"/>
            </a:br>
            <a:endParaRPr lang="en-US" dirty="0"/>
          </a:p>
        </p:txBody>
      </p:sp>
      <p:sp>
        <p:nvSpPr>
          <p:cNvPr id="3" name="Content Placeholder 2"/>
          <p:cNvSpPr>
            <a:spLocks noGrp="1"/>
          </p:cNvSpPr>
          <p:nvPr>
            <p:ph idx="1"/>
          </p:nvPr>
        </p:nvSpPr>
        <p:spPr>
          <a:xfrm>
            <a:off x="1435608" y="928670"/>
            <a:ext cx="7498080" cy="5319730"/>
          </a:xfrm>
        </p:spPr>
        <p:txBody>
          <a:bodyPr>
            <a:normAutofit/>
          </a:bodyPr>
          <a:lstStyle/>
          <a:p>
            <a:pPr lvl="0" fontAlgn="base"/>
            <a:r>
              <a:rPr lang="en-US" sz="2400" dirty="0" smtClean="0"/>
              <a:t>User can visit the application through a URL.</a:t>
            </a:r>
          </a:p>
          <a:p>
            <a:pPr lvl="0" fontAlgn="base"/>
            <a:r>
              <a:rPr lang="en-US" sz="2400" b="1" dirty="0" smtClean="0"/>
              <a:t>Testing:</a:t>
            </a:r>
            <a:r>
              <a:rPr lang="en-US" sz="2400" dirty="0" smtClean="0"/>
              <a:t> This section divided into two parts. One is for new user and another one is for registered user. New user (First-time user) needs to provide personal and testing Information. A registered user only needs to provide test information; their personal information will be fetched from the database.</a:t>
            </a:r>
          </a:p>
          <a:p>
            <a:pPr lvl="0" fontAlgn="base"/>
            <a:r>
              <a:rPr lang="en-US" sz="2400" b="1" dirty="0" smtClean="0"/>
              <a:t>Report:</a:t>
            </a:r>
            <a:r>
              <a:rPr lang="en-US" sz="2400" dirty="0" smtClean="0"/>
              <a:t> In this section, Users can search their test report using order number, name and registered mobile number.</a:t>
            </a:r>
          </a:p>
          <a:p>
            <a:pPr lvl="0" fontAlgn="base"/>
            <a:r>
              <a:rPr lang="en-US" sz="2400" b="1" dirty="0" smtClean="0"/>
              <a:t>Dashboard: </a:t>
            </a:r>
            <a:r>
              <a:rPr lang="en-US" sz="2400" dirty="0" smtClean="0"/>
              <a:t>In this section, the User can see the in which State of how many tests are done.</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25470"/>
          </a:xfrm>
        </p:spPr>
        <p:txBody>
          <a:bodyPr>
            <a:normAutofit fontScale="90000"/>
          </a:bodyPr>
          <a:lstStyle/>
          <a:p>
            <a:pPr algn="ctr"/>
            <a:r>
              <a:rPr lang="en-US" b="1" u="sng" dirty="0" smtClean="0"/>
              <a:t>Scope</a:t>
            </a:r>
            <a:r>
              <a:rPr lang="en-US" dirty="0" smtClean="0"/>
              <a:t/>
            </a:r>
            <a:br>
              <a:rPr lang="en-US" dirty="0" smtClean="0"/>
            </a:br>
            <a:endParaRPr lang="en-US" dirty="0"/>
          </a:p>
        </p:txBody>
      </p:sp>
      <p:sp>
        <p:nvSpPr>
          <p:cNvPr id="3" name="Content Placeholder 2"/>
          <p:cNvSpPr>
            <a:spLocks noGrp="1"/>
          </p:cNvSpPr>
          <p:nvPr>
            <p:ph idx="1"/>
          </p:nvPr>
        </p:nvSpPr>
        <p:spPr>
          <a:xfrm>
            <a:off x="1435608" y="714356"/>
            <a:ext cx="7498080" cy="5786478"/>
          </a:xfrm>
        </p:spPr>
        <p:txBody>
          <a:bodyPr>
            <a:normAutofit fontScale="25000" lnSpcReduction="20000"/>
          </a:bodyPr>
          <a:lstStyle/>
          <a:p>
            <a:pPr>
              <a:buFont typeface="Wingdings" pitchFamily="2" charset="2"/>
              <a:buChar char="q"/>
            </a:pPr>
            <a:r>
              <a:rPr lang="en-US" sz="7200" dirty="0" smtClean="0"/>
              <a:t>Today also we have to go to the COVID19 Test Lab center, wait in the queue to get our COVID19 test done. As Technology is growing rapidly we are also moving to a technical world where everything we want to be online. So with the help of this project we are bringing the use of technology in the field of medical diagnosis where patients can avail all the diagnosis facilities at their door steps. This project makes the diagnosis process easy and reduces the burden of patients. At a same time its help the diagnostic center to track all their patients details with their test reports. This access friendly software provides quick and effective services which helps the diagnostic center to increase their sales and profit.</a:t>
            </a:r>
          </a:p>
          <a:p>
            <a:pPr>
              <a:buNone/>
            </a:pPr>
            <a:r>
              <a:rPr lang="en-US" sz="7200" b="1" dirty="0" smtClean="0"/>
              <a:t>Advantages:</a:t>
            </a:r>
            <a:endParaRPr lang="en-US" sz="7200" dirty="0" smtClean="0"/>
          </a:p>
          <a:p>
            <a:pPr lvl="0">
              <a:buFont typeface="Wingdings" pitchFamily="2" charset="2"/>
              <a:buChar char="q"/>
            </a:pPr>
            <a:r>
              <a:rPr lang="en-US" sz="7200" dirty="0" smtClean="0"/>
              <a:t>The system allows automate diagnosis system.</a:t>
            </a:r>
          </a:p>
          <a:p>
            <a:pPr lvl="0">
              <a:buFont typeface="Wingdings" pitchFamily="2" charset="2"/>
              <a:buChar char="q"/>
            </a:pPr>
            <a:r>
              <a:rPr lang="en-US" sz="7200" dirty="0" smtClean="0"/>
              <a:t>Allows for faster service.</a:t>
            </a:r>
          </a:p>
          <a:p>
            <a:pPr lvl="0">
              <a:buFont typeface="Wingdings" pitchFamily="2" charset="2"/>
              <a:buChar char="q"/>
            </a:pPr>
            <a:r>
              <a:rPr lang="en-US" sz="7200" dirty="0" smtClean="0"/>
              <a:t>Allows increased sales and profits for diagnostic labs.</a:t>
            </a:r>
          </a:p>
          <a:p>
            <a:pPr lvl="0">
              <a:buFont typeface="Wingdings" pitchFamily="2" charset="2"/>
              <a:buChar char="q"/>
            </a:pPr>
            <a:r>
              <a:rPr lang="en-US" sz="7200" dirty="0" smtClean="0"/>
              <a:t>Easy, user friendly GUI.</a:t>
            </a:r>
          </a:p>
          <a:p>
            <a:pPr lvl="0">
              <a:buFont typeface="Wingdings" pitchFamily="2" charset="2"/>
              <a:buChar char="q"/>
            </a:pPr>
            <a:r>
              <a:rPr lang="en-US" sz="7200" dirty="0" smtClean="0"/>
              <a:t>Validation of data will be ensure only accurate valid and complete data stored in the database.</a:t>
            </a:r>
          </a:p>
          <a:p>
            <a:pPr lvl="0">
              <a:buFont typeface="Wingdings" pitchFamily="2" charset="2"/>
              <a:buChar char="q"/>
            </a:pPr>
            <a:r>
              <a:rPr lang="en-US" sz="7200" dirty="0" smtClean="0"/>
              <a:t>Easy retrieval or data will be made possible by finding techniques.</a:t>
            </a:r>
          </a:p>
          <a:p>
            <a:pPr lvl="0">
              <a:buFont typeface="Wingdings" pitchFamily="2" charset="2"/>
              <a:buChar char="q"/>
            </a:pPr>
            <a:r>
              <a:rPr lang="en-US" sz="7200" dirty="0" smtClean="0"/>
              <a:t>Report generation will help made it easy to analyze the performance.</a:t>
            </a:r>
          </a:p>
          <a:p>
            <a:pPr>
              <a:buNone/>
            </a:pPr>
            <a:r>
              <a:rPr lang="en-US" sz="7200" b="1" dirty="0" smtClean="0"/>
              <a:t>Disadvantages:</a:t>
            </a:r>
            <a:endParaRPr lang="en-US" sz="7200" dirty="0" smtClean="0"/>
          </a:p>
          <a:p>
            <a:pPr lvl="0">
              <a:buFont typeface="Wingdings" pitchFamily="2" charset="2"/>
              <a:buChar char="q"/>
            </a:pPr>
            <a:r>
              <a:rPr lang="en-US" sz="7200" dirty="0" smtClean="0"/>
              <a:t>It reduces employment as the human efforts are being automated by this system.</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u="sng" dirty="0" smtClean="0"/>
              <a:t>Requirement Specification</a:t>
            </a:r>
            <a:r>
              <a:rPr lang="en-US" dirty="0" smtClean="0"/>
              <a:t/>
            </a:r>
            <a:br>
              <a:rPr lang="en-US" dirty="0" smtClean="0"/>
            </a:br>
            <a:endParaRPr lang="en-US" dirty="0"/>
          </a:p>
        </p:txBody>
      </p:sp>
      <p:sp>
        <p:nvSpPr>
          <p:cNvPr id="3" name="Content Placeholder 2"/>
          <p:cNvSpPr>
            <a:spLocks noGrp="1"/>
          </p:cNvSpPr>
          <p:nvPr>
            <p:ph idx="1"/>
          </p:nvPr>
        </p:nvSpPr>
        <p:spPr>
          <a:xfrm>
            <a:off x="1435608" y="1142984"/>
            <a:ext cx="7498080" cy="5105416"/>
          </a:xfrm>
        </p:spPr>
        <p:txBody>
          <a:bodyPr/>
          <a:lstStyle/>
          <a:p>
            <a:pPr>
              <a:buFont typeface="Wingdings" pitchFamily="2" charset="2"/>
              <a:buChar char="Ø"/>
            </a:pPr>
            <a:r>
              <a:rPr lang="en-US" sz="2000" b="1" u="sng" dirty="0" smtClean="0"/>
              <a:t>Hardware Configuration:</a:t>
            </a:r>
            <a:endParaRPr lang="en-US" sz="2000" dirty="0" smtClean="0"/>
          </a:p>
          <a:p>
            <a:pPr>
              <a:buNone/>
            </a:pPr>
            <a:r>
              <a:rPr lang="en-IN" sz="2400" dirty="0" smtClean="0"/>
              <a:t>    </a:t>
            </a:r>
            <a:r>
              <a:rPr lang="en-IN" sz="1800" b="1" dirty="0" smtClean="0"/>
              <a:t>Client Side</a:t>
            </a:r>
          </a:p>
          <a:p>
            <a:pPr>
              <a:buNone/>
            </a:pPr>
            <a:endParaRPr lang="en-IN" sz="1800" b="1" dirty="0" smtClean="0"/>
          </a:p>
          <a:p>
            <a:pPr>
              <a:buNone/>
            </a:pPr>
            <a:endParaRPr lang="en-IN" sz="1800" b="1" dirty="0" smtClean="0"/>
          </a:p>
          <a:p>
            <a:pPr>
              <a:buNone/>
            </a:pPr>
            <a:endParaRPr lang="en-IN" sz="1800" b="1" dirty="0" smtClean="0"/>
          </a:p>
          <a:p>
            <a:pPr>
              <a:buNone/>
            </a:pPr>
            <a:r>
              <a:rPr lang="en-IN" sz="1800" b="1" dirty="0" smtClean="0"/>
              <a:t>  </a:t>
            </a:r>
          </a:p>
          <a:p>
            <a:pPr>
              <a:buNone/>
            </a:pPr>
            <a:r>
              <a:rPr lang="en-IN" sz="1800" b="1" dirty="0" smtClean="0"/>
              <a:t>  </a:t>
            </a:r>
          </a:p>
          <a:p>
            <a:pPr>
              <a:buNone/>
            </a:pPr>
            <a:r>
              <a:rPr lang="en-IN" sz="1800" b="1" dirty="0" smtClean="0"/>
              <a:t> </a:t>
            </a:r>
            <a:r>
              <a:rPr lang="en-IN" sz="1800" b="1" dirty="0" smtClean="0"/>
              <a:t>   Server Side</a:t>
            </a:r>
            <a:endParaRPr lang="en-US" sz="2400" b="1" dirty="0"/>
          </a:p>
        </p:txBody>
      </p:sp>
      <p:graphicFrame>
        <p:nvGraphicFramePr>
          <p:cNvPr id="4" name="Table 3"/>
          <p:cNvGraphicFramePr>
            <a:graphicFrameLocks noGrp="1"/>
          </p:cNvGraphicFramePr>
          <p:nvPr/>
        </p:nvGraphicFramePr>
        <p:xfrm>
          <a:off x="1857356" y="4429132"/>
          <a:ext cx="6096000" cy="1107440"/>
        </p:xfrm>
        <a:graphic>
          <a:graphicData uri="http://schemas.openxmlformats.org/drawingml/2006/table">
            <a:tbl>
              <a:tblPr firstRow="1" bandRow="1">
                <a:tableStyleId>{5C22544A-7EE6-4342-B048-85BDC9FD1C3A}</a:tableStyleId>
              </a:tblPr>
              <a:tblGrid>
                <a:gridCol w="3048000"/>
                <a:gridCol w="3048000"/>
              </a:tblGrid>
              <a:tr h="0">
                <a:tc>
                  <a:txBody>
                    <a:bodyPr/>
                    <a:lstStyle/>
                    <a:p>
                      <a:r>
                        <a:rPr lang="en-IN" dirty="0" smtClean="0"/>
                        <a:t>RAM</a:t>
                      </a:r>
                      <a:endParaRPr lang="en-US" dirty="0"/>
                    </a:p>
                  </a:txBody>
                  <a:tcPr/>
                </a:tc>
                <a:tc>
                  <a:txBody>
                    <a:bodyPr/>
                    <a:lstStyle/>
                    <a:p>
                      <a:r>
                        <a:rPr lang="en-IN" dirty="0" smtClean="0"/>
                        <a:t>1 GB</a:t>
                      </a:r>
                      <a:endParaRPr lang="en-US" dirty="0"/>
                    </a:p>
                  </a:txBody>
                  <a:tcPr/>
                </a:tc>
              </a:tr>
              <a:tr h="370840">
                <a:tc>
                  <a:txBody>
                    <a:bodyPr/>
                    <a:lstStyle/>
                    <a:p>
                      <a:r>
                        <a:rPr lang="en-IN" dirty="0" smtClean="0"/>
                        <a:t>Hard Disk</a:t>
                      </a:r>
                      <a:endParaRPr lang="en-US" dirty="0"/>
                    </a:p>
                  </a:txBody>
                  <a:tcPr/>
                </a:tc>
                <a:tc>
                  <a:txBody>
                    <a:bodyPr/>
                    <a:lstStyle/>
                    <a:p>
                      <a:r>
                        <a:rPr lang="en-IN" dirty="0" smtClean="0"/>
                        <a:t>20GB</a:t>
                      </a:r>
                      <a:endParaRPr lang="en-US" dirty="0"/>
                    </a:p>
                  </a:txBody>
                  <a:tcPr/>
                </a:tc>
              </a:tr>
              <a:tr h="370840">
                <a:tc>
                  <a:txBody>
                    <a:bodyPr/>
                    <a:lstStyle/>
                    <a:p>
                      <a:r>
                        <a:rPr lang="en-IN" dirty="0" smtClean="0"/>
                        <a:t>Processor</a:t>
                      </a:r>
                      <a:endParaRPr lang="en-US" dirty="0"/>
                    </a:p>
                  </a:txBody>
                  <a:tcPr/>
                </a:tc>
                <a:tc>
                  <a:txBody>
                    <a:bodyPr/>
                    <a:lstStyle/>
                    <a:p>
                      <a:r>
                        <a:rPr lang="en-IN" dirty="0" smtClean="0"/>
                        <a:t>2.0GHz</a:t>
                      </a:r>
                      <a:endParaRPr lang="en-US" dirty="0"/>
                    </a:p>
                  </a:txBody>
                  <a:tcPr/>
                </a:tc>
              </a:tr>
            </a:tbl>
          </a:graphicData>
        </a:graphic>
      </p:graphicFrame>
      <p:graphicFrame>
        <p:nvGraphicFramePr>
          <p:cNvPr id="5" name="Table 4"/>
          <p:cNvGraphicFramePr>
            <a:graphicFrameLocks noGrp="1"/>
          </p:cNvGraphicFramePr>
          <p:nvPr/>
        </p:nvGraphicFramePr>
        <p:xfrm>
          <a:off x="1785918" y="2285992"/>
          <a:ext cx="6096000" cy="111252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IN" dirty="0" smtClean="0"/>
                        <a:t>RAM</a:t>
                      </a:r>
                      <a:endParaRPr lang="en-US" dirty="0"/>
                    </a:p>
                  </a:txBody>
                  <a:tcPr/>
                </a:tc>
                <a:tc>
                  <a:txBody>
                    <a:bodyPr/>
                    <a:lstStyle/>
                    <a:p>
                      <a:r>
                        <a:rPr lang="en-IN" dirty="0" smtClean="0"/>
                        <a:t>512 MB</a:t>
                      </a:r>
                      <a:endParaRPr lang="en-US" dirty="0"/>
                    </a:p>
                  </a:txBody>
                  <a:tcPr/>
                </a:tc>
              </a:tr>
              <a:tr h="370840">
                <a:tc>
                  <a:txBody>
                    <a:bodyPr/>
                    <a:lstStyle/>
                    <a:p>
                      <a:r>
                        <a:rPr lang="en-IN" dirty="0" smtClean="0"/>
                        <a:t>Hard Disk</a:t>
                      </a:r>
                      <a:endParaRPr lang="en-US" dirty="0"/>
                    </a:p>
                  </a:txBody>
                  <a:tcPr/>
                </a:tc>
                <a:tc>
                  <a:txBody>
                    <a:bodyPr/>
                    <a:lstStyle/>
                    <a:p>
                      <a:r>
                        <a:rPr lang="en-IN" dirty="0" smtClean="0"/>
                        <a:t>10GB</a:t>
                      </a:r>
                      <a:endParaRPr lang="en-US" dirty="0"/>
                    </a:p>
                  </a:txBody>
                  <a:tcPr/>
                </a:tc>
              </a:tr>
              <a:tr h="370840">
                <a:tc>
                  <a:txBody>
                    <a:bodyPr/>
                    <a:lstStyle/>
                    <a:p>
                      <a:r>
                        <a:rPr lang="en-IN" dirty="0" smtClean="0"/>
                        <a:t>Processor</a:t>
                      </a:r>
                      <a:endParaRPr lang="en-US" dirty="0"/>
                    </a:p>
                  </a:txBody>
                  <a:tcPr/>
                </a:tc>
                <a:tc>
                  <a:txBody>
                    <a:bodyPr/>
                    <a:lstStyle/>
                    <a:p>
                      <a:r>
                        <a:rPr lang="en-IN" dirty="0" smtClean="0"/>
                        <a:t>1.0 GHz</a:t>
                      </a:r>
                      <a:endParaRPr lang="en-US"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785794"/>
          </a:xfrm>
        </p:spPr>
        <p:txBody>
          <a:bodyPr/>
          <a:lstStyle/>
          <a:p>
            <a:pPr algn="ctr"/>
            <a:r>
              <a:rPr lang="en-IN" b="1" dirty="0" smtClean="0"/>
              <a:t>Continue.....</a:t>
            </a:r>
            <a:endParaRPr lang="en-US" b="1" dirty="0"/>
          </a:p>
        </p:txBody>
      </p:sp>
      <p:sp>
        <p:nvSpPr>
          <p:cNvPr id="3" name="Content Placeholder 2"/>
          <p:cNvSpPr>
            <a:spLocks noGrp="1"/>
          </p:cNvSpPr>
          <p:nvPr>
            <p:ph idx="1"/>
          </p:nvPr>
        </p:nvSpPr>
        <p:spPr>
          <a:xfrm>
            <a:off x="1435608" y="928670"/>
            <a:ext cx="7498080" cy="5319730"/>
          </a:xfrm>
        </p:spPr>
        <p:txBody>
          <a:bodyPr/>
          <a:lstStyle/>
          <a:p>
            <a:r>
              <a:rPr lang="en-US" sz="2000" b="1" u="sng" dirty="0" smtClean="0"/>
              <a:t>Software Requirement</a:t>
            </a:r>
            <a:r>
              <a:rPr lang="en-US" sz="2000" b="1" u="sng" dirty="0" smtClean="0"/>
              <a:t>:</a:t>
            </a:r>
          </a:p>
          <a:p>
            <a:pPr>
              <a:buNone/>
            </a:pPr>
            <a:r>
              <a:rPr lang="en-IN" sz="1800" b="1" dirty="0" smtClean="0"/>
              <a:t>    Client Side</a:t>
            </a:r>
          </a:p>
          <a:p>
            <a:endParaRPr lang="en-IN" sz="2000" b="1" u="sng" dirty="0" smtClean="0"/>
          </a:p>
          <a:p>
            <a:endParaRPr lang="en-IN" sz="2000" b="1" u="sng" dirty="0" smtClean="0"/>
          </a:p>
          <a:p>
            <a:pPr>
              <a:buNone/>
            </a:pPr>
            <a:endParaRPr lang="en-US" sz="2000" b="1" u="sng" dirty="0" smtClean="0"/>
          </a:p>
          <a:p>
            <a:pPr>
              <a:buNone/>
            </a:pPr>
            <a:r>
              <a:rPr lang="en-IN" sz="2000" dirty="0" smtClean="0"/>
              <a:t> </a:t>
            </a:r>
          </a:p>
          <a:p>
            <a:pPr>
              <a:buNone/>
            </a:pPr>
            <a:r>
              <a:rPr lang="en-IN" sz="1800" b="1" dirty="0" smtClean="0"/>
              <a:t>  Server Side</a:t>
            </a:r>
          </a:p>
          <a:p>
            <a:pPr>
              <a:buNone/>
            </a:pPr>
            <a:endParaRPr lang="en-US" sz="1800" b="1" dirty="0" smtClean="0"/>
          </a:p>
        </p:txBody>
      </p:sp>
      <p:graphicFrame>
        <p:nvGraphicFramePr>
          <p:cNvPr id="4" name="Table 3"/>
          <p:cNvGraphicFramePr>
            <a:graphicFrameLocks noGrp="1"/>
          </p:cNvGraphicFramePr>
          <p:nvPr/>
        </p:nvGraphicFramePr>
        <p:xfrm>
          <a:off x="1643042" y="1857364"/>
          <a:ext cx="6905652" cy="1010920"/>
        </p:xfrm>
        <a:graphic>
          <a:graphicData uri="http://schemas.openxmlformats.org/drawingml/2006/table">
            <a:tbl>
              <a:tblPr firstRow="1" bandRow="1">
                <a:tableStyleId>{5C22544A-7EE6-4342-B048-85BDC9FD1C3A}</a:tableStyleId>
              </a:tblPr>
              <a:tblGrid>
                <a:gridCol w="3452826"/>
                <a:gridCol w="3452826"/>
              </a:tblGrid>
              <a:tr h="370840">
                <a:tc>
                  <a:txBody>
                    <a:bodyPr/>
                    <a:lstStyle/>
                    <a:p>
                      <a:r>
                        <a:rPr lang="en-IN" dirty="0" smtClean="0"/>
                        <a:t>Web Browser</a:t>
                      </a:r>
                      <a:endParaRPr lang="en-US" dirty="0"/>
                    </a:p>
                  </a:txBody>
                  <a:tcPr/>
                </a:tc>
                <a:tc>
                  <a:txBody>
                    <a:bodyPr/>
                    <a:lstStyle/>
                    <a:p>
                      <a:r>
                        <a:rPr kumimoji="0" lang="en-US" sz="1800" b="1" kern="1200" dirty="0" smtClean="0">
                          <a:solidFill>
                            <a:schemeClr val="lt1"/>
                          </a:solidFill>
                          <a:latin typeface="+mn-lt"/>
                          <a:ea typeface="+mn-ea"/>
                          <a:cs typeface="+mn-cs"/>
                        </a:rPr>
                        <a:t>Google Chrome or any compatible browser</a:t>
                      </a:r>
                      <a:endParaRPr lang="en-US" dirty="0"/>
                    </a:p>
                  </a:txBody>
                  <a:tcPr/>
                </a:tc>
              </a:tr>
              <a:tr h="370840">
                <a:tc>
                  <a:txBody>
                    <a:bodyPr/>
                    <a:lstStyle/>
                    <a:p>
                      <a:r>
                        <a:rPr kumimoji="0" lang="en-US" sz="1800" b="1" kern="1200" dirty="0" smtClean="0">
                          <a:solidFill>
                            <a:schemeClr val="dk1"/>
                          </a:solidFill>
                          <a:latin typeface="+mn-lt"/>
                          <a:ea typeface="+mn-ea"/>
                          <a:cs typeface="+mn-cs"/>
                        </a:rPr>
                        <a:t>Operating System</a:t>
                      </a:r>
                      <a:endParaRPr lang="en-US" dirty="0"/>
                    </a:p>
                  </a:txBody>
                  <a:tcPr/>
                </a:tc>
                <a:tc>
                  <a:txBody>
                    <a:bodyPr/>
                    <a:lstStyle/>
                    <a:p>
                      <a:r>
                        <a:rPr kumimoji="0" lang="en-US" sz="1800" kern="1200" dirty="0" smtClean="0">
                          <a:solidFill>
                            <a:schemeClr val="dk1"/>
                          </a:solidFill>
                          <a:latin typeface="+mn-lt"/>
                          <a:ea typeface="+mn-ea"/>
                          <a:cs typeface="+mn-cs"/>
                        </a:rPr>
                        <a:t>Windows or any equivalent OS</a:t>
                      </a:r>
                      <a:endParaRPr lang="en-US" dirty="0"/>
                    </a:p>
                  </a:txBody>
                  <a:tcPr/>
                </a:tc>
              </a:tr>
            </a:tbl>
          </a:graphicData>
        </a:graphic>
      </p:graphicFrame>
      <p:graphicFrame>
        <p:nvGraphicFramePr>
          <p:cNvPr id="5" name="Table 4"/>
          <p:cNvGraphicFramePr>
            <a:graphicFrameLocks noGrp="1"/>
          </p:cNvGraphicFramePr>
          <p:nvPr/>
        </p:nvGraphicFramePr>
        <p:xfrm>
          <a:off x="1714480" y="3929066"/>
          <a:ext cx="6715172" cy="2123440"/>
        </p:xfrm>
        <a:graphic>
          <a:graphicData uri="http://schemas.openxmlformats.org/drawingml/2006/table">
            <a:tbl>
              <a:tblPr firstRow="1" bandRow="1">
                <a:tableStyleId>{5C22544A-7EE6-4342-B048-85BDC9FD1C3A}</a:tableStyleId>
              </a:tblPr>
              <a:tblGrid>
                <a:gridCol w="3357586"/>
                <a:gridCol w="3357586"/>
              </a:tblGrid>
              <a:tr h="370840">
                <a:tc>
                  <a:txBody>
                    <a:bodyPr/>
                    <a:lstStyle/>
                    <a:p>
                      <a:r>
                        <a:rPr kumimoji="0" lang="en-US" sz="1800" b="1" kern="1200" dirty="0" smtClean="0">
                          <a:solidFill>
                            <a:schemeClr val="lt1"/>
                          </a:solidFill>
                          <a:latin typeface="+mn-lt"/>
                          <a:ea typeface="+mn-ea"/>
                          <a:cs typeface="+mn-cs"/>
                        </a:rPr>
                        <a:t>Web Server</a:t>
                      </a:r>
                      <a:endParaRPr lang="en-US" dirty="0"/>
                    </a:p>
                  </a:txBody>
                  <a:tcPr/>
                </a:tc>
                <a:tc>
                  <a:txBody>
                    <a:bodyPr/>
                    <a:lstStyle/>
                    <a:p>
                      <a:r>
                        <a:rPr kumimoji="0" lang="en-US" sz="1800" b="1" kern="1200" dirty="0" smtClean="0">
                          <a:solidFill>
                            <a:schemeClr val="lt1"/>
                          </a:solidFill>
                          <a:latin typeface="+mn-lt"/>
                          <a:ea typeface="+mn-ea"/>
                          <a:cs typeface="+mn-cs"/>
                        </a:rPr>
                        <a:t>APACHE</a:t>
                      </a:r>
                      <a:endParaRPr lang="en-US" dirty="0"/>
                    </a:p>
                  </a:txBody>
                  <a:tcPr/>
                </a:tc>
              </a:tr>
              <a:tr h="370840">
                <a:tc>
                  <a:txBody>
                    <a:bodyPr/>
                    <a:lstStyle/>
                    <a:p>
                      <a:r>
                        <a:rPr kumimoji="0" lang="en-US" sz="1800" b="1" kern="1200" dirty="0" smtClean="0">
                          <a:solidFill>
                            <a:schemeClr val="dk1"/>
                          </a:solidFill>
                          <a:latin typeface="+mn-lt"/>
                          <a:ea typeface="+mn-ea"/>
                          <a:cs typeface="+mn-cs"/>
                        </a:rPr>
                        <a:t>Server side Language</a:t>
                      </a:r>
                      <a:endParaRPr lang="en-US" dirty="0"/>
                    </a:p>
                  </a:txBody>
                  <a:tcPr/>
                </a:tc>
                <a:tc>
                  <a:txBody>
                    <a:bodyPr/>
                    <a:lstStyle/>
                    <a:p>
                      <a:r>
                        <a:rPr kumimoji="0" lang="en-US" sz="1800" kern="1200" dirty="0" smtClean="0">
                          <a:solidFill>
                            <a:schemeClr val="dk1"/>
                          </a:solidFill>
                          <a:latin typeface="+mn-lt"/>
                          <a:ea typeface="+mn-ea"/>
                          <a:cs typeface="+mn-cs"/>
                        </a:rPr>
                        <a:t>PHP5.6 or above version</a:t>
                      </a:r>
                      <a:endParaRPr lang="en-US" dirty="0"/>
                    </a:p>
                  </a:txBody>
                  <a:tcPr/>
                </a:tc>
              </a:tr>
              <a:tr h="370840">
                <a:tc>
                  <a:txBody>
                    <a:bodyPr/>
                    <a:lstStyle/>
                    <a:p>
                      <a:r>
                        <a:rPr kumimoji="0" lang="en-US" sz="1800" b="1" kern="1200" dirty="0" smtClean="0">
                          <a:solidFill>
                            <a:schemeClr val="dk1"/>
                          </a:solidFill>
                          <a:latin typeface="+mn-lt"/>
                          <a:ea typeface="+mn-ea"/>
                          <a:cs typeface="+mn-cs"/>
                        </a:rPr>
                        <a:t>Database Server</a:t>
                      </a:r>
                      <a:endParaRPr lang="en-US" dirty="0"/>
                    </a:p>
                  </a:txBody>
                  <a:tcPr/>
                </a:tc>
                <a:tc>
                  <a:txBody>
                    <a:bodyPr/>
                    <a:lstStyle/>
                    <a:p>
                      <a:r>
                        <a:rPr kumimoji="0" lang="en-US" sz="1800" kern="1200" dirty="0" err="1" smtClean="0">
                          <a:solidFill>
                            <a:schemeClr val="dk1"/>
                          </a:solidFill>
                          <a:latin typeface="+mn-lt"/>
                          <a:ea typeface="+mn-ea"/>
                          <a:cs typeface="+mn-cs"/>
                        </a:rPr>
                        <a:t>MySQL</a:t>
                      </a:r>
                      <a:endParaRPr lang="en-US" dirty="0"/>
                    </a:p>
                  </a:txBody>
                  <a:tcPr/>
                </a:tc>
              </a:tr>
              <a:tr h="370840">
                <a:tc>
                  <a:txBody>
                    <a:bodyPr/>
                    <a:lstStyle/>
                    <a:p>
                      <a:r>
                        <a:rPr kumimoji="0" lang="en-US" sz="1800" b="1" kern="1200" dirty="0" smtClean="0">
                          <a:solidFill>
                            <a:schemeClr val="dk1"/>
                          </a:solidFill>
                          <a:latin typeface="+mn-lt"/>
                          <a:ea typeface="+mn-ea"/>
                          <a:cs typeface="+mn-cs"/>
                        </a:rPr>
                        <a:t>Web Browser</a:t>
                      </a:r>
                      <a:endParaRPr lang="en-US" dirty="0"/>
                    </a:p>
                  </a:txBody>
                  <a:tcPr/>
                </a:tc>
                <a:tc>
                  <a:txBody>
                    <a:bodyPr/>
                    <a:lstStyle/>
                    <a:p>
                      <a:r>
                        <a:rPr kumimoji="0" lang="en-US" sz="1800" kern="1200" dirty="0" smtClean="0">
                          <a:solidFill>
                            <a:schemeClr val="dk1"/>
                          </a:solidFill>
                          <a:latin typeface="+mn-lt"/>
                          <a:ea typeface="+mn-ea"/>
                          <a:cs typeface="+mn-cs"/>
                        </a:rPr>
                        <a:t>Google Chrome or any compatible browser</a:t>
                      </a:r>
                      <a:endParaRPr lang="en-US" dirty="0"/>
                    </a:p>
                  </a:txBody>
                  <a:tcPr/>
                </a:tc>
              </a:tr>
              <a:tr h="370840">
                <a:tc>
                  <a:txBody>
                    <a:bodyPr/>
                    <a:lstStyle/>
                    <a:p>
                      <a:r>
                        <a:rPr kumimoji="0" lang="en-US" sz="1800" b="1" kern="1200" dirty="0" smtClean="0">
                          <a:solidFill>
                            <a:schemeClr val="dk1"/>
                          </a:solidFill>
                          <a:latin typeface="+mn-lt"/>
                          <a:ea typeface="+mn-ea"/>
                          <a:cs typeface="+mn-cs"/>
                        </a:rPr>
                        <a:t>Operating System</a:t>
                      </a:r>
                      <a:endParaRPr lang="en-US" dirty="0"/>
                    </a:p>
                  </a:txBody>
                  <a:tcPr/>
                </a:tc>
                <a:tc>
                  <a:txBody>
                    <a:bodyPr/>
                    <a:lstStyle/>
                    <a:p>
                      <a:r>
                        <a:rPr kumimoji="0" lang="en-US" sz="1800" kern="1200" dirty="0" smtClean="0">
                          <a:solidFill>
                            <a:schemeClr val="dk1"/>
                          </a:solidFill>
                          <a:latin typeface="+mn-lt"/>
                          <a:ea typeface="+mn-ea"/>
                          <a:cs typeface="+mn-cs"/>
                        </a:rPr>
                        <a:t>Windows or any equivalent OS</a:t>
                      </a:r>
                      <a:endParaRPr lang="en-US"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417638"/>
          </a:xfrm>
        </p:spPr>
        <p:txBody>
          <a:bodyPr/>
          <a:lstStyle/>
          <a:p>
            <a:pPr algn="ctr"/>
            <a:r>
              <a:rPr lang="en-IN" b="1" dirty="0" smtClean="0"/>
              <a:t>Use Case Diagram</a:t>
            </a:r>
            <a:endParaRPr lang="en-US" b="1" dirty="0"/>
          </a:p>
        </p:txBody>
      </p:sp>
      <p:pic>
        <p:nvPicPr>
          <p:cNvPr id="1026" name="Picture 2" descr="C:\Users\pande\Desktop\ice_screenshot_20211106-202756.png"/>
          <p:cNvPicPr>
            <a:picLocks noGrp="1" noChangeAspect="1" noChangeArrowheads="1"/>
          </p:cNvPicPr>
          <p:nvPr>
            <p:ph idx="1"/>
          </p:nvPr>
        </p:nvPicPr>
        <p:blipFill>
          <a:blip r:embed="rId3"/>
          <a:srcRect/>
          <a:stretch>
            <a:fillRect/>
          </a:stretch>
        </p:blipFill>
        <p:spPr bwMode="auto">
          <a:xfrm>
            <a:off x="1571604" y="1143000"/>
            <a:ext cx="7000924" cy="510540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177</TotalTime>
  <Words>828</Words>
  <Application>Microsoft Office PowerPoint</Application>
  <PresentationFormat>On-screen Show (4:3)</PresentationFormat>
  <Paragraphs>112</Paragraphs>
  <Slides>20</Slides>
  <Notes>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Solstice</vt:lpstr>
      <vt:lpstr>COVID19 Testing  Management System </vt:lpstr>
      <vt:lpstr>Abstract </vt:lpstr>
      <vt:lpstr> Introduction </vt:lpstr>
      <vt:lpstr>Admin Module </vt:lpstr>
      <vt:lpstr>User (Patient) Module </vt:lpstr>
      <vt:lpstr>Scope </vt:lpstr>
      <vt:lpstr>Requirement Specification </vt:lpstr>
      <vt:lpstr>Continue.....</vt:lpstr>
      <vt:lpstr>Use Case Diagram</vt:lpstr>
      <vt:lpstr>Continue.......</vt:lpstr>
      <vt:lpstr>Class Diagram</vt:lpstr>
      <vt:lpstr>ER Diagram</vt:lpstr>
      <vt:lpstr>Implementation and  System Testing </vt:lpstr>
      <vt:lpstr>Evaluation </vt:lpstr>
      <vt:lpstr>Slide 15</vt:lpstr>
      <vt:lpstr>Slide 16</vt:lpstr>
      <vt:lpstr>Slide 17</vt:lpstr>
      <vt:lpstr>Slide 18</vt:lpstr>
      <vt:lpstr>References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Testing  Management System </dc:title>
  <dc:creator>Anuj kumar</dc:creator>
  <cp:lastModifiedBy>Anuj kumar</cp:lastModifiedBy>
  <cp:revision>16</cp:revision>
  <dcterms:created xsi:type="dcterms:W3CDTF">2021-11-06T13:13:02Z</dcterms:created>
  <dcterms:modified xsi:type="dcterms:W3CDTF">2021-11-06T16:10:59Z</dcterms:modified>
</cp:coreProperties>
</file>