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57" r:id="rId6"/>
    <p:sldId id="276" r:id="rId7"/>
    <p:sldId id="277" r:id="rId8"/>
    <p:sldId id="278"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FD0B1-CEC4-8687-7DD7-36783634AD3B}" v="128" dt="2024-10-28T15:54:55.612"/>
    <p1510:client id="{7012D17B-C593-0148-124D-C542C8A6141D}" v="96" dt="2024-10-28T00:32:06.317"/>
    <p1510:client id="{74BA9117-3B08-A380-4614-3659A5EDD751}" v="57" dt="2024-10-28T04:12:13.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0" d="100"/>
          <a:sy n="80" d="100"/>
        </p:scale>
        <p:origin x="557"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771AF-4AFF-4AE8-8F83-5DE5C8AEB716}" type="doc">
      <dgm:prSet loTypeId="urn:microsoft.com/office/officeart/2005/8/layout/hierarchy1" loCatId="hierarchy" qsTypeId="urn:microsoft.com/office/officeart/2005/8/quickstyle/simple5" qsCatId="simple" csTypeId="urn:microsoft.com/office/officeart/2005/8/colors/colorful2" csCatId="colorful" phldr="1"/>
      <dgm:spPr/>
      <dgm:t>
        <a:bodyPr/>
        <a:lstStyle/>
        <a:p>
          <a:endParaRPr lang="en-US"/>
        </a:p>
      </dgm:t>
    </dgm:pt>
    <dgm:pt modelId="{2C0D63B2-0885-41E1-B260-590AEEF1B57E}">
      <dgm:prSet/>
      <dgm:spPr/>
      <dgm:t>
        <a:bodyPr/>
        <a:lstStyle/>
        <a:p>
          <a:pPr rtl="0"/>
          <a:r>
            <a:rPr lang="en-US" b="0" i="0" baseline="0" dirty="0">
              <a:solidFill>
                <a:srgbClr val="000000"/>
              </a:solidFill>
              <a:latin typeface="Calibri"/>
              <a:ea typeface="Open Sans"/>
              <a:cs typeface="Open Sans"/>
            </a:rPr>
            <a:t>Indeed, studies have established that such air pollutants as O3, NO2, PM, and volatile organic compounds are associated with increased risks of respiratory illnesses, cardiovascular diseases, and even cancer. So says the WHO, adding that this was echoed in the works of </a:t>
          </a:r>
          <a:r>
            <a:rPr lang="en-US" b="0" i="0" baseline="0" dirty="0" err="1">
              <a:solidFill>
                <a:srgbClr val="000000"/>
              </a:solidFill>
              <a:latin typeface="Calibri"/>
              <a:ea typeface="Open Sans"/>
              <a:cs typeface="Open Sans"/>
            </a:rPr>
            <a:t>Rinsky</a:t>
          </a:r>
          <a:r>
            <a:rPr lang="en-US" b="0" i="0" baseline="0" dirty="0">
              <a:solidFill>
                <a:srgbClr val="000000"/>
              </a:solidFill>
              <a:latin typeface="Calibri"/>
              <a:ea typeface="Open Sans"/>
              <a:cs typeface="Open Sans"/>
            </a:rPr>
            <a:t> et al. and Kelly &amp; Fussell as far back as 1987 and 2015, respectively. Monitoring these pollutants allows an understanding of the trends in exposure so that appropriate intervention may be done to reduce mortalities attributed to air pollution.</a:t>
          </a:r>
          <a:endParaRPr lang="en-US" dirty="0">
            <a:solidFill>
              <a:srgbClr val="010000"/>
            </a:solidFill>
            <a:latin typeface="Calibri"/>
            <a:ea typeface="Open Sans"/>
            <a:cs typeface="Open Sans"/>
          </a:endParaRPr>
        </a:p>
      </dgm:t>
    </dgm:pt>
    <dgm:pt modelId="{DD3A1D7B-3AA5-4871-917F-A1881745C95E}" type="parTrans" cxnId="{62CEA69C-DBA0-4B32-B893-2B6497264BC6}">
      <dgm:prSet/>
      <dgm:spPr/>
      <dgm:t>
        <a:bodyPr/>
        <a:lstStyle/>
        <a:p>
          <a:endParaRPr lang="en-US"/>
        </a:p>
      </dgm:t>
    </dgm:pt>
    <dgm:pt modelId="{5EFD6ABE-CEA8-41E6-870F-5EAE4C7FAA92}" type="sibTrans" cxnId="{62CEA69C-DBA0-4B32-B893-2B6497264BC6}">
      <dgm:prSet/>
      <dgm:spPr/>
      <dgm:t>
        <a:bodyPr/>
        <a:lstStyle/>
        <a:p>
          <a:endParaRPr lang="en-US"/>
        </a:p>
      </dgm:t>
    </dgm:pt>
    <dgm:pt modelId="{DCE940C9-CC79-448A-BA66-38A9FD07D8D6}">
      <dgm:prSet phldr="0"/>
      <dgm:spPr/>
      <dgm:t>
        <a:bodyPr/>
        <a:lstStyle/>
        <a:p>
          <a:r>
            <a:rPr lang="en-US" b="0" i="0" baseline="0" dirty="0">
              <a:solidFill>
                <a:srgbClr val="000000"/>
              </a:solidFill>
              <a:latin typeface="Calibri"/>
              <a:ea typeface="Open Sans"/>
              <a:cs typeface="Open Sans"/>
            </a:rPr>
            <a:t>Temperature and humidity are among the most influential factors on pollutant behavior because of their implications for chemical reactions, the formation of particles, and atmospheric dispersion. The present work incorporates EDA, time series data analysis, and machine learning into air quality analysis to enable further advances in predictive modeling relevant to environmental management.</a:t>
          </a:r>
          <a:endParaRPr lang="en-US" dirty="0">
            <a:latin typeface="Calibri"/>
            <a:cs typeface="Calibri"/>
          </a:endParaRPr>
        </a:p>
      </dgm:t>
    </dgm:pt>
    <dgm:pt modelId="{3F28D4A9-F25A-499A-8C99-8DFE2DC058F9}" type="parTrans" cxnId="{A3273419-755C-43A1-91C2-2AA7F9A1D1AF}">
      <dgm:prSet/>
      <dgm:spPr/>
    </dgm:pt>
    <dgm:pt modelId="{37375A6E-91BD-4061-98A8-BD30E0D45735}" type="sibTrans" cxnId="{A3273419-755C-43A1-91C2-2AA7F9A1D1AF}">
      <dgm:prSet/>
      <dgm:spPr/>
    </dgm:pt>
    <dgm:pt modelId="{FD41BD0B-8F97-4461-BB51-706819B8CE1F}" type="pres">
      <dgm:prSet presAssocID="{E2D771AF-4AFF-4AE8-8F83-5DE5C8AEB716}" presName="hierChild1" presStyleCnt="0">
        <dgm:presLayoutVars>
          <dgm:chPref val="1"/>
          <dgm:dir/>
          <dgm:animOne val="branch"/>
          <dgm:animLvl val="lvl"/>
          <dgm:resizeHandles/>
        </dgm:presLayoutVars>
      </dgm:prSet>
      <dgm:spPr/>
    </dgm:pt>
    <dgm:pt modelId="{316D4EF6-9CF0-48D6-8B5E-6F2D74CCCEE8}" type="pres">
      <dgm:prSet presAssocID="{2C0D63B2-0885-41E1-B260-590AEEF1B57E}" presName="hierRoot1" presStyleCnt="0"/>
      <dgm:spPr/>
    </dgm:pt>
    <dgm:pt modelId="{8C527FBF-B202-4C2D-B58C-422129D0CDE5}" type="pres">
      <dgm:prSet presAssocID="{2C0D63B2-0885-41E1-B260-590AEEF1B57E}" presName="composite" presStyleCnt="0"/>
      <dgm:spPr/>
    </dgm:pt>
    <dgm:pt modelId="{656EFE80-B2C2-4957-8AB9-A291B1B4125D}" type="pres">
      <dgm:prSet presAssocID="{2C0D63B2-0885-41E1-B260-590AEEF1B57E}" presName="background" presStyleLbl="node0" presStyleIdx="0" presStyleCnt="2"/>
      <dgm:spPr/>
    </dgm:pt>
    <dgm:pt modelId="{EE3CDD4E-A057-44EF-8F09-7FD82F13C5A7}" type="pres">
      <dgm:prSet presAssocID="{2C0D63B2-0885-41E1-B260-590AEEF1B57E}" presName="text" presStyleLbl="fgAcc0" presStyleIdx="0" presStyleCnt="2">
        <dgm:presLayoutVars>
          <dgm:chPref val="3"/>
        </dgm:presLayoutVars>
      </dgm:prSet>
      <dgm:spPr/>
    </dgm:pt>
    <dgm:pt modelId="{3EED5EE8-0E06-47E5-9673-CDDA63EFD02B}" type="pres">
      <dgm:prSet presAssocID="{2C0D63B2-0885-41E1-B260-590AEEF1B57E}" presName="hierChild2" presStyleCnt="0"/>
      <dgm:spPr/>
    </dgm:pt>
    <dgm:pt modelId="{BCE43F63-042F-43D1-A5A3-05E08AF27371}" type="pres">
      <dgm:prSet presAssocID="{DCE940C9-CC79-448A-BA66-38A9FD07D8D6}" presName="hierRoot1" presStyleCnt="0"/>
      <dgm:spPr/>
    </dgm:pt>
    <dgm:pt modelId="{BBF68B1F-2EE8-4A79-BDCC-D068AB3C0E53}" type="pres">
      <dgm:prSet presAssocID="{DCE940C9-CC79-448A-BA66-38A9FD07D8D6}" presName="composite" presStyleCnt="0"/>
      <dgm:spPr/>
    </dgm:pt>
    <dgm:pt modelId="{A695988F-AA9F-4C85-AF56-E2858FAAA78D}" type="pres">
      <dgm:prSet presAssocID="{DCE940C9-CC79-448A-BA66-38A9FD07D8D6}" presName="background" presStyleLbl="node0" presStyleIdx="1" presStyleCnt="2"/>
      <dgm:spPr/>
    </dgm:pt>
    <dgm:pt modelId="{23A205F8-486E-493A-8A6B-27C61CEDF88A}" type="pres">
      <dgm:prSet presAssocID="{DCE940C9-CC79-448A-BA66-38A9FD07D8D6}" presName="text" presStyleLbl="fgAcc0" presStyleIdx="1" presStyleCnt="2">
        <dgm:presLayoutVars>
          <dgm:chPref val="3"/>
        </dgm:presLayoutVars>
      </dgm:prSet>
      <dgm:spPr/>
    </dgm:pt>
    <dgm:pt modelId="{062093D2-2FC8-4F8E-AE4B-C4AB86A7920A}" type="pres">
      <dgm:prSet presAssocID="{DCE940C9-CC79-448A-BA66-38A9FD07D8D6}" presName="hierChild2" presStyleCnt="0"/>
      <dgm:spPr/>
    </dgm:pt>
  </dgm:ptLst>
  <dgm:cxnLst>
    <dgm:cxn modelId="{12A8DB12-0A20-4152-879F-063B5FE94BF9}" type="presOf" srcId="{E2D771AF-4AFF-4AE8-8F83-5DE5C8AEB716}" destId="{FD41BD0B-8F97-4461-BB51-706819B8CE1F}" srcOrd="0" destOrd="0" presId="urn:microsoft.com/office/officeart/2005/8/layout/hierarchy1"/>
    <dgm:cxn modelId="{A3273419-755C-43A1-91C2-2AA7F9A1D1AF}" srcId="{E2D771AF-4AFF-4AE8-8F83-5DE5C8AEB716}" destId="{DCE940C9-CC79-448A-BA66-38A9FD07D8D6}" srcOrd="1" destOrd="0" parTransId="{3F28D4A9-F25A-499A-8C99-8DFE2DC058F9}" sibTransId="{37375A6E-91BD-4061-98A8-BD30E0D45735}"/>
    <dgm:cxn modelId="{82BED67E-B5CF-444A-A1BD-A2DF3D671F76}" type="presOf" srcId="{2C0D63B2-0885-41E1-B260-590AEEF1B57E}" destId="{EE3CDD4E-A057-44EF-8F09-7FD82F13C5A7}" srcOrd="0" destOrd="0" presId="urn:microsoft.com/office/officeart/2005/8/layout/hierarchy1"/>
    <dgm:cxn modelId="{62CEA69C-DBA0-4B32-B893-2B6497264BC6}" srcId="{E2D771AF-4AFF-4AE8-8F83-5DE5C8AEB716}" destId="{2C0D63B2-0885-41E1-B260-590AEEF1B57E}" srcOrd="0" destOrd="0" parTransId="{DD3A1D7B-3AA5-4871-917F-A1881745C95E}" sibTransId="{5EFD6ABE-CEA8-41E6-870F-5EAE4C7FAA92}"/>
    <dgm:cxn modelId="{52A3E3A7-578F-4F2D-A726-C0620713D19A}" type="presOf" srcId="{DCE940C9-CC79-448A-BA66-38A9FD07D8D6}" destId="{23A205F8-486E-493A-8A6B-27C61CEDF88A}" srcOrd="0" destOrd="0" presId="urn:microsoft.com/office/officeart/2005/8/layout/hierarchy1"/>
    <dgm:cxn modelId="{7F11911D-DDE2-49D1-95E4-32BB4B7116F5}" type="presParOf" srcId="{FD41BD0B-8F97-4461-BB51-706819B8CE1F}" destId="{316D4EF6-9CF0-48D6-8B5E-6F2D74CCCEE8}" srcOrd="0" destOrd="0" presId="urn:microsoft.com/office/officeart/2005/8/layout/hierarchy1"/>
    <dgm:cxn modelId="{8992EF85-7C80-4F21-9B10-973DA4485C67}" type="presParOf" srcId="{316D4EF6-9CF0-48D6-8B5E-6F2D74CCCEE8}" destId="{8C527FBF-B202-4C2D-B58C-422129D0CDE5}" srcOrd="0" destOrd="0" presId="urn:microsoft.com/office/officeart/2005/8/layout/hierarchy1"/>
    <dgm:cxn modelId="{82BC1FB4-BC72-4C58-AA33-E528C3BAF0AA}" type="presParOf" srcId="{8C527FBF-B202-4C2D-B58C-422129D0CDE5}" destId="{656EFE80-B2C2-4957-8AB9-A291B1B4125D}" srcOrd="0" destOrd="0" presId="urn:microsoft.com/office/officeart/2005/8/layout/hierarchy1"/>
    <dgm:cxn modelId="{CC862841-BC92-4148-A0BF-D3FD642E06B0}" type="presParOf" srcId="{8C527FBF-B202-4C2D-B58C-422129D0CDE5}" destId="{EE3CDD4E-A057-44EF-8F09-7FD82F13C5A7}" srcOrd="1" destOrd="0" presId="urn:microsoft.com/office/officeart/2005/8/layout/hierarchy1"/>
    <dgm:cxn modelId="{B00E193F-A27C-49EA-9814-13EA8B6A2AAF}" type="presParOf" srcId="{316D4EF6-9CF0-48D6-8B5E-6F2D74CCCEE8}" destId="{3EED5EE8-0E06-47E5-9673-CDDA63EFD02B}" srcOrd="1" destOrd="0" presId="urn:microsoft.com/office/officeart/2005/8/layout/hierarchy1"/>
    <dgm:cxn modelId="{703B4B83-A432-4D1F-9464-1687A3712A24}" type="presParOf" srcId="{FD41BD0B-8F97-4461-BB51-706819B8CE1F}" destId="{BCE43F63-042F-43D1-A5A3-05E08AF27371}" srcOrd="1" destOrd="0" presId="urn:microsoft.com/office/officeart/2005/8/layout/hierarchy1"/>
    <dgm:cxn modelId="{BAE386ED-A38D-4147-8148-82E2C0F8102B}" type="presParOf" srcId="{BCE43F63-042F-43D1-A5A3-05E08AF27371}" destId="{BBF68B1F-2EE8-4A79-BDCC-D068AB3C0E53}" srcOrd="0" destOrd="0" presId="urn:microsoft.com/office/officeart/2005/8/layout/hierarchy1"/>
    <dgm:cxn modelId="{AC56AA2D-F3BA-40EB-9982-6E75534D1AFF}" type="presParOf" srcId="{BBF68B1F-2EE8-4A79-BDCC-D068AB3C0E53}" destId="{A695988F-AA9F-4C85-AF56-E2858FAAA78D}" srcOrd="0" destOrd="0" presId="urn:microsoft.com/office/officeart/2005/8/layout/hierarchy1"/>
    <dgm:cxn modelId="{84C69E5E-7A7D-4468-BD4D-6F66C0D78E99}" type="presParOf" srcId="{BBF68B1F-2EE8-4A79-BDCC-D068AB3C0E53}" destId="{23A205F8-486E-493A-8A6B-27C61CEDF88A}" srcOrd="1" destOrd="0" presId="urn:microsoft.com/office/officeart/2005/8/layout/hierarchy1"/>
    <dgm:cxn modelId="{D7C6C884-8B90-4712-B081-BC972FC06432}" type="presParOf" srcId="{BCE43F63-042F-43D1-A5A3-05E08AF27371}" destId="{062093D2-2FC8-4F8E-AE4B-C4AB86A792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F18ED6-0916-4FBD-8203-32C0D73CC1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CD769B9-4CD9-4CAE-8534-72EA93CEF207}">
      <dgm:prSet/>
      <dgm:spPr/>
      <dgm:t>
        <a:bodyPr/>
        <a:lstStyle/>
        <a:p>
          <a:r>
            <a:rPr lang="en-US" dirty="0">
              <a:latin typeface="Calibri"/>
              <a:cs typeface="Calibri"/>
            </a:rPr>
            <a:t>1. How do pollutant levels like CO, NOx and Benzene vary in urban areas over time?​</a:t>
          </a:r>
        </a:p>
      </dgm:t>
    </dgm:pt>
    <dgm:pt modelId="{B8EF3469-B8E8-470F-A9BA-DF6CAFBCE0FC}" type="parTrans" cxnId="{D15FA1A0-359E-4869-B4BD-9FAF4B58DCE7}">
      <dgm:prSet/>
      <dgm:spPr/>
      <dgm:t>
        <a:bodyPr/>
        <a:lstStyle/>
        <a:p>
          <a:endParaRPr lang="en-US"/>
        </a:p>
      </dgm:t>
    </dgm:pt>
    <dgm:pt modelId="{9E6D79A1-2470-40AC-8A89-C5095A18845B}" type="sibTrans" cxnId="{D15FA1A0-359E-4869-B4BD-9FAF4B58DCE7}">
      <dgm:prSet/>
      <dgm:spPr/>
      <dgm:t>
        <a:bodyPr/>
        <a:lstStyle/>
        <a:p>
          <a:endParaRPr lang="en-US"/>
        </a:p>
      </dgm:t>
    </dgm:pt>
    <dgm:pt modelId="{F0E40AE5-81EF-4E00-81B1-63FB1E6E1D5A}">
      <dgm:prSet/>
      <dgm:spPr/>
      <dgm:t>
        <a:bodyPr/>
        <a:lstStyle/>
        <a:p>
          <a:r>
            <a:rPr lang="en-US" dirty="0">
              <a:latin typeface="Calibri"/>
              <a:cs typeface="Calibri"/>
            </a:rPr>
            <a:t>2. What is the relationship between pollutants and environmental variables like temperature and humidity?​</a:t>
          </a:r>
        </a:p>
      </dgm:t>
    </dgm:pt>
    <dgm:pt modelId="{0DBDA009-ED99-4026-A159-731D2E4CD65C}" type="parTrans" cxnId="{946509F8-5093-4699-A0BF-7177BF96537F}">
      <dgm:prSet/>
      <dgm:spPr/>
      <dgm:t>
        <a:bodyPr/>
        <a:lstStyle/>
        <a:p>
          <a:endParaRPr lang="en-US"/>
        </a:p>
      </dgm:t>
    </dgm:pt>
    <dgm:pt modelId="{237697F0-D95B-497E-8045-75392902F076}" type="sibTrans" cxnId="{946509F8-5093-4699-A0BF-7177BF96537F}">
      <dgm:prSet/>
      <dgm:spPr/>
      <dgm:t>
        <a:bodyPr/>
        <a:lstStyle/>
        <a:p>
          <a:endParaRPr lang="en-US"/>
        </a:p>
      </dgm:t>
    </dgm:pt>
    <dgm:pt modelId="{842F152E-D329-44C5-B2EF-FDCEB14261E7}">
      <dgm:prSet/>
      <dgm:spPr/>
      <dgm:t>
        <a:bodyPr/>
        <a:lstStyle/>
        <a:p>
          <a:r>
            <a:rPr lang="en-US" dirty="0">
              <a:latin typeface="Calibri"/>
              <a:cs typeface="Calibri"/>
            </a:rPr>
            <a:t>3. Can historical data predict future air quality indices?​</a:t>
          </a:r>
        </a:p>
      </dgm:t>
    </dgm:pt>
    <dgm:pt modelId="{0D958353-1285-403F-B20D-D228DC9849B7}" type="parTrans" cxnId="{E8EAAEFB-B18B-443B-9520-73E612ABDA03}">
      <dgm:prSet/>
      <dgm:spPr/>
      <dgm:t>
        <a:bodyPr/>
        <a:lstStyle/>
        <a:p>
          <a:endParaRPr lang="en-US"/>
        </a:p>
      </dgm:t>
    </dgm:pt>
    <dgm:pt modelId="{3BBB4FDA-D698-4DBB-98B8-1C2F0DEBF810}" type="sibTrans" cxnId="{E8EAAEFB-B18B-443B-9520-73E612ABDA03}">
      <dgm:prSet/>
      <dgm:spPr/>
      <dgm:t>
        <a:bodyPr/>
        <a:lstStyle/>
        <a:p>
          <a:endParaRPr lang="en-US"/>
        </a:p>
      </dgm:t>
    </dgm:pt>
    <dgm:pt modelId="{C72255CC-4F1A-477A-BE99-4E57439B0B92}" type="pres">
      <dgm:prSet presAssocID="{C1F18ED6-0916-4FBD-8203-32C0D73CC1F6}" presName="linear" presStyleCnt="0">
        <dgm:presLayoutVars>
          <dgm:animLvl val="lvl"/>
          <dgm:resizeHandles val="exact"/>
        </dgm:presLayoutVars>
      </dgm:prSet>
      <dgm:spPr/>
    </dgm:pt>
    <dgm:pt modelId="{30A5FC22-941B-47B7-9A05-85DC75C1C32E}" type="pres">
      <dgm:prSet presAssocID="{FCD769B9-4CD9-4CAE-8534-72EA93CEF207}" presName="parentText" presStyleLbl="node1" presStyleIdx="0" presStyleCnt="3">
        <dgm:presLayoutVars>
          <dgm:chMax val="0"/>
          <dgm:bulletEnabled val="1"/>
        </dgm:presLayoutVars>
      </dgm:prSet>
      <dgm:spPr/>
    </dgm:pt>
    <dgm:pt modelId="{A0ED714C-BFDE-43EF-A81D-89EC612ABA5C}" type="pres">
      <dgm:prSet presAssocID="{9E6D79A1-2470-40AC-8A89-C5095A18845B}" presName="spacer" presStyleCnt="0"/>
      <dgm:spPr/>
    </dgm:pt>
    <dgm:pt modelId="{51454AAC-FB78-4BAC-87B4-57F2DA19CA43}" type="pres">
      <dgm:prSet presAssocID="{F0E40AE5-81EF-4E00-81B1-63FB1E6E1D5A}" presName="parentText" presStyleLbl="node1" presStyleIdx="1" presStyleCnt="3">
        <dgm:presLayoutVars>
          <dgm:chMax val="0"/>
          <dgm:bulletEnabled val="1"/>
        </dgm:presLayoutVars>
      </dgm:prSet>
      <dgm:spPr/>
    </dgm:pt>
    <dgm:pt modelId="{FB116040-0790-4290-A708-B90973B98AC8}" type="pres">
      <dgm:prSet presAssocID="{237697F0-D95B-497E-8045-75392902F076}" presName="spacer" presStyleCnt="0"/>
      <dgm:spPr/>
    </dgm:pt>
    <dgm:pt modelId="{B3660B84-1AA2-42C7-A06C-4376AE7B8E1F}" type="pres">
      <dgm:prSet presAssocID="{842F152E-D329-44C5-B2EF-FDCEB14261E7}" presName="parentText" presStyleLbl="node1" presStyleIdx="2" presStyleCnt="3">
        <dgm:presLayoutVars>
          <dgm:chMax val="0"/>
          <dgm:bulletEnabled val="1"/>
        </dgm:presLayoutVars>
      </dgm:prSet>
      <dgm:spPr/>
    </dgm:pt>
  </dgm:ptLst>
  <dgm:cxnLst>
    <dgm:cxn modelId="{36F14142-B114-4EF8-B629-A43D11CF5D0E}" type="presOf" srcId="{FCD769B9-4CD9-4CAE-8534-72EA93CEF207}" destId="{30A5FC22-941B-47B7-9A05-85DC75C1C32E}" srcOrd="0" destOrd="0" presId="urn:microsoft.com/office/officeart/2005/8/layout/vList2"/>
    <dgm:cxn modelId="{C96B338D-ED78-4C35-87EB-6AA6216491ED}" type="presOf" srcId="{842F152E-D329-44C5-B2EF-FDCEB14261E7}" destId="{B3660B84-1AA2-42C7-A06C-4376AE7B8E1F}" srcOrd="0" destOrd="0" presId="urn:microsoft.com/office/officeart/2005/8/layout/vList2"/>
    <dgm:cxn modelId="{D15FA1A0-359E-4869-B4BD-9FAF4B58DCE7}" srcId="{C1F18ED6-0916-4FBD-8203-32C0D73CC1F6}" destId="{FCD769B9-4CD9-4CAE-8534-72EA93CEF207}" srcOrd="0" destOrd="0" parTransId="{B8EF3469-B8E8-470F-A9BA-DF6CAFBCE0FC}" sibTransId="{9E6D79A1-2470-40AC-8A89-C5095A18845B}"/>
    <dgm:cxn modelId="{9CFCE2B8-C563-4BF0-A2F3-63F06CB87FA9}" type="presOf" srcId="{C1F18ED6-0916-4FBD-8203-32C0D73CC1F6}" destId="{C72255CC-4F1A-477A-BE99-4E57439B0B92}" srcOrd="0" destOrd="0" presId="urn:microsoft.com/office/officeart/2005/8/layout/vList2"/>
    <dgm:cxn modelId="{AE758AD9-F5B4-4F63-BAC9-948ACF9125F0}" type="presOf" srcId="{F0E40AE5-81EF-4E00-81B1-63FB1E6E1D5A}" destId="{51454AAC-FB78-4BAC-87B4-57F2DA19CA43}" srcOrd="0" destOrd="0" presId="urn:microsoft.com/office/officeart/2005/8/layout/vList2"/>
    <dgm:cxn modelId="{946509F8-5093-4699-A0BF-7177BF96537F}" srcId="{C1F18ED6-0916-4FBD-8203-32C0D73CC1F6}" destId="{F0E40AE5-81EF-4E00-81B1-63FB1E6E1D5A}" srcOrd="1" destOrd="0" parTransId="{0DBDA009-ED99-4026-A159-731D2E4CD65C}" sibTransId="{237697F0-D95B-497E-8045-75392902F076}"/>
    <dgm:cxn modelId="{E8EAAEFB-B18B-443B-9520-73E612ABDA03}" srcId="{C1F18ED6-0916-4FBD-8203-32C0D73CC1F6}" destId="{842F152E-D329-44C5-B2EF-FDCEB14261E7}" srcOrd="2" destOrd="0" parTransId="{0D958353-1285-403F-B20D-D228DC9849B7}" sibTransId="{3BBB4FDA-D698-4DBB-98B8-1C2F0DEBF810}"/>
    <dgm:cxn modelId="{8AB7D7AA-B150-4DE7-86BA-616741194C6A}" type="presParOf" srcId="{C72255CC-4F1A-477A-BE99-4E57439B0B92}" destId="{30A5FC22-941B-47B7-9A05-85DC75C1C32E}" srcOrd="0" destOrd="0" presId="urn:microsoft.com/office/officeart/2005/8/layout/vList2"/>
    <dgm:cxn modelId="{DE6427B6-3E9F-4D92-A407-57D61FDC6A84}" type="presParOf" srcId="{C72255CC-4F1A-477A-BE99-4E57439B0B92}" destId="{A0ED714C-BFDE-43EF-A81D-89EC612ABA5C}" srcOrd="1" destOrd="0" presId="urn:microsoft.com/office/officeart/2005/8/layout/vList2"/>
    <dgm:cxn modelId="{1C26719B-4A12-4124-9CF3-47E205B8FB7D}" type="presParOf" srcId="{C72255CC-4F1A-477A-BE99-4E57439B0B92}" destId="{51454AAC-FB78-4BAC-87B4-57F2DA19CA43}" srcOrd="2" destOrd="0" presId="urn:microsoft.com/office/officeart/2005/8/layout/vList2"/>
    <dgm:cxn modelId="{D5FCE8A0-F42C-4617-90C6-5B8A9E53EE9E}" type="presParOf" srcId="{C72255CC-4F1A-477A-BE99-4E57439B0B92}" destId="{FB116040-0790-4290-A708-B90973B98AC8}" srcOrd="3" destOrd="0" presId="urn:microsoft.com/office/officeart/2005/8/layout/vList2"/>
    <dgm:cxn modelId="{17455853-7248-4169-AC2E-4754D7A2D965}" type="presParOf" srcId="{C72255CC-4F1A-477A-BE99-4E57439B0B92}" destId="{B3660B84-1AA2-42C7-A06C-4376AE7B8E1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EFE80-B2C2-4957-8AB9-A291B1B4125D}">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E3CDD4E-A057-44EF-8F09-7FD82F13C5A7}">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0" i="0" kern="1200" baseline="0" dirty="0">
              <a:solidFill>
                <a:srgbClr val="000000"/>
              </a:solidFill>
              <a:latin typeface="Calibri"/>
              <a:ea typeface="Open Sans"/>
              <a:cs typeface="Open Sans"/>
            </a:rPr>
            <a:t>Indeed, studies have established that such air pollutants as O3, NO2, PM, and volatile organic compounds are associated with increased risks of respiratory illnesses, cardiovascular diseases, and even cancer. So says the WHO, adding that this was echoed in the works of </a:t>
          </a:r>
          <a:r>
            <a:rPr lang="en-US" sz="1400" b="0" i="0" kern="1200" baseline="0" dirty="0" err="1">
              <a:solidFill>
                <a:srgbClr val="000000"/>
              </a:solidFill>
              <a:latin typeface="Calibri"/>
              <a:ea typeface="Open Sans"/>
              <a:cs typeface="Open Sans"/>
            </a:rPr>
            <a:t>Rinsky</a:t>
          </a:r>
          <a:r>
            <a:rPr lang="en-US" sz="1400" b="0" i="0" kern="1200" baseline="0" dirty="0">
              <a:solidFill>
                <a:srgbClr val="000000"/>
              </a:solidFill>
              <a:latin typeface="Calibri"/>
              <a:ea typeface="Open Sans"/>
              <a:cs typeface="Open Sans"/>
            </a:rPr>
            <a:t> et al. and Kelly &amp; Fussell as far back as 1987 and 2015, respectively. Monitoring these pollutants allows an understanding of the trends in exposure so that appropriate intervention may be done to reduce mortalities attributed to air pollution.</a:t>
          </a:r>
          <a:endParaRPr lang="en-US" sz="1400" kern="1200" dirty="0">
            <a:solidFill>
              <a:srgbClr val="010000"/>
            </a:solidFill>
            <a:latin typeface="Calibri"/>
            <a:ea typeface="Open Sans"/>
            <a:cs typeface="Open Sans"/>
          </a:endParaRPr>
        </a:p>
      </dsp:txBody>
      <dsp:txXfrm>
        <a:off x="585701" y="1066737"/>
        <a:ext cx="4337991" cy="2693452"/>
      </dsp:txXfrm>
    </dsp:sp>
    <dsp:sp modelId="{A695988F-AA9F-4C85-AF56-E2858FAAA78D}">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3A205F8-486E-493A-8A6B-27C61CEDF88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solidFill>
                <a:srgbClr val="000000"/>
              </a:solidFill>
              <a:latin typeface="Calibri"/>
              <a:ea typeface="Open Sans"/>
              <a:cs typeface="Open Sans"/>
            </a:rPr>
            <a:t>Temperature and humidity are among the most influential factors on pollutant behavior because of their implications for chemical reactions, the formation of particles, and atmospheric dispersion. The present work incorporates EDA, time series data analysis, and machine learning into air quality analysis to enable further advances in predictive modeling relevant to environmental management.</a:t>
          </a:r>
          <a:endParaRPr lang="en-US" sz="1400" kern="1200" dirty="0">
            <a:latin typeface="Calibri"/>
            <a:cs typeface="Calibri"/>
          </a:endParaRPr>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5FC22-941B-47B7-9A05-85DC75C1C32E}">
      <dsp:nvSpPr>
        <dsp:cNvPr id="0" name=""/>
        <dsp:cNvSpPr/>
      </dsp:nvSpPr>
      <dsp:spPr>
        <a:xfrm>
          <a:off x="0" y="111518"/>
          <a:ext cx="10515600" cy="13127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Calibri"/>
              <a:cs typeface="Calibri"/>
            </a:rPr>
            <a:t>1. How do pollutant levels like CO, NOx and Benzene vary in urban areas over time?​</a:t>
          </a:r>
        </a:p>
      </dsp:txBody>
      <dsp:txXfrm>
        <a:off x="64083" y="175601"/>
        <a:ext cx="10387434" cy="1184574"/>
      </dsp:txXfrm>
    </dsp:sp>
    <dsp:sp modelId="{51454AAC-FB78-4BAC-87B4-57F2DA19CA43}">
      <dsp:nvSpPr>
        <dsp:cNvPr id="0" name=""/>
        <dsp:cNvSpPr/>
      </dsp:nvSpPr>
      <dsp:spPr>
        <a:xfrm>
          <a:off x="0" y="1519299"/>
          <a:ext cx="10515600" cy="13127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Calibri"/>
              <a:cs typeface="Calibri"/>
            </a:rPr>
            <a:t>2. What is the relationship between pollutants and environmental variables like temperature and humidity?​</a:t>
          </a:r>
        </a:p>
      </dsp:txBody>
      <dsp:txXfrm>
        <a:off x="64083" y="1583382"/>
        <a:ext cx="10387434" cy="1184574"/>
      </dsp:txXfrm>
    </dsp:sp>
    <dsp:sp modelId="{B3660B84-1AA2-42C7-A06C-4376AE7B8E1F}">
      <dsp:nvSpPr>
        <dsp:cNvPr id="0" name=""/>
        <dsp:cNvSpPr/>
      </dsp:nvSpPr>
      <dsp:spPr>
        <a:xfrm>
          <a:off x="0" y="2927079"/>
          <a:ext cx="10515600" cy="13127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Calibri"/>
              <a:cs typeface="Calibri"/>
            </a:rPr>
            <a:t>3. Can historical data predict future air quality indices?​</a:t>
          </a:r>
        </a:p>
      </dsp:txBody>
      <dsp:txXfrm>
        <a:off x="64083" y="2991162"/>
        <a:ext cx="10387434" cy="11845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28/10/2024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ujithJupalli/CS668"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chive.ics.uci.edu/dataset/360/air+qua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2111.14125" TargetMode="External"/><Relationship Id="rId2" Type="http://schemas.openxmlformats.org/officeDocument/2006/relationships/hyperlink" Target="https://www.researchgate.net/publication/320727407_Measuring_the_Impact_of_Urban_Street_Trees_on_Air_Quality_and_Respiratory_Illne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540AF3-F312-ACA5-729A-C7F0C1577F6C}"/>
              </a:ext>
            </a:extLst>
          </p:cNvPr>
          <p:cNvPicPr>
            <a:picLocks noChangeAspect="1"/>
          </p:cNvPicPr>
          <p:nvPr/>
        </p:nvPicPr>
        <p:blipFill>
          <a:blip r:embed="rId2"/>
          <a:srcRect l="18834" r="446" b="1"/>
          <a:stretch/>
        </p:blipFill>
        <p:spPr>
          <a:xfrm>
            <a:off x="2522358" y="10"/>
            <a:ext cx="9669642" cy="6857990"/>
          </a:xfrm>
          <a:prstGeom prst="rect">
            <a:avLst/>
          </a:prstGeom>
        </p:spPr>
      </p:pic>
      <p:sp>
        <p:nvSpPr>
          <p:cNvPr id="241" name="Rectangle 24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52228" y="743447"/>
            <a:ext cx="3973385" cy="3692028"/>
          </a:xfrm>
          <a:noFill/>
        </p:spPr>
        <p:txBody>
          <a:bodyPr>
            <a:normAutofit/>
          </a:bodyPr>
          <a:lstStyle/>
          <a:p>
            <a:pPr algn="l"/>
            <a:r>
              <a:rPr lang="en-GB" sz="5200">
                <a:latin typeface="Constantia"/>
                <a:ea typeface="Calibri"/>
                <a:cs typeface="Calibri"/>
              </a:rPr>
              <a:t>Exploratory Data Analysis Of Air Quality </a:t>
            </a:r>
          </a:p>
        </p:txBody>
      </p:sp>
      <p:sp>
        <p:nvSpPr>
          <p:cNvPr id="3" name="Subtitle 2"/>
          <p:cNvSpPr>
            <a:spLocks noGrp="1"/>
          </p:cNvSpPr>
          <p:nvPr>
            <p:ph type="subTitle" idx="1"/>
          </p:nvPr>
        </p:nvSpPr>
        <p:spPr>
          <a:xfrm>
            <a:off x="952229" y="4629234"/>
            <a:ext cx="3973386" cy="1485319"/>
          </a:xfrm>
          <a:noFill/>
        </p:spPr>
        <p:txBody>
          <a:bodyPr vert="horz" lIns="91440" tIns="45720" rIns="91440" bIns="45720" rtlCol="0" anchor="t">
            <a:normAutofit fontScale="92500"/>
          </a:bodyPr>
          <a:lstStyle/>
          <a:p>
            <a:pPr algn="l"/>
            <a:r>
              <a:rPr lang="en-GB" b="1" dirty="0">
                <a:latin typeface="Calibri"/>
                <a:ea typeface="Calibri"/>
                <a:cs typeface="Calibri"/>
              </a:rPr>
              <a:t>By: </a:t>
            </a:r>
            <a:r>
              <a:rPr lang="en-GB" dirty="0">
                <a:latin typeface="Calibri"/>
                <a:ea typeface="Calibri"/>
                <a:cs typeface="Calibri"/>
              </a:rPr>
              <a:t>Sai Sujith Reddy, Jupalli</a:t>
            </a:r>
          </a:p>
          <a:p>
            <a:pPr algn="l"/>
            <a:r>
              <a:rPr lang="en-GB" b="1" dirty="0" err="1">
                <a:latin typeface="Calibri"/>
                <a:ea typeface="Calibri"/>
                <a:cs typeface="Calibri"/>
              </a:rPr>
              <a:t>Github</a:t>
            </a:r>
            <a:r>
              <a:rPr lang="en-GB" b="1" dirty="0">
                <a:latin typeface="Calibri"/>
                <a:ea typeface="Calibri"/>
                <a:cs typeface="Calibri"/>
              </a:rPr>
              <a:t>:</a:t>
            </a:r>
            <a:r>
              <a:rPr lang="en-GB" dirty="0">
                <a:latin typeface="Calibri"/>
                <a:ea typeface="Calibri"/>
                <a:cs typeface="Calibri"/>
              </a:rPr>
              <a:t> </a:t>
            </a:r>
            <a:r>
              <a:rPr lang="en-GB" dirty="0">
                <a:latin typeface="Aptos"/>
                <a:ea typeface="Calibri"/>
                <a:cs typeface="Calibri"/>
                <a:hlinkClick r:id="rId3"/>
              </a:rPr>
              <a:t>Github</a:t>
            </a:r>
            <a:endParaRPr lang="en-GB">
              <a:ea typeface="+mn-lt"/>
              <a:cs typeface="+mn-lt"/>
            </a:endParaRPr>
          </a:p>
          <a:p>
            <a:pPr algn="l"/>
            <a:r>
              <a:rPr lang="en-US" b="1" dirty="0">
                <a:latin typeface="Calibri"/>
                <a:ea typeface="Calibri"/>
                <a:cs typeface="Calibri"/>
              </a:rPr>
              <a:t>Instructor: </a:t>
            </a:r>
            <a:r>
              <a:rPr lang="en-US" dirty="0">
                <a:latin typeface="Calibri"/>
                <a:ea typeface="Calibri"/>
                <a:cs typeface="Calibri"/>
              </a:rPr>
              <a:t>Dr. Christelle Scharff</a:t>
            </a:r>
            <a:endParaRPr lang="en-GB" dirty="0"/>
          </a:p>
          <a:p>
            <a:pPr algn="l"/>
            <a:endParaRPr lang="en-GB" b="1">
              <a:latin typeface="Calibri"/>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57D9BC-C2C5-BA4E-55A8-B1C17D7430AE}"/>
              </a:ext>
            </a:extLst>
          </p:cNvPr>
          <p:cNvPicPr>
            <a:picLocks noChangeAspect="1"/>
          </p:cNvPicPr>
          <p:nvPr/>
        </p:nvPicPr>
        <p:blipFill>
          <a:blip r:embed="rId2">
            <a:duotone>
              <a:schemeClr val="bg2">
                <a:shade val="45000"/>
                <a:satMod val="135000"/>
              </a:schemeClr>
              <a:prstClr val="white"/>
            </a:duotone>
          </a:blip>
          <a:srcRect t="15855" r="9085" b="741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6389-BB3D-4B5B-9592-534A5EF5333E}"/>
              </a:ext>
            </a:extLst>
          </p:cNvPr>
          <p:cNvSpPr>
            <a:spLocks noGrp="1"/>
          </p:cNvSpPr>
          <p:nvPr>
            <p:ph type="title"/>
          </p:nvPr>
        </p:nvSpPr>
        <p:spPr>
          <a:xfrm>
            <a:off x="838200" y="365125"/>
            <a:ext cx="10515600" cy="1325563"/>
          </a:xfrm>
        </p:spPr>
        <p:txBody>
          <a:bodyPr>
            <a:normAutofit/>
          </a:bodyPr>
          <a:lstStyle/>
          <a:p>
            <a:r>
              <a:rPr lang="en-US">
                <a:latin typeface="Calibri" panose="020F0502020204030204" pitchFamily="34" charset="0"/>
                <a:ea typeface="Calibri" panose="020F0502020204030204" pitchFamily="34" charset="0"/>
                <a:cs typeface="Calibri" panose="020F0502020204030204" pitchFamily="34" charset="0"/>
              </a:rPr>
              <a:t>Introduction</a:t>
            </a:r>
          </a:p>
        </p:txBody>
      </p:sp>
      <p:graphicFrame>
        <p:nvGraphicFramePr>
          <p:cNvPr id="16" name="Rectangle 1">
            <a:extLst>
              <a:ext uri="{FF2B5EF4-FFF2-40B4-BE49-F238E27FC236}">
                <a16:creationId xmlns:a16="http://schemas.microsoft.com/office/drawing/2014/main" id="{E2A4A057-5C9F-C35B-0073-00CD0A06EF21}"/>
              </a:ext>
            </a:extLst>
          </p:cNvPr>
          <p:cNvGraphicFramePr>
            <a:graphicFrameLocks noGrp="1"/>
          </p:cNvGraphicFramePr>
          <p:nvPr>
            <p:ph idx="1"/>
            <p:extLst>
              <p:ext uri="{D42A27DB-BD31-4B8C-83A1-F6EECF244321}">
                <p14:modId xmlns:p14="http://schemas.microsoft.com/office/powerpoint/2010/main" val="28225716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560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0C4B-0C1B-48BF-95EE-2171C67FBAB4}"/>
              </a:ext>
            </a:extLst>
          </p:cNvPr>
          <p:cNvSpPr>
            <a:spLocks noGrp="1"/>
          </p:cNvSpPr>
          <p:nvPr>
            <p:ph type="title"/>
          </p:nvPr>
        </p:nvSpPr>
        <p:spPr/>
        <p:txBody>
          <a:bodyPr/>
          <a:lstStyle/>
          <a:p>
            <a:r>
              <a:rPr lang="en-US" b="1" dirty="0">
                <a:latin typeface="Calibri"/>
                <a:cs typeface="Arial"/>
              </a:rPr>
              <a:t>Research Question(s):​</a:t>
            </a:r>
            <a:br>
              <a:rPr lang="en-US" b="1" dirty="0">
                <a:latin typeface="Calibri"/>
                <a:ea typeface="Calibri"/>
                <a:cs typeface="Arial"/>
              </a:rPr>
            </a:br>
            <a:endParaRPr lang="en-US" dirty="0"/>
          </a:p>
        </p:txBody>
      </p:sp>
      <p:graphicFrame>
        <p:nvGraphicFramePr>
          <p:cNvPr id="15" name="Content Placeholder 2">
            <a:extLst>
              <a:ext uri="{FF2B5EF4-FFF2-40B4-BE49-F238E27FC236}">
                <a16:creationId xmlns:a16="http://schemas.microsoft.com/office/drawing/2014/main" id="{FE20C40F-777B-8F97-BAAD-355AB97407E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32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40BB0-AD13-444B-85AA-56B3CAD521B1}"/>
              </a:ext>
            </a:extLst>
          </p:cNvPr>
          <p:cNvSpPr>
            <a:spLocks noGrp="1"/>
          </p:cNvSpPr>
          <p:nvPr>
            <p:ph type="title"/>
          </p:nvPr>
        </p:nvSpPr>
        <p:spPr>
          <a:xfrm>
            <a:off x="761803" y="350196"/>
            <a:ext cx="4646904" cy="1624520"/>
          </a:xfrm>
        </p:spPr>
        <p:txBody>
          <a:bodyPr anchor="ctr">
            <a:normAutofit/>
          </a:bodyPr>
          <a:lstStyle/>
          <a:p>
            <a:r>
              <a:rPr lang="en-US" sz="4000"/>
              <a:t>Literature review</a:t>
            </a:r>
          </a:p>
        </p:txBody>
      </p:sp>
      <p:sp>
        <p:nvSpPr>
          <p:cNvPr id="3" name="Content Placeholder 2">
            <a:extLst>
              <a:ext uri="{FF2B5EF4-FFF2-40B4-BE49-F238E27FC236}">
                <a16:creationId xmlns:a16="http://schemas.microsoft.com/office/drawing/2014/main" id="{EC9842EF-ED44-457A-852D-677DE60FA127}"/>
              </a:ext>
            </a:extLst>
          </p:cNvPr>
          <p:cNvSpPr>
            <a:spLocks noGrp="1"/>
          </p:cNvSpPr>
          <p:nvPr>
            <p:ph idx="1"/>
          </p:nvPr>
        </p:nvSpPr>
        <p:spPr>
          <a:xfrm>
            <a:off x="691618" y="2683043"/>
            <a:ext cx="4717089" cy="3673306"/>
          </a:xfrm>
        </p:spPr>
        <p:txBody>
          <a:bodyPr anchor="ctr">
            <a:normAutofit/>
          </a:bodyPr>
          <a:lstStyle/>
          <a:p>
            <a:r>
              <a:rPr lang="en-US" sz="1200" dirty="0">
                <a:latin typeface="Calibri"/>
                <a:ea typeface="Open Sans"/>
                <a:cs typeface="Open Sans"/>
              </a:rPr>
              <a:t>The toxicity in air is one of the most serious global issues. 91 % of the population are dwelling in places where WHO limits concerning air quality are violated. Air pollution is responsible for around 4.2 million deaths annually due to diseases related to the heart and lungs. WHO, </a:t>
            </a:r>
            <a:r>
              <a:rPr lang="en-US" sz="1050" dirty="0">
                <a:latin typeface="Calibri"/>
                <a:ea typeface="Open Sans"/>
                <a:cs typeface="Open Sans"/>
              </a:rPr>
              <a:t>2016, 2018. </a:t>
            </a:r>
          </a:p>
          <a:p>
            <a:r>
              <a:rPr lang="en-US" sz="1200" dirty="0">
                <a:latin typeface="Calibri"/>
                <a:ea typeface="Open Sans"/>
                <a:cs typeface="Open Sans"/>
              </a:rPr>
              <a:t>Several identified advanced ways of analyzing pollution levels and health impacts, whereas trend analyses from recent studies, such as Vetter et al. (2020), showed the importance of such research on NOx and particulate matter across cities. </a:t>
            </a:r>
          </a:p>
          <a:p>
            <a:r>
              <a:rPr lang="en-US" sz="1200" dirty="0">
                <a:latin typeface="Calibri"/>
                <a:ea typeface="Open Sans"/>
                <a:cs typeface="Open Sans"/>
              </a:rPr>
              <a:t>Machine learning, especially methods using neural networks, has lately been explored for forecasting air quality; there is still considerable deficiency regarding knowledge of spatiotemporal patterns and corresponding health linkages. </a:t>
            </a:r>
          </a:p>
          <a:p>
            <a:r>
              <a:rPr lang="en-US" sz="1200" dirty="0">
                <a:latin typeface="Calibri"/>
                <a:ea typeface="Open Sans"/>
                <a:cs typeface="Open Sans"/>
              </a:rPr>
              <a:t>This project uses granular data and ML models to analyze urban air quality and help uncover insights to inform policies on the impact of pollution on public health.</a:t>
            </a:r>
          </a:p>
        </p:txBody>
      </p:sp>
      <p:pic>
        <p:nvPicPr>
          <p:cNvPr id="18" name="Picture 17" descr="Smoke from factory">
            <a:extLst>
              <a:ext uri="{FF2B5EF4-FFF2-40B4-BE49-F238E27FC236}">
                <a16:creationId xmlns:a16="http://schemas.microsoft.com/office/drawing/2014/main" id="{837EE689-997F-DE12-D4D0-B39618BEC314}"/>
              </a:ext>
            </a:extLst>
          </p:cNvPr>
          <p:cNvPicPr>
            <a:picLocks noChangeAspect="1"/>
          </p:cNvPicPr>
          <p:nvPr/>
        </p:nvPicPr>
        <p:blipFill>
          <a:blip r:embed="rId2"/>
          <a:srcRect l="37722" r="2965" b="-3"/>
          <a:stretch/>
        </p:blipFill>
        <p:spPr>
          <a:xfrm>
            <a:off x="6096000" y="1"/>
            <a:ext cx="6102825" cy="6858000"/>
          </a:xfrm>
          <a:prstGeom prst="rect">
            <a:avLst/>
          </a:prstGeom>
        </p:spPr>
      </p:pic>
    </p:spTree>
    <p:extLst>
      <p:ext uri="{BB962C8B-B14F-4D97-AF65-F5344CB8AC3E}">
        <p14:creationId xmlns:p14="http://schemas.microsoft.com/office/powerpoint/2010/main" val="280033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41087-1AE5-2BAF-00B6-9B69254A1BCF}"/>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Dataset Overview</a:t>
            </a:r>
          </a:p>
        </p:txBody>
      </p:sp>
      <p:sp>
        <p:nvSpPr>
          <p:cNvPr id="67" name="Rectangle 6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A0D96DC-9476-9AF5-FFC9-4B1A9B5C944A}"/>
              </a:ext>
            </a:extLst>
          </p:cNvPr>
          <p:cNvSpPr txBox="1"/>
          <p:nvPr/>
        </p:nvSpPr>
        <p:spPr>
          <a:xfrm>
            <a:off x="645066" y="2101284"/>
            <a:ext cx="4282984" cy="354202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200" dirty="0">
                <a:latin typeface="Calibri"/>
                <a:cs typeface="Calibri"/>
              </a:rPr>
              <a:t>Link to the data :</a:t>
            </a:r>
            <a:r>
              <a:rPr lang="en-US" sz="1200" dirty="0">
                <a:latin typeface="Calibri"/>
                <a:cs typeface="Calibri"/>
                <a:hlinkClick r:id="rId2"/>
              </a:rPr>
              <a:t>Air+QualityUCI</a:t>
            </a:r>
            <a:endParaRPr lang="en-US" sz="1200" dirty="0">
              <a:latin typeface="Calibri"/>
              <a:cs typeface="Calibri"/>
            </a:endParaRPr>
          </a:p>
          <a:p>
            <a:r>
              <a:rPr lang="en-US" sz="1200" dirty="0">
                <a:latin typeface="Calibri"/>
                <a:ea typeface="+mn-lt"/>
                <a:cs typeface="+mn-lt"/>
              </a:rPr>
              <a:t>The </a:t>
            </a:r>
            <a:r>
              <a:rPr lang="en-US" sz="1200" dirty="0" err="1">
                <a:latin typeface="Calibri"/>
                <a:ea typeface="+mn-lt"/>
                <a:cs typeface="+mn-lt"/>
              </a:rPr>
              <a:t>AirQualityUCI</a:t>
            </a:r>
            <a:r>
              <a:rPr lang="en-US" sz="1200" dirty="0">
                <a:latin typeface="Calibri"/>
                <a:ea typeface="+mn-lt"/>
                <a:cs typeface="+mn-lt"/>
              </a:rPr>
              <a:t> dataset contains measurements of air pollutants and meteorological data. </a:t>
            </a:r>
            <a:endParaRPr lang="en-US" sz="1200" dirty="0">
              <a:latin typeface="Calibri"/>
              <a:cs typeface="Calibri"/>
            </a:endParaRPr>
          </a:p>
          <a:p>
            <a:pPr lvl="1"/>
            <a:endParaRPr lang="en-US" sz="1200" dirty="0">
              <a:latin typeface="Calibri"/>
              <a:cs typeface="Calibri"/>
            </a:endParaRPr>
          </a:p>
          <a:p>
            <a:pPr marL="685800" lvl="1" indent="-228600">
              <a:buAutoNum type="arabicPeriod"/>
            </a:pPr>
            <a:r>
              <a:rPr lang="en-US" sz="1200" dirty="0">
                <a:latin typeface="Calibri"/>
                <a:ea typeface="+mn-lt"/>
                <a:cs typeface="+mn-lt"/>
              </a:rPr>
              <a:t>The Key Pollutants include CO, NOx and NO2. </a:t>
            </a:r>
            <a:endParaRPr lang="en-US" sz="1200" dirty="0">
              <a:latin typeface="Calibri"/>
              <a:cs typeface="Calibri"/>
            </a:endParaRPr>
          </a:p>
          <a:p>
            <a:pPr marL="685800" lvl="1" indent="-228600">
              <a:buAutoNum type="arabicPeriod"/>
            </a:pPr>
            <a:r>
              <a:rPr lang="en-US" sz="1200" dirty="0">
                <a:latin typeface="Calibri"/>
                <a:ea typeface="+mn-lt"/>
                <a:cs typeface="+mn-lt"/>
              </a:rPr>
              <a:t>Meteorological data includes temperature (T), Relative humidity (RH), and Absolute humidity (AH). </a:t>
            </a:r>
            <a:endParaRPr lang="en-US" sz="1200" dirty="0">
              <a:latin typeface="Calibri"/>
              <a:cs typeface="Calibri"/>
            </a:endParaRPr>
          </a:p>
          <a:p>
            <a:pPr marL="685800" lvl="1" indent="-228600">
              <a:buAutoNum type="arabicPeriod"/>
            </a:pPr>
            <a:r>
              <a:rPr lang="en-US" sz="1200" dirty="0">
                <a:latin typeface="Calibri"/>
                <a:ea typeface="+mn-lt"/>
                <a:cs typeface="+mn-lt"/>
              </a:rPr>
              <a:t>Measurements were taken hourly over a period, capturing variations across different conditions  from 10/03/2004 to 10/03/2005. </a:t>
            </a:r>
            <a:endParaRPr lang="en-US" sz="1200" dirty="0">
              <a:latin typeface="Calibri"/>
              <a:cs typeface="Calibri"/>
            </a:endParaRPr>
          </a:p>
          <a:p>
            <a:pPr marL="685800" lvl="1" indent="-228600">
              <a:buAutoNum type="arabicPeriod"/>
            </a:pPr>
            <a:endParaRPr lang="en-US" sz="1200" dirty="0">
              <a:latin typeface="Calibri"/>
              <a:ea typeface="+mn-lt"/>
              <a:cs typeface="+mn-lt"/>
            </a:endParaRPr>
          </a:p>
          <a:p>
            <a:pPr>
              <a:lnSpc>
                <a:spcPct val="90000"/>
              </a:lnSpc>
              <a:spcAft>
                <a:spcPts val="600"/>
              </a:spcAft>
            </a:pPr>
            <a:r>
              <a:rPr lang="en-US" sz="1200" dirty="0">
                <a:latin typeface="Calibri"/>
                <a:ea typeface="+mn-lt"/>
                <a:cs typeface="+mn-lt"/>
              </a:rPr>
              <a:t>Before proceeding with a detailed EDA, I had to do some basic data cleaning steps, including checking for missing values and replacing the placeholder for missing values (-200) with pd.NA. Since we encountered an issue with replacing -200 directly with pd.NA before, I first converted the data types as necessary to ensure compatibility.</a:t>
            </a:r>
            <a:endParaRPr lang="en-US" sz="1200" dirty="0">
              <a:latin typeface="Calibri"/>
              <a:cs typeface="Calibri"/>
            </a:endParaRPr>
          </a:p>
          <a:p>
            <a:pPr marL="406400" indent="-228600">
              <a:lnSpc>
                <a:spcPct val="90000"/>
              </a:lnSpc>
              <a:spcAft>
                <a:spcPts val="600"/>
              </a:spcAft>
              <a:buFont typeface="Arial" panose="020B0604020202020204" pitchFamily="34" charset="0"/>
              <a:buChar char="•"/>
            </a:pPr>
            <a:endParaRPr lang="en-US" sz="1200" dirty="0">
              <a:latin typeface="Calibri"/>
              <a:cs typeface="Calibri"/>
            </a:endParaRPr>
          </a:p>
          <a:p>
            <a:pPr marL="406400" indent="-228600">
              <a:lnSpc>
                <a:spcPct val="90000"/>
              </a:lnSpc>
              <a:spcAft>
                <a:spcPts val="600"/>
              </a:spcAft>
              <a:buFont typeface="Arial" panose="020B0604020202020204" pitchFamily="34" charset="0"/>
              <a:buChar char="•"/>
            </a:pPr>
            <a:endParaRPr lang="en-US" sz="1200" dirty="0">
              <a:latin typeface="Calibri"/>
              <a:cs typeface="Calibri"/>
            </a:endParaRPr>
          </a:p>
          <a:p>
            <a:pPr indent="-228600">
              <a:lnSpc>
                <a:spcPct val="90000"/>
              </a:lnSpc>
              <a:spcAft>
                <a:spcPts val="600"/>
              </a:spcAft>
              <a:buFont typeface="Arial" panose="020B0604020202020204" pitchFamily="34" charset="0"/>
              <a:buChar char="•"/>
            </a:pPr>
            <a:endParaRPr lang="en-US" sz="1200" dirty="0">
              <a:latin typeface="Calibri"/>
              <a:cs typeface="Calibri"/>
            </a:endParaRPr>
          </a:p>
        </p:txBody>
      </p:sp>
      <p:sp>
        <p:nvSpPr>
          <p:cNvPr id="69" name="Rectangle 6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table&#10;&#10;Description automatically generated">
            <a:extLst>
              <a:ext uri="{FF2B5EF4-FFF2-40B4-BE49-F238E27FC236}">
                <a16:creationId xmlns:a16="http://schemas.microsoft.com/office/drawing/2014/main" id="{A11D138E-1AD6-F26D-2D2B-4B0E09FEEFA7}"/>
              </a:ext>
            </a:extLst>
          </p:cNvPr>
          <p:cNvPicPr>
            <a:picLocks noChangeAspect="1"/>
          </p:cNvPicPr>
          <p:nvPr/>
        </p:nvPicPr>
        <p:blipFill>
          <a:blip r:embed="rId3"/>
          <a:stretch>
            <a:fillRect/>
          </a:stretch>
        </p:blipFill>
        <p:spPr>
          <a:xfrm>
            <a:off x="5987738" y="2742728"/>
            <a:ext cx="5628018" cy="1139674"/>
          </a:xfrm>
          <a:prstGeom prst="rect">
            <a:avLst/>
          </a:prstGeom>
        </p:spPr>
      </p:pic>
    </p:spTree>
    <p:extLst>
      <p:ext uri="{BB962C8B-B14F-4D97-AF65-F5344CB8AC3E}">
        <p14:creationId xmlns:p14="http://schemas.microsoft.com/office/powerpoint/2010/main" val="149329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B68CC-DF4B-4A69-AA70-C46F43898A58}"/>
              </a:ext>
            </a:extLst>
          </p:cNvPr>
          <p:cNvSpPr>
            <a:spLocks noGrp="1"/>
          </p:cNvSpPr>
          <p:nvPr>
            <p:ph type="title"/>
          </p:nvPr>
        </p:nvSpPr>
        <p:spPr>
          <a:xfrm>
            <a:off x="1099425" y="1238081"/>
            <a:ext cx="4709345" cy="962953"/>
          </a:xfrm>
        </p:spPr>
        <p:txBody>
          <a:bodyPr anchor="b">
            <a:normAutofit/>
          </a:bodyPr>
          <a:lstStyle/>
          <a:p>
            <a:r>
              <a:rPr lang="en-US" sz="3800"/>
              <a:t>EDA &amp; Methodology</a:t>
            </a:r>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62A32B-7022-416B-82B3-6FE01A533BBA}"/>
              </a:ext>
            </a:extLst>
          </p:cNvPr>
          <p:cNvSpPr>
            <a:spLocks noGrp="1"/>
          </p:cNvSpPr>
          <p:nvPr>
            <p:ph idx="1"/>
          </p:nvPr>
        </p:nvSpPr>
        <p:spPr>
          <a:xfrm>
            <a:off x="850078" y="2367736"/>
            <a:ext cx="5170555" cy="4023519"/>
          </a:xfrm>
        </p:spPr>
        <p:txBody>
          <a:bodyPr vert="horz" lIns="91440" tIns="45720" rIns="91440" bIns="45720" rtlCol="0" anchor="t">
            <a:noAutofit/>
          </a:bodyPr>
          <a:lstStyle/>
          <a:p>
            <a:pPr marL="0" indent="0">
              <a:buNone/>
            </a:pPr>
            <a:r>
              <a:rPr lang="en-US" sz="1300" b="1" dirty="0">
                <a:latin typeface="Calibri"/>
                <a:ea typeface="Open Sans"/>
                <a:cs typeface="Open Sans"/>
              </a:rPr>
              <a:t>EDA Results:</a:t>
            </a:r>
            <a:r>
              <a:rPr lang="en-US" sz="1300" dirty="0">
                <a:latin typeface="Calibri"/>
                <a:ea typeface="Open Sans"/>
                <a:cs typeface="Open Sans"/>
              </a:rPr>
              <a:t> </a:t>
            </a:r>
            <a:br>
              <a:rPr lang="en-US" sz="1300" dirty="0">
                <a:latin typeface="Calibri"/>
                <a:ea typeface="Open Sans"/>
                <a:cs typeface="Open Sans"/>
              </a:rPr>
            </a:br>
            <a:r>
              <a:rPr lang="en-US" sz="1300" b="1" dirty="0">
                <a:latin typeface="Calibri"/>
                <a:ea typeface="Open Sans"/>
                <a:cs typeface="Open Sans"/>
              </a:rPr>
              <a:t>Correlation among Pollutants: </a:t>
            </a:r>
            <a:r>
              <a:rPr lang="en-US" sz="1300" dirty="0">
                <a:latin typeface="Calibri"/>
                <a:ea typeface="Open Sans"/>
                <a:cs typeface="Open Sans"/>
              </a:rPr>
              <a:t>Exploratory data analysis showed that the pollutants tend to increase or decrease together, and in many cases, are correlated with other pollutants. </a:t>
            </a:r>
            <a:br>
              <a:rPr lang="en-US" sz="1300" dirty="0">
                <a:latin typeface="Calibri"/>
                <a:ea typeface="Open Sans"/>
                <a:cs typeface="Open Sans"/>
              </a:rPr>
            </a:br>
            <a:r>
              <a:rPr lang="en-US" sz="1300" b="1" dirty="0">
                <a:latin typeface="Calibri"/>
                <a:ea typeface="Open Sans"/>
                <a:cs typeface="Open Sans"/>
              </a:rPr>
              <a:t>Seasonal Trends: </a:t>
            </a:r>
            <a:r>
              <a:rPr lang="en-US" sz="1300" dirty="0">
                <a:latin typeface="Calibri"/>
                <a:ea typeface="Open Sans"/>
                <a:cs typeface="Open Sans"/>
              </a:rPr>
              <a:t>The data often follows seasonal trends. For instance, the values might be higher during colder months due to heating activities and the general atmospheric condition, which traps pollutants near the surface of the earth. </a:t>
            </a:r>
            <a:br>
              <a:rPr lang="en-US" sz="1300" dirty="0">
                <a:latin typeface="Calibri"/>
                <a:ea typeface="Open Sans"/>
                <a:cs typeface="Open Sans"/>
              </a:rPr>
            </a:br>
            <a:r>
              <a:rPr lang="en-US" sz="1300" b="1" dirty="0">
                <a:latin typeface="Calibri"/>
                <a:ea typeface="Open Sans"/>
                <a:cs typeface="Open Sans"/>
              </a:rPr>
              <a:t>Variance in the Concentration of Pollutants:</a:t>
            </a:r>
            <a:r>
              <a:rPr lang="en-US" sz="1300" dirty="0">
                <a:latin typeface="Calibri"/>
                <a:ea typeface="Open Sans"/>
                <a:cs typeface="Open Sans"/>
              </a:rPr>
              <a:t> The levels of pollutants vary so much throughout the year, with episodes where their concentration seems high and could be related to certain events or seasonal changes. </a:t>
            </a:r>
            <a:br>
              <a:rPr lang="en-US" sz="1300" dirty="0">
                <a:latin typeface="Calibri"/>
                <a:ea typeface="Open Sans"/>
                <a:cs typeface="Open Sans"/>
              </a:rPr>
            </a:br>
            <a:br>
              <a:rPr lang="en-US" sz="1300" dirty="0">
                <a:latin typeface="Calibri"/>
                <a:ea typeface="Open Sans"/>
                <a:cs typeface="Open Sans"/>
              </a:rPr>
            </a:br>
            <a:r>
              <a:rPr lang="en-US" sz="1300" b="1" dirty="0">
                <a:latin typeface="Calibri"/>
                <a:ea typeface="Open Sans"/>
                <a:cs typeface="Open Sans"/>
              </a:rPr>
              <a:t>Models:</a:t>
            </a:r>
            <a:br>
              <a:rPr lang="en-US" sz="1300" b="1" dirty="0">
                <a:latin typeface="Calibri"/>
                <a:ea typeface="Open Sans"/>
                <a:cs typeface="Open Sans"/>
              </a:rPr>
            </a:br>
            <a:r>
              <a:rPr lang="en-US" sz="1300" b="1" dirty="0">
                <a:latin typeface="Calibri"/>
                <a:ea typeface="Open Sans"/>
                <a:cs typeface="Open Sans"/>
              </a:rPr>
              <a:t>SARIMAX:</a:t>
            </a:r>
            <a:r>
              <a:rPr lang="en-US" sz="1300" dirty="0">
                <a:latin typeface="Calibri"/>
                <a:ea typeface="Open Sans"/>
                <a:cs typeface="Open Sans"/>
              </a:rPr>
              <a:t> Through this model, it is quite simple to model frequent oscillations which occur in pollutant levels caused by temperature and humidity changes. </a:t>
            </a:r>
            <a:br>
              <a:rPr lang="en-US" sz="1300" dirty="0">
                <a:latin typeface="Calibri"/>
                <a:ea typeface="Open Sans"/>
                <a:cs typeface="Open Sans"/>
              </a:rPr>
            </a:br>
            <a:r>
              <a:rPr lang="en-US" sz="1300" b="1" dirty="0">
                <a:latin typeface="Calibri"/>
                <a:ea typeface="Open Sans"/>
                <a:cs typeface="Open Sans"/>
              </a:rPr>
              <a:t>LSTM: </a:t>
            </a:r>
            <a:r>
              <a:rPr lang="en-US" sz="1300" dirty="0">
                <a:latin typeface="Calibri"/>
                <a:ea typeface="Open Sans"/>
                <a:cs typeface="Open Sans"/>
              </a:rPr>
              <a:t> is suitable in the modeling of temporal dependencies inside air quality data by learning complex patterns and time trends applied in forecasting future pollutant levels based on past data; it handles variable lengths of time and nonlinear relationships between data points, making it highly valuable for air quality forecasting. </a:t>
            </a:r>
            <a:br>
              <a:rPr lang="en-US" sz="1300" dirty="0">
                <a:latin typeface="Calibri"/>
                <a:ea typeface="Open Sans"/>
                <a:cs typeface="Open Sans"/>
              </a:rPr>
            </a:br>
            <a:br>
              <a:rPr lang="en-US" sz="1300" dirty="0">
                <a:latin typeface="Calibri"/>
                <a:ea typeface="Open Sans"/>
                <a:cs typeface="Open Sans"/>
              </a:rPr>
            </a:br>
            <a:r>
              <a:rPr lang="en-US" sz="1300" dirty="0">
                <a:latin typeface="Calibri"/>
                <a:ea typeface="Open Sans"/>
                <a:cs typeface="Open Sans"/>
              </a:rPr>
              <a:t> </a:t>
            </a:r>
            <a:endParaRPr lang="en-US" sz="1300">
              <a:latin typeface="Calibri"/>
              <a:cs typeface="Calibri"/>
            </a:endParaRPr>
          </a:p>
        </p:txBody>
      </p:sp>
      <p:pic>
        <p:nvPicPr>
          <p:cNvPr id="4" name="Picture 3" descr="A screenshot of a graph&#10;&#10;Description automatically generated">
            <a:extLst>
              <a:ext uri="{FF2B5EF4-FFF2-40B4-BE49-F238E27FC236}">
                <a16:creationId xmlns:a16="http://schemas.microsoft.com/office/drawing/2014/main" id="{60E60853-7601-4AF1-90BF-8B7611A8CFA7}"/>
              </a:ext>
            </a:extLst>
          </p:cNvPr>
          <p:cNvPicPr>
            <a:picLocks noChangeAspect="1"/>
          </p:cNvPicPr>
          <p:nvPr/>
        </p:nvPicPr>
        <p:blipFill>
          <a:blip r:embed="rId2"/>
          <a:srcRect l="4211" r="6156" b="-1"/>
          <a:stretch/>
        </p:blipFill>
        <p:spPr>
          <a:xfrm>
            <a:off x="6538366" y="1383738"/>
            <a:ext cx="4929098" cy="4756870"/>
          </a:xfrm>
          <a:prstGeom prst="rect">
            <a:avLst/>
          </a:prstGeom>
        </p:spPr>
      </p:pic>
    </p:spTree>
    <p:extLst>
      <p:ext uri="{BB962C8B-B14F-4D97-AF65-F5344CB8AC3E}">
        <p14:creationId xmlns:p14="http://schemas.microsoft.com/office/powerpoint/2010/main" val="17496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1CAE5-6E6F-4ABC-B92B-4E52A4A158B3}"/>
              </a:ext>
            </a:extLst>
          </p:cNvPr>
          <p:cNvSpPr>
            <a:spLocks noGrp="1"/>
          </p:cNvSpPr>
          <p:nvPr>
            <p:ph type="title"/>
          </p:nvPr>
        </p:nvSpPr>
        <p:spPr>
          <a:xfrm>
            <a:off x="808638" y="386930"/>
            <a:ext cx="9236700" cy="1188950"/>
          </a:xfrm>
        </p:spPr>
        <p:txBody>
          <a:bodyPr anchor="b">
            <a:normAutofit/>
          </a:bodyPr>
          <a:lstStyle/>
          <a:p>
            <a:r>
              <a:rPr lang="en-US" sz="5400"/>
              <a:t>Next Steps:</a:t>
            </a: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4E0D7B-7F21-4FAD-B77F-D96BA385A075}"/>
              </a:ext>
            </a:extLst>
          </p:cNvPr>
          <p:cNvSpPr>
            <a:spLocks noGrp="1"/>
          </p:cNvSpPr>
          <p:nvPr>
            <p:ph idx="1"/>
          </p:nvPr>
        </p:nvSpPr>
        <p:spPr>
          <a:xfrm>
            <a:off x="793660" y="2599509"/>
            <a:ext cx="10143668" cy="3435531"/>
          </a:xfrm>
        </p:spPr>
        <p:txBody>
          <a:bodyPr anchor="ctr">
            <a:normAutofit/>
          </a:bodyPr>
          <a:lstStyle/>
          <a:p>
            <a:pPr marL="0" indent="0">
              <a:buNone/>
            </a:pPr>
            <a:r>
              <a:rPr lang="en-US" sz="1200" b="1" dirty="0">
                <a:latin typeface="Calibri"/>
                <a:ea typeface="Open Sans"/>
                <a:cs typeface="Open Sans"/>
              </a:rPr>
              <a:t>Forecasting &amp; Analysis</a:t>
            </a:r>
            <a:br>
              <a:rPr lang="en-US" sz="1200" dirty="0">
                <a:latin typeface="Calibri"/>
                <a:ea typeface="Open Sans"/>
                <a:cs typeface="Open Sans"/>
              </a:rPr>
            </a:br>
            <a:br>
              <a:rPr lang="en-US" sz="1200" dirty="0">
                <a:latin typeface="Calibri"/>
                <a:ea typeface="Open Sans"/>
                <a:cs typeface="Open Sans"/>
              </a:rPr>
            </a:br>
            <a:r>
              <a:rPr lang="en-US" sz="1200" b="1" dirty="0">
                <a:latin typeface="Calibri"/>
                <a:ea typeface="Open Sans"/>
                <a:cs typeface="Open Sans"/>
              </a:rPr>
              <a:t>Fine-tuning the SARIMAX and LSTM Models: </a:t>
            </a:r>
            <a:r>
              <a:rPr lang="en-US" sz="1200" dirty="0">
                <a:latin typeface="Calibri"/>
                <a:ea typeface="Open Sans"/>
                <a:cs typeface="Open Sans"/>
              </a:rPr>
              <a:t>Although the first step in implementing the models through the application of the SARIMAX and LSTM techniques was enlightening, it is at this stage that further refinement should be done to realize accuracy and robustness. For instance, tuning hyperparameters, besides taking into consideration different seasonal and non-seasonal variations, may involve fusing extra data, like measures of traffic flow or industrial activities that could enrich predictive capabilities of the model. These models would then better capture dynamics that are particular to air pollutant levels with respect to time. </a:t>
            </a:r>
            <a:br>
              <a:rPr lang="en-US" sz="1200" dirty="0">
                <a:latin typeface="Calibri"/>
                <a:ea typeface="Open Sans"/>
                <a:cs typeface="Open Sans"/>
              </a:rPr>
            </a:br>
            <a:br>
              <a:rPr lang="en-US" sz="1200" dirty="0">
                <a:latin typeface="Calibri"/>
                <a:ea typeface="Open Sans"/>
                <a:cs typeface="Open Sans"/>
              </a:rPr>
            </a:br>
            <a:r>
              <a:rPr lang="en-US" sz="1200" b="1" dirty="0">
                <a:latin typeface="Calibri"/>
                <a:ea typeface="Open Sans"/>
                <a:cs typeface="Open Sans"/>
              </a:rPr>
              <a:t>Policy Recommendations:</a:t>
            </a:r>
            <a:r>
              <a:rPr lang="en-US" sz="1200" dirty="0">
                <a:latin typeface="Calibri"/>
                <a:ea typeface="Open Sans"/>
                <a:cs typeface="Open Sans"/>
              </a:rPr>
              <a:t> These predictive models and seasonal analyses are quite fundamental in formulating specific environmental policies. For example, based on the forecasted trends, consideration could be given to enforcement of stricter vehicular emission regulations during high-pollution seasons or offering incentives for using cleaner modes of transport.</a:t>
            </a:r>
            <a:br>
              <a:rPr lang="en-US" sz="1200" dirty="0">
                <a:latin typeface="Calibri"/>
                <a:ea typeface="Open Sans"/>
                <a:cs typeface="Open Sans"/>
              </a:rPr>
            </a:br>
            <a:br>
              <a:rPr lang="en-US" sz="1200" dirty="0">
                <a:latin typeface="Calibri"/>
                <a:ea typeface="Open Sans"/>
                <a:cs typeface="Open Sans"/>
              </a:rPr>
            </a:br>
            <a:endParaRPr lang="en-US" sz="1200" dirty="0">
              <a:latin typeface="Calibri"/>
              <a:ea typeface="Open Sans"/>
              <a:cs typeface="Open Sans"/>
            </a:endParaRPr>
          </a:p>
        </p:txBody>
      </p:sp>
    </p:spTree>
    <p:extLst>
      <p:ext uri="{BB962C8B-B14F-4D97-AF65-F5344CB8AC3E}">
        <p14:creationId xmlns:p14="http://schemas.microsoft.com/office/powerpoint/2010/main" val="418752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5F21F-2C0A-4970-9173-BCD812BA15E1}"/>
              </a:ext>
            </a:extLst>
          </p:cNvPr>
          <p:cNvSpPr>
            <a:spLocks noGrp="1"/>
          </p:cNvSpPr>
          <p:nvPr>
            <p:ph type="title"/>
          </p:nvPr>
        </p:nvSpPr>
        <p:spPr>
          <a:xfrm>
            <a:off x="808638" y="386930"/>
            <a:ext cx="9236700" cy="1188950"/>
          </a:xfrm>
        </p:spPr>
        <p:txBody>
          <a:bodyPr anchor="b">
            <a:normAutofit/>
          </a:bodyPr>
          <a:lstStyle/>
          <a:p>
            <a:r>
              <a:rPr lang="en-US" sz="5400" dirty="0"/>
              <a:t>References: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F43539-7E72-40FF-8724-082D5659DD00}"/>
              </a:ext>
            </a:extLst>
          </p:cNvPr>
          <p:cNvSpPr>
            <a:spLocks noGrp="1"/>
          </p:cNvSpPr>
          <p:nvPr>
            <p:ph idx="1"/>
          </p:nvPr>
        </p:nvSpPr>
        <p:spPr>
          <a:xfrm>
            <a:off x="793660" y="2599509"/>
            <a:ext cx="10143668" cy="3435531"/>
          </a:xfrm>
        </p:spPr>
        <p:txBody>
          <a:bodyPr anchor="ctr">
            <a:normAutofit/>
          </a:bodyPr>
          <a:lstStyle/>
          <a:p>
            <a:r>
              <a:rPr lang="en-US" sz="2000" dirty="0">
                <a:latin typeface="Calibri"/>
                <a:cs typeface="Calibri"/>
              </a:rPr>
              <a:t>Measuring the Impact of Urban Street Trees on Air Quality and Respiratory Illness,</a:t>
            </a:r>
            <a:r>
              <a:rPr lang="fi-FI" sz="2000" dirty="0">
                <a:latin typeface="Calibri"/>
                <a:cs typeface="Calibri"/>
              </a:rPr>
              <a:t> Yuan Lai Constantine E. Kontokosta</a:t>
            </a:r>
            <a:r>
              <a:rPr lang="en-US" sz="2000" dirty="0">
                <a:latin typeface="Calibri"/>
                <a:cs typeface="Calibri"/>
              </a:rPr>
              <a:t> </a:t>
            </a:r>
            <a:r>
              <a:rPr lang="en-US" sz="2000" dirty="0">
                <a:latin typeface="Calibri"/>
                <a:cs typeface="Calibri"/>
                <a:hlinkClick r:id="rId2"/>
              </a:rPr>
              <a:t>https://www.researchgate.net/publication/320727407_Measuring_the_Impact_of_Urban_Street_Trees_on_Air_Quality_and_Respiratory_Illness</a:t>
            </a:r>
            <a:endParaRPr lang="en-US" sz="2000" dirty="0">
              <a:latin typeface="Calibri"/>
              <a:cs typeface="Calibri"/>
            </a:endParaRPr>
          </a:p>
          <a:p>
            <a:endParaRPr lang="en-US" sz="2000" dirty="0">
              <a:latin typeface="Calibri"/>
              <a:cs typeface="Calibri"/>
            </a:endParaRPr>
          </a:p>
          <a:p>
            <a:r>
              <a:rPr lang="en-US" sz="2000" dirty="0" err="1">
                <a:latin typeface="Calibri"/>
                <a:cs typeface="Calibri"/>
              </a:rPr>
              <a:t>AirSPEC</a:t>
            </a:r>
            <a:r>
              <a:rPr lang="en-US" sz="2000" dirty="0">
                <a:latin typeface="Calibri"/>
                <a:cs typeface="Calibri"/>
              </a:rPr>
              <a:t>: An IoT-empowered Air Quality Monitoring System integrated with a Machine Learning Framework to Detect and Predict defined Air Quality parameters. Nuwan Bandara, </a:t>
            </a:r>
            <a:r>
              <a:rPr lang="en-US" sz="2000" dirty="0" err="1">
                <a:latin typeface="Calibri"/>
                <a:cs typeface="Calibri"/>
              </a:rPr>
              <a:t>Sahan</a:t>
            </a:r>
            <a:r>
              <a:rPr lang="en-US" sz="2000" dirty="0">
                <a:latin typeface="Calibri"/>
                <a:cs typeface="Calibri"/>
              </a:rPr>
              <a:t> Hettiarachchi, </a:t>
            </a:r>
            <a:r>
              <a:rPr lang="en-US" sz="2000" dirty="0" err="1">
                <a:latin typeface="Calibri"/>
                <a:cs typeface="Calibri"/>
              </a:rPr>
              <a:t>Phabhani</a:t>
            </a:r>
            <a:r>
              <a:rPr lang="en-US" sz="2000" dirty="0">
                <a:latin typeface="Calibri"/>
                <a:cs typeface="Calibri"/>
              </a:rPr>
              <a:t> Athukorala </a:t>
            </a:r>
            <a:r>
              <a:rPr lang="en-US" sz="2000" dirty="0">
                <a:latin typeface="Calibri"/>
                <a:cs typeface="Calibri"/>
                <a:hlinkClick r:id="rId3"/>
              </a:rPr>
              <a:t>https://arxiv.org/abs/2111.14125</a:t>
            </a:r>
            <a:endParaRPr lang="en-US" sz="2000" dirty="0">
              <a:latin typeface="Calibri"/>
              <a:cs typeface="Calibri"/>
            </a:endParaRPr>
          </a:p>
          <a:p>
            <a:endParaRPr lang="en-US" sz="2000" dirty="0">
              <a:latin typeface="Calibri"/>
              <a:cs typeface="Calibri"/>
            </a:endParaRPr>
          </a:p>
          <a:p>
            <a:endParaRPr lang="en-US" sz="2000" dirty="0">
              <a:latin typeface="Calibri"/>
              <a:cs typeface="Calibri"/>
            </a:endParaRPr>
          </a:p>
        </p:txBody>
      </p:sp>
    </p:spTree>
    <p:extLst>
      <p:ext uri="{BB962C8B-B14F-4D97-AF65-F5344CB8AC3E}">
        <p14:creationId xmlns:p14="http://schemas.microsoft.com/office/powerpoint/2010/main" val="4182901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996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Constantia</vt:lpstr>
      <vt:lpstr>office theme</vt:lpstr>
      <vt:lpstr>Exploratory Data Analysis Of Air Quality </vt:lpstr>
      <vt:lpstr>Introduction</vt:lpstr>
      <vt:lpstr>Research Question(s):​ </vt:lpstr>
      <vt:lpstr>Literature review</vt:lpstr>
      <vt:lpstr>Dataset Overview</vt:lpstr>
      <vt:lpstr>EDA &amp; Methodology</vt:lpstr>
      <vt:lpstr>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Teja Chalumuri</cp:lastModifiedBy>
  <cp:revision>677</cp:revision>
  <dcterms:created xsi:type="dcterms:W3CDTF">2024-02-25T22:45:29Z</dcterms:created>
  <dcterms:modified xsi:type="dcterms:W3CDTF">2024-10-28T21:51:24Z</dcterms:modified>
</cp:coreProperties>
</file>