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69" r:id="rId3"/>
    <p:sldId id="257" r:id="rId4"/>
    <p:sldId id="274" r:id="rId5"/>
    <p:sldId id="273" r:id="rId6"/>
    <p:sldId id="268" r:id="rId7"/>
    <p:sldId id="272" r:id="rId8"/>
    <p:sldId id="271"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MOBILE APP FOR DIRECT ACCESS FOR FARMERS</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a:spcBef>
                <a:spcPts val="0"/>
              </a:spcBef>
            </a:pPr>
            <a:r>
              <a:rPr lang="en-GB" sz="1800" dirty="0">
                <a:latin typeface="Cambria" panose="02040503050406030204" pitchFamily="18" charset="0"/>
                <a:ea typeface="Cambria" panose="02040503050406030204" pitchFamily="18" charset="0"/>
              </a:rPr>
              <a:t>Batch Number: CSE_76 </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7010403" y="2513340"/>
            <a:ext cx="4984092"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GB" sz="1700" b="1" dirty="0" err="1">
                <a:solidFill>
                  <a:srgbClr val="17365D"/>
                </a:solidFill>
                <a:latin typeface="Cambria" panose="02040503050406030204" pitchFamily="18" charset="0"/>
                <a:ea typeface="Cambria" panose="02040503050406030204" pitchFamily="18" charset="0"/>
                <a:cs typeface="Verdana"/>
                <a:sym typeface="Verdana"/>
              </a:rPr>
              <a:t>Mr.Jerrin</a:t>
            </a:r>
            <a:r>
              <a:rPr lang="en-GB" sz="1700" b="1" dirty="0">
                <a:solidFill>
                  <a:srgbClr val="17365D"/>
                </a:solidFill>
                <a:latin typeface="Cambria" panose="02040503050406030204" pitchFamily="18" charset="0"/>
                <a:ea typeface="Cambria" panose="02040503050406030204" pitchFamily="18" charset="0"/>
                <a:cs typeface="Verdana"/>
                <a:sym typeface="Verdana"/>
              </a:rPr>
              <a:t> Joe Francis</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1342946609"/>
              </p:ext>
            </p:extLst>
          </p:nvPr>
        </p:nvGraphicFramePr>
        <p:xfrm>
          <a:off x="553347" y="2721840"/>
          <a:ext cx="5418675" cy="274326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20221CSE0735</a:t>
                      </a:r>
                    </a:p>
                    <a:p>
                      <a:pPr marL="0" marR="0" lvl="0" indent="0" algn="ctr" rtl="0">
                        <a:spcBef>
                          <a:spcPts val="0"/>
                        </a:spcBef>
                        <a:spcAft>
                          <a:spcPts val="0"/>
                        </a:spcAft>
                        <a:buFont typeface="+mj-lt"/>
                        <a:buNone/>
                      </a:pPr>
                      <a:r>
                        <a:rPr lang="en-US" sz="1800" u="none" strike="noStrike" cap="none" dirty="0"/>
                        <a:t>20221CSE0738</a:t>
                      </a:r>
                    </a:p>
                    <a:p>
                      <a:pPr marL="0" marR="0" lvl="0" indent="0" algn="ctr" rtl="0">
                        <a:spcBef>
                          <a:spcPts val="0"/>
                        </a:spcBef>
                        <a:spcAft>
                          <a:spcPts val="0"/>
                        </a:spcAft>
                        <a:buFont typeface="+mj-lt"/>
                        <a:buNone/>
                      </a:pPr>
                      <a:r>
                        <a:rPr lang="en-US" sz="1800" u="none" strike="noStrike" cap="none" dirty="0"/>
                        <a:t>20221CSE0747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DARSHAN B</a:t>
                      </a:r>
                    </a:p>
                    <a:p>
                      <a:pPr marL="0" marR="0" lvl="0" indent="0" algn="ctr" rtl="0">
                        <a:spcBef>
                          <a:spcPts val="0"/>
                        </a:spcBef>
                        <a:spcAft>
                          <a:spcPts val="0"/>
                        </a:spcAft>
                        <a:buNone/>
                      </a:pPr>
                      <a:r>
                        <a:rPr lang="en-US" sz="1800" u="none" strike="noStrike" cap="none" dirty="0"/>
                        <a:t>SUJITH M MADDIN</a:t>
                      </a:r>
                    </a:p>
                    <a:p>
                      <a:pPr marL="0" marR="0" lvl="0" indent="0" algn="ctr" rtl="0">
                        <a:spcBef>
                          <a:spcPts val="0"/>
                        </a:spcBef>
                        <a:spcAft>
                          <a:spcPts val="0"/>
                        </a:spcAft>
                        <a:buNone/>
                      </a:pPr>
                      <a:r>
                        <a:rPr lang="en-US" sz="1800" u="none" strike="noStrike" cap="none" dirty="0"/>
                        <a:t>NAGASHREE M 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B.Tech</a:t>
            </a: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 CSE</a:t>
            </a: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 Asif Mohamed H B</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err="1">
                <a:solidFill>
                  <a:srgbClr val="FF0000"/>
                </a:solidFill>
                <a:latin typeface="Cambria" panose="02040503050406030204" pitchFamily="18" charset="0"/>
                <a:ea typeface="Cambria" panose="02040503050406030204" pitchFamily="18" charset="0"/>
                <a:cs typeface="Verdana"/>
                <a:sym typeface="Verdana"/>
              </a:rPr>
              <a:t>Mr.Jerrin</a:t>
            </a:r>
            <a:r>
              <a:rPr lang="en-US" sz="1800" b="1" dirty="0">
                <a:solidFill>
                  <a:srgbClr val="FF0000"/>
                </a:solidFill>
                <a:latin typeface="Cambria" panose="02040503050406030204" pitchFamily="18" charset="0"/>
                <a:ea typeface="Cambria" panose="02040503050406030204" pitchFamily="18" charset="0"/>
                <a:cs typeface="Verdana"/>
                <a:sym typeface="Verdana"/>
              </a:rPr>
              <a:t> Joe Francis </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sz="2000" dirty="0">
                <a:latin typeface="Cambria" panose="02040503050406030204" pitchFamily="18" charset="0"/>
                <a:ea typeface="Cambria" panose="02040503050406030204" pitchFamily="18" charset="0"/>
              </a:rPr>
              <a:t>[1] A. Kumar, B. R. Patel, and C. Zhang, “Plant disease identification using convolutional neural networks,” IEEE Access, vol. 9, pp. 34567–34578, Mar. 2021.</a:t>
            </a:r>
          </a:p>
          <a:p>
            <a:pPr marL="152400" indent="0">
              <a:spcBef>
                <a:spcPts val="0"/>
              </a:spcBef>
              <a:buNone/>
            </a:pPr>
            <a:endParaRPr lang="en-US" sz="2000" dirty="0">
              <a:latin typeface="Cambria" panose="02040503050406030204" pitchFamily="18" charset="0"/>
              <a:ea typeface="Cambria" panose="02040503050406030204" pitchFamily="18" charset="0"/>
            </a:endParaRPr>
          </a:p>
          <a:p>
            <a:pPr marL="152400" indent="0">
              <a:spcBef>
                <a:spcPts val="0"/>
              </a:spcBef>
              <a:buNone/>
            </a:pPr>
            <a:r>
              <a:rPr lang="en-US" sz="2000" dirty="0">
                <a:latin typeface="Cambria" panose="02040503050406030204" pitchFamily="18" charset="0"/>
                <a:ea typeface="Cambria" panose="02040503050406030204" pitchFamily="18" charset="0"/>
              </a:rPr>
              <a:t>[2] J. Smith, “Deep learning in agricultural systems,” IEEE Transactions on Neural Networks and Learning Systems, vol. 32, no. 7, pp. 1234–1245, Jul. 2021.</a:t>
            </a:r>
          </a:p>
          <a:p>
            <a:pPr marL="152400" indent="0">
              <a:spcBef>
                <a:spcPts val="0"/>
              </a:spcBef>
              <a:buNone/>
            </a:pPr>
            <a:endParaRPr lang="en-US" sz="2000" dirty="0">
              <a:latin typeface="Cambria" panose="02040503050406030204" pitchFamily="18" charset="0"/>
              <a:ea typeface="Cambria" panose="02040503050406030204" pitchFamily="18" charset="0"/>
            </a:endParaRPr>
          </a:p>
          <a:p>
            <a:pPr marL="152400" indent="0">
              <a:spcBef>
                <a:spcPts val="0"/>
              </a:spcBef>
              <a:buNone/>
            </a:pPr>
            <a:r>
              <a:rPr lang="en-US" sz="2000" dirty="0">
                <a:latin typeface="Cambria" panose="02040503050406030204" pitchFamily="18" charset="0"/>
                <a:ea typeface="Cambria" panose="02040503050406030204" pitchFamily="18" charset="0"/>
              </a:rPr>
              <a:t>[3] R. Gupta and S. Mehta, “Market access for rural farmers through mobile applications,” IEEE Access, vol. 8, pp. 98765–98772, Sep. 2020.</a:t>
            </a:r>
          </a:p>
          <a:p>
            <a:pPr marL="152400" indent="0">
              <a:spcBef>
                <a:spcPts val="0"/>
              </a:spcBef>
              <a:buNone/>
            </a:pPr>
            <a:endParaRPr lang="en-US" sz="2000" dirty="0">
              <a:latin typeface="Cambria" panose="02040503050406030204" pitchFamily="18" charset="0"/>
              <a:ea typeface="Cambria" panose="02040503050406030204" pitchFamily="18" charset="0"/>
            </a:endParaRPr>
          </a:p>
          <a:p>
            <a:pPr marL="152400" indent="0">
              <a:spcBef>
                <a:spcPts val="0"/>
              </a:spcBef>
              <a:buNone/>
            </a:pPr>
            <a:r>
              <a:rPr lang="en-US" sz="2000" dirty="0">
                <a:latin typeface="Cambria" panose="02040503050406030204" pitchFamily="18" charset="0"/>
                <a:ea typeface="Cambria" panose="02040503050406030204" pitchFamily="18" charset="0"/>
              </a:rPr>
              <a:t>[4] Government of India, “National Agriculture Market (</a:t>
            </a:r>
            <a:r>
              <a:rPr lang="en-US" sz="2000" dirty="0" err="1">
                <a:latin typeface="Cambria" panose="02040503050406030204" pitchFamily="18" charset="0"/>
                <a:ea typeface="Cambria" panose="02040503050406030204" pitchFamily="18" charset="0"/>
              </a:rPr>
              <a:t>eNAM</a:t>
            </a:r>
            <a:r>
              <a:rPr lang="en-US" sz="2000" dirty="0">
                <a:latin typeface="Cambria" panose="02040503050406030204" pitchFamily="18" charset="0"/>
                <a:ea typeface="Cambria" panose="02040503050406030204" pitchFamily="18" charset="0"/>
              </a:rPr>
              <a:t>) platform,” Ministry of Agriculture &amp; Farmers Welfare, 2022. [Online]. Available: https://enam.gov.in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Problem Statement Number: PSCS_281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23149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sz="2600" u="sng" dirty="0">
                <a:latin typeface="Cambria" panose="02040503050406030204" pitchFamily="18" charset="0"/>
                <a:ea typeface="Cambria" panose="02040503050406030204" pitchFamily="18" charset="0"/>
              </a:rPr>
              <a:t>Organization: </a:t>
            </a:r>
            <a:r>
              <a:rPr lang="en-IN" sz="2600" dirty="0"/>
              <a:t>Presidency University</a:t>
            </a:r>
            <a:endParaRPr lang="en-US" sz="26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2600" u="sng" dirty="0">
                <a:latin typeface="Cambria" panose="02040503050406030204" pitchFamily="18" charset="0"/>
                <a:ea typeface="Cambria" panose="02040503050406030204" pitchFamily="18" charset="0"/>
              </a:rPr>
              <a:t>Category (Hardware / Software / Both) : </a:t>
            </a:r>
            <a:r>
              <a:rPr lang="en-US" sz="2600" dirty="0">
                <a:latin typeface="Cambria" panose="02040503050406030204" pitchFamily="18" charset="0"/>
                <a:ea typeface="Cambria" panose="02040503050406030204" pitchFamily="18" charset="0"/>
              </a:rPr>
              <a:t>Software</a:t>
            </a:r>
          </a:p>
          <a:p>
            <a:pPr marL="342900" lvl="0" indent="-190500" algn="just">
              <a:lnSpc>
                <a:spcPct val="200000"/>
              </a:lnSpc>
              <a:spcBef>
                <a:spcPts val="0"/>
              </a:spcBef>
              <a:buNone/>
            </a:pPr>
            <a:r>
              <a:rPr lang="en-US" sz="2600" u="sng" dirty="0">
                <a:latin typeface="Cambria" panose="02040503050406030204" pitchFamily="18" charset="0"/>
                <a:ea typeface="Cambria" panose="02040503050406030204" pitchFamily="18" charset="0"/>
              </a:rPr>
              <a:t>Problem Description: </a:t>
            </a:r>
            <a:r>
              <a:rPr lang="en-US" sz="2600" dirty="0"/>
              <a:t>In India, farmers often face difficulties in directly accessing markets, government schemes, crop advisory services, and buyers due to geographical barriers, lack of digital literacy, and dependence on middlemen. These challenges reduce their profit margins and hinder timely access to agricultural resources.</a:t>
            </a:r>
            <a:br>
              <a:rPr lang="en-US" sz="2600" dirty="0"/>
            </a:br>
            <a:r>
              <a:rPr lang="en-US" sz="2600" dirty="0"/>
              <a:t>Our project aims to develop a mobile application that connects farmers directly with buyers, agricultural experts, and government </a:t>
            </a:r>
            <a:r>
              <a:rPr lang="en-US" dirty="0"/>
              <a:t>portals — enabling transparent transactions, real-time updates, and multilingual support.</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299411"/>
            <a:ext cx="10668000" cy="4459705"/>
          </a:xfrm>
          <a:prstGeom prst="rect">
            <a:avLst/>
          </a:prstGeom>
          <a:noFill/>
          <a:ln>
            <a:noFill/>
          </a:ln>
        </p:spPr>
        <p:txBody>
          <a:bodyPr spcFirstLastPara="1" wrap="square" lIns="91425" tIns="45700" rIns="91425" bIns="45700" anchor="t" anchorCtr="0">
            <a:normAutofit/>
          </a:bodyPr>
          <a:lstStyle/>
          <a:p>
            <a:pPr marL="76200" indent="0">
              <a:buNone/>
            </a:pPr>
            <a:r>
              <a:rPr lang="en-US" b="1" dirty="0">
                <a:solidFill>
                  <a:srgbClr val="FF0000"/>
                </a:solidFill>
              </a:rPr>
              <a:t>Objectives</a:t>
            </a:r>
          </a:p>
          <a:p>
            <a:r>
              <a:rPr lang="en-US" sz="2000" dirty="0"/>
              <a:t>To develop a farmer-friendly mobile application with multilingual support.</a:t>
            </a:r>
          </a:p>
          <a:p>
            <a:r>
              <a:rPr lang="en-US" sz="2000" dirty="0"/>
              <a:t>To provide direct market access by connecting farmers with verified buyers.</a:t>
            </a:r>
          </a:p>
          <a:p>
            <a:r>
              <a:rPr lang="en-US" sz="2000" dirty="0"/>
              <a:t>To integrate crop advisory and weather updates using real-time APIs.</a:t>
            </a:r>
          </a:p>
          <a:p>
            <a:r>
              <a:rPr lang="en-US" sz="2000" dirty="0"/>
              <a:t>To enable digital payment support for secure transactions.</a:t>
            </a:r>
          </a:p>
          <a:p>
            <a:r>
              <a:rPr lang="en-US" sz="2000" dirty="0"/>
              <a:t>To create a platform that is accessible on low-end devices with offline features.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 (continuation)..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090863"/>
            <a:ext cx="10668000" cy="4876800"/>
          </a:xfrm>
          <a:prstGeom prst="rect">
            <a:avLst/>
          </a:prstGeom>
          <a:noFill/>
          <a:ln>
            <a:noFill/>
          </a:ln>
        </p:spPr>
        <p:txBody>
          <a:bodyPr spcFirstLastPara="1" wrap="square" lIns="91425" tIns="45700" rIns="91425" bIns="45700" anchor="t" anchorCtr="0">
            <a:normAutofit/>
          </a:bodyPr>
          <a:lstStyle/>
          <a:p>
            <a:r>
              <a:rPr lang="en-US" b="1" dirty="0">
                <a:solidFill>
                  <a:srgbClr val="FF0000"/>
                </a:solidFill>
              </a:rPr>
              <a:t>Background &amp; Related Work</a:t>
            </a:r>
          </a:p>
          <a:p>
            <a:endParaRPr lang="en-US" sz="1800" b="1" dirty="0"/>
          </a:p>
          <a:p>
            <a:r>
              <a:rPr lang="en-US" sz="1800" dirty="0"/>
              <a:t>Several agricultural apps like </a:t>
            </a:r>
            <a:r>
              <a:rPr lang="en-US" sz="1800" b="1" dirty="0"/>
              <a:t>Kisan Suvidha</a:t>
            </a:r>
            <a:r>
              <a:rPr lang="en-US" sz="1800" dirty="0"/>
              <a:t>, </a:t>
            </a:r>
            <a:r>
              <a:rPr lang="en-US" sz="1800" b="1" dirty="0" err="1"/>
              <a:t>AgriApp</a:t>
            </a:r>
            <a:r>
              <a:rPr lang="en-US" sz="1800" dirty="0"/>
              <a:t>, and </a:t>
            </a:r>
            <a:r>
              <a:rPr lang="en-US" sz="1800" b="1" dirty="0" err="1"/>
              <a:t>FarmBee</a:t>
            </a:r>
            <a:r>
              <a:rPr lang="en-US" sz="1800" dirty="0"/>
              <a:t> provide market and weather data but often lack </a:t>
            </a:r>
            <a:r>
              <a:rPr lang="en-US" sz="1800" b="1" dirty="0"/>
              <a:t>localized language support</a:t>
            </a:r>
            <a:r>
              <a:rPr lang="en-US" sz="1800" dirty="0"/>
              <a:t> and </a:t>
            </a:r>
            <a:r>
              <a:rPr lang="en-US" sz="1800" b="1" dirty="0"/>
              <a:t>direct buyer connections</a:t>
            </a:r>
            <a:r>
              <a:rPr lang="en-US" sz="1800" dirty="0"/>
              <a:t>.</a:t>
            </a:r>
          </a:p>
          <a:p>
            <a:r>
              <a:rPr lang="en-US" sz="1800" dirty="0"/>
              <a:t>Studies show that </a:t>
            </a:r>
            <a:r>
              <a:rPr lang="en-US" sz="1800" b="1" dirty="0"/>
              <a:t>digital market access</a:t>
            </a:r>
            <a:r>
              <a:rPr lang="en-US" sz="1800" dirty="0"/>
              <a:t> can increase farmer incomes by 20–30% ([1]).</a:t>
            </a:r>
          </a:p>
          <a:p>
            <a:r>
              <a:rPr lang="en-US" sz="1800" dirty="0"/>
              <a:t>Government platforms like </a:t>
            </a:r>
            <a:r>
              <a:rPr lang="en-US" sz="1800" b="1" dirty="0" err="1"/>
              <a:t>eNAM</a:t>
            </a:r>
            <a:r>
              <a:rPr lang="en-US" sz="1800" dirty="0"/>
              <a:t> focus on online market integration but require high internet literacy and depend on intermediaries.</a:t>
            </a:r>
          </a:p>
          <a:p>
            <a:r>
              <a:rPr lang="en-US" sz="1800" dirty="0"/>
              <a:t>Our project addresses these gaps by </a:t>
            </a:r>
            <a:r>
              <a:rPr lang="en-US" sz="1800" b="1" dirty="0"/>
              <a:t>combining market access, advisory, and direct transactions</a:t>
            </a:r>
            <a:r>
              <a:rPr lang="en-US" sz="1800" dirty="0"/>
              <a:t> in a single lightweight application.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797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930787" y="1142999"/>
            <a:ext cx="10668000" cy="4872789"/>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b="1" dirty="0">
                <a:solidFill>
                  <a:srgbClr val="FF0000"/>
                </a:solidFill>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76200" indent="0">
              <a:buNone/>
            </a:pPr>
            <a:r>
              <a:rPr lang="en-IN" sz="2000" b="1" dirty="0">
                <a:solidFill>
                  <a:srgbClr val="FF0000"/>
                </a:solidFill>
              </a:rPr>
              <a:t>Frontend (Mobile App):</a:t>
            </a:r>
            <a:endParaRPr lang="en-IN" sz="2000" dirty="0">
              <a:solidFill>
                <a:srgbClr val="FF0000"/>
              </a:solidFill>
            </a:endParaRPr>
          </a:p>
          <a:p>
            <a:r>
              <a:rPr lang="en-IN" sz="2000" b="1" dirty="0"/>
              <a:t>Android Studio (Java)</a:t>
            </a:r>
            <a:r>
              <a:rPr lang="en-IN" sz="2000" dirty="0"/>
              <a:t> for UI + app logic</a:t>
            </a:r>
          </a:p>
          <a:p>
            <a:r>
              <a:rPr lang="en-IN" sz="2000" b="1" dirty="0"/>
              <a:t>SQLite</a:t>
            </a:r>
            <a:r>
              <a:rPr lang="en-IN" sz="2000" dirty="0"/>
              <a:t> for offline storage</a:t>
            </a:r>
          </a:p>
          <a:p>
            <a:pPr marL="76200" indent="0">
              <a:buNone/>
            </a:pPr>
            <a:r>
              <a:rPr lang="en-IN" sz="2000" b="1" dirty="0">
                <a:solidFill>
                  <a:srgbClr val="FF0000"/>
                </a:solidFill>
              </a:rPr>
              <a:t>Backend:</a:t>
            </a:r>
            <a:endParaRPr lang="en-IN" sz="2000" dirty="0">
              <a:solidFill>
                <a:srgbClr val="FF0000"/>
              </a:solidFill>
            </a:endParaRPr>
          </a:p>
          <a:p>
            <a:r>
              <a:rPr lang="en-IN" sz="2000" b="1" dirty="0"/>
              <a:t>Java (Spring Boot)</a:t>
            </a:r>
            <a:r>
              <a:rPr lang="en-IN" sz="2000" dirty="0"/>
              <a:t> for REST API</a:t>
            </a:r>
          </a:p>
          <a:p>
            <a:r>
              <a:rPr lang="en-IN" sz="2000" b="1" dirty="0"/>
              <a:t>MySQL</a:t>
            </a:r>
            <a:r>
              <a:rPr lang="en-IN" sz="2000" dirty="0"/>
              <a:t> for main database storage</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 https://github.com/SujithMMaddin/mobile-app-direct-access-farmers</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50614A12-D534-C9D3-EEB6-9A62E07ECDCD}"/>
              </a:ext>
            </a:extLst>
          </p:cNvPr>
          <p:cNvSpPr>
            <a:spLocks noGrp="1" noChangeArrowheads="1"/>
          </p:cNvSpPr>
          <p:nvPr>
            <p:ph type="body" idx="1"/>
          </p:nvPr>
        </p:nvSpPr>
        <p:spPr bwMode="auto">
          <a:xfrm>
            <a:off x="881626" y="1666994"/>
            <a:ext cx="5283200"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Arial" panose="020B0604020202020204" pitchFamily="34" charset="0"/>
              </a:rPr>
              <a:t>Software Requirements:</a:t>
            </a: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Android Studio (Java)</a:t>
            </a: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Spring Boot (Java Framework)</a:t>
            </a: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MySQL Database</a:t>
            </a: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SQLite (for offline storage)</a:t>
            </a: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Git for Version Control</a:t>
            </a: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Postman (for API testing)</a:t>
            </a:r>
          </a:p>
        </p:txBody>
      </p:sp>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dirty="0">
                <a:solidFill>
                  <a:srgbClr val="FF0000"/>
                </a:solidFill>
              </a:rPr>
              <a:t>Key Issues Identified:</a:t>
            </a:r>
            <a:endParaRPr lang="en-US" dirty="0">
              <a:solidFill>
                <a:srgbClr val="FF0000"/>
              </a:solidFill>
            </a:endParaRPr>
          </a:p>
          <a:p>
            <a:r>
              <a:rPr lang="en-US" sz="2000" dirty="0"/>
              <a:t>Middlemen exploit farmers, reducing profits.</a:t>
            </a:r>
          </a:p>
          <a:p>
            <a:r>
              <a:rPr lang="en-US" sz="2000" dirty="0"/>
              <a:t>Lack of reliable, region-specific crop advice.</a:t>
            </a:r>
          </a:p>
          <a:p>
            <a:r>
              <a:rPr lang="en-US" sz="2000" dirty="0"/>
              <a:t>Limited digital literacy and internet access in rural areas.</a:t>
            </a:r>
          </a:p>
          <a:p>
            <a:r>
              <a:rPr lang="en-US" sz="2000" dirty="0"/>
              <a:t>Poor integration between buyers and producers</a:t>
            </a:r>
            <a:r>
              <a:rPr lang="en-US" dirty="0"/>
              <a:t>.</a:t>
            </a:r>
          </a:p>
          <a:p>
            <a:pPr marL="76200" indent="0">
              <a:buNone/>
            </a:pPr>
            <a:r>
              <a:rPr lang="en-US" b="1" dirty="0">
                <a:solidFill>
                  <a:srgbClr val="FF0000"/>
                </a:solidFill>
              </a:rPr>
              <a:t>Target Users:</a:t>
            </a:r>
            <a:endParaRPr lang="en-US" dirty="0">
              <a:solidFill>
                <a:srgbClr val="FF0000"/>
              </a:solidFill>
            </a:endParaRPr>
          </a:p>
          <a:p>
            <a:r>
              <a:rPr lang="en-US" sz="2000" dirty="0"/>
              <a:t>Small and medium-scale farmers in rural/semi-urban areas.</a:t>
            </a:r>
          </a:p>
          <a:p>
            <a:r>
              <a:rPr lang="en-US" sz="2000" dirty="0"/>
              <a:t>Buyers seeking fresh produce directly from the source.</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0CFED709-856F-6D52-B389-95880CDEB511}"/>
              </a:ext>
            </a:extLst>
          </p:cNvPr>
          <p:cNvPicPr>
            <a:picLocks noChangeAspect="1"/>
          </p:cNvPicPr>
          <p:nvPr/>
        </p:nvPicPr>
        <p:blipFill>
          <a:blip r:embed="rId3"/>
          <a:stretch>
            <a:fillRect/>
          </a:stretch>
        </p:blipFill>
        <p:spPr>
          <a:xfrm>
            <a:off x="812799" y="1143000"/>
            <a:ext cx="10668001" cy="2357284"/>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687</Words>
  <Application>Microsoft Office PowerPoint</Application>
  <PresentationFormat>Widescreen</PresentationFormat>
  <Paragraphs>90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vt:lpstr>
      <vt:lpstr>Verdana</vt:lpstr>
      <vt:lpstr>Wingdings</vt:lpstr>
      <vt:lpstr>Bioinformatics</vt:lpstr>
      <vt:lpstr>MOBILE APP FOR DIRECT ACCESS FOR FARMERS</vt:lpstr>
      <vt:lpstr>Problem Statement Number: PSCS_281 </vt:lpstr>
      <vt:lpstr>Content</vt:lpstr>
      <vt:lpstr>Content (continuation)..</vt:lpstr>
      <vt:lpstr>Analysis of Problem Statement</vt:lpstr>
      <vt:lpstr>Github Link</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Darshan B</cp:lastModifiedBy>
  <cp:revision>44</cp:revision>
  <dcterms:modified xsi:type="dcterms:W3CDTF">2025-08-13T04:21:23Z</dcterms:modified>
</cp:coreProperties>
</file>