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2C9386-340A-43BA-9030-DE42E5B6280B}"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612808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C9386-340A-43BA-9030-DE42E5B6280B}"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23478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C9386-340A-43BA-9030-DE42E5B6280B}"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73100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C9386-340A-43BA-9030-DE42E5B6280B}"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99411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12C9386-340A-43BA-9030-DE42E5B6280B}"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8864917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12C9386-340A-43BA-9030-DE42E5B6280B}" type="datetimeFigureOut">
              <a:rPr lang="en-IN" smtClean="0"/>
              <a:t>03-11-2022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79513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12C9386-340A-43BA-9030-DE42E5B6280B}"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87B39F-360A-4972-919A-459313F185A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911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2C9386-340A-43BA-9030-DE42E5B6280B}"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12302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9386-340A-43BA-9030-DE42E5B6280B}"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193034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12C9386-340A-43BA-9030-DE42E5B6280B}" type="datetimeFigureOut">
              <a:rPr lang="en-IN" smtClean="0"/>
              <a:t>03-11-2022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366304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12C9386-340A-43BA-9030-DE42E5B6280B}" type="datetimeFigureOut">
              <a:rPr lang="en-IN" smtClean="0"/>
              <a:t>03-11-2022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887B39F-360A-4972-919A-459313F185A0}" type="slidenum">
              <a:rPr lang="en-IN" smtClean="0"/>
              <a:t>‹#›</a:t>
            </a:fld>
            <a:endParaRPr lang="en-IN"/>
          </a:p>
        </p:txBody>
      </p:sp>
    </p:spTree>
    <p:extLst>
      <p:ext uri="{BB962C8B-B14F-4D97-AF65-F5344CB8AC3E}">
        <p14:creationId xmlns:p14="http://schemas.microsoft.com/office/powerpoint/2010/main" val="418469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12C9386-340A-43BA-9030-DE42E5B6280B}" type="datetimeFigureOut">
              <a:rPr lang="en-IN" smtClean="0"/>
              <a:t>03-11-2022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87B39F-360A-4972-919A-459313F185A0}" type="slidenum">
              <a:rPr lang="en-IN" smtClean="0"/>
              <a:t>‹#›</a:t>
            </a:fld>
            <a:endParaRPr lang="en-IN"/>
          </a:p>
        </p:txBody>
      </p:sp>
    </p:spTree>
    <p:extLst>
      <p:ext uri="{BB962C8B-B14F-4D97-AF65-F5344CB8AC3E}">
        <p14:creationId xmlns:p14="http://schemas.microsoft.com/office/powerpoint/2010/main" val="29575562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D88A-3041-F756-3C76-500A000F0D9D}"/>
              </a:ext>
            </a:extLst>
          </p:cNvPr>
          <p:cNvSpPr>
            <a:spLocks noGrp="1"/>
          </p:cNvSpPr>
          <p:nvPr>
            <p:ph type="ctrTitle"/>
          </p:nvPr>
        </p:nvSpPr>
        <p:spPr/>
        <p:txBody>
          <a:bodyPr/>
          <a:lstStyle/>
          <a:p>
            <a:r>
              <a:rPr lang="en-US" dirty="0"/>
              <a:t>Stock market Prediction</a:t>
            </a:r>
            <a:endParaRPr lang="en-IN" dirty="0"/>
          </a:p>
        </p:txBody>
      </p:sp>
    </p:spTree>
    <p:extLst>
      <p:ext uri="{BB962C8B-B14F-4D97-AF65-F5344CB8AC3E}">
        <p14:creationId xmlns:p14="http://schemas.microsoft.com/office/powerpoint/2010/main" val="317504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F5FD3-C595-A0AF-C635-A7E992D9074E}"/>
              </a:ext>
            </a:extLst>
          </p:cNvPr>
          <p:cNvSpPr txBox="1"/>
          <p:nvPr/>
        </p:nvSpPr>
        <p:spPr>
          <a:xfrm>
            <a:off x="1304014" y="1202750"/>
            <a:ext cx="9684689" cy="2257028"/>
          </a:xfrm>
          <a:prstGeom prst="rect">
            <a:avLst/>
          </a:prstGeom>
          <a:noFill/>
        </p:spPr>
        <p:txBody>
          <a:bodyPr wrap="square" rtlCol="0">
            <a:spAutoFit/>
          </a:bodyPr>
          <a:lstStyle/>
          <a:p>
            <a:pPr>
              <a:spcAft>
                <a:spcPts val="800"/>
              </a:spcAft>
            </a:pPr>
            <a:r>
              <a:rPr lang="en-IN" sz="2400" u="sng" dirty="0">
                <a:latin typeface="+mj-lt"/>
              </a:rPr>
              <a:t>Performance of Exponential Smoothing </a:t>
            </a:r>
          </a:p>
          <a:p>
            <a:pPr algn="just"/>
            <a:r>
              <a:rPr lang="en-IN" sz="1800" dirty="0">
                <a:effectLst/>
                <a:ea typeface="Calibri" panose="020F0502020204030204" pitchFamily="34" charset="0"/>
              </a:rPr>
              <a:t>The exponential smoothing() function was imported from the holtwinters sub-package of statsmodel.tsa package</a:t>
            </a:r>
          </a:p>
          <a:p>
            <a:endParaRPr lang="en-IN" dirty="0">
              <a:latin typeface="Times New Roman" panose="02020603050405020304" pitchFamily="18" charset="0"/>
            </a:endParaRPr>
          </a:p>
          <a:p>
            <a:r>
              <a:rPr lang="en-IN" sz="2000" dirty="0"/>
              <a:t>Code to implement Exponential Smoothing model in python</a:t>
            </a:r>
          </a:p>
          <a:p>
            <a:pPr marL="285750" indent="-285750">
              <a:buFont typeface="Arial" panose="020B0604020202020204" pitchFamily="34" charset="0"/>
              <a:buChar char="•"/>
            </a:pPr>
            <a:r>
              <a:rPr lang="en-US" dirty="0"/>
              <a:t>from statsmodels.tsa.holtwinters import ExponentialSmoothing</a:t>
            </a:r>
          </a:p>
          <a:p>
            <a:r>
              <a:rPr lang="en-US" dirty="0"/>
              <a:t>    hwmodel=ExponentialSmoothing(train,trend='</a:t>
            </a:r>
            <a:r>
              <a:rPr lang="en-US" dirty="0" err="1"/>
              <a:t>mul</a:t>
            </a:r>
            <a:r>
              <a:rPr lang="en-US" dirty="0"/>
              <a:t>', seasonal='</a:t>
            </a:r>
            <a:r>
              <a:rPr lang="en-US" dirty="0" err="1"/>
              <a:t>mul</a:t>
            </a:r>
            <a:r>
              <a:rPr lang="en-US" dirty="0"/>
              <a:t>', seasonal_periods=12).fit()</a:t>
            </a:r>
            <a:endParaRPr lang="en-IN" dirty="0"/>
          </a:p>
        </p:txBody>
      </p:sp>
      <p:pic>
        <p:nvPicPr>
          <p:cNvPr id="4" name="Picture 3">
            <a:extLst>
              <a:ext uri="{FF2B5EF4-FFF2-40B4-BE49-F238E27FC236}">
                <a16:creationId xmlns:a16="http://schemas.microsoft.com/office/drawing/2014/main" id="{289AFFC7-EDED-5486-F901-2B0C9A68B09D}"/>
              </a:ext>
            </a:extLst>
          </p:cNvPr>
          <p:cNvPicPr>
            <a:picLocks noChangeAspect="1"/>
          </p:cNvPicPr>
          <p:nvPr/>
        </p:nvPicPr>
        <p:blipFill rotWithShape="1">
          <a:blip r:embed="rId2">
            <a:extLst>
              <a:ext uri="{28A0092B-C50C-407E-A947-70E740481C1C}">
                <a14:useLocalDpi xmlns:a14="http://schemas.microsoft.com/office/drawing/2010/main" val="0"/>
              </a:ext>
            </a:extLst>
          </a:blip>
          <a:srcRect l="20565" t="34492" r="14951" b="11350"/>
          <a:stretch/>
        </p:blipFill>
        <p:spPr>
          <a:xfrm>
            <a:off x="1304013" y="3568824"/>
            <a:ext cx="4200141" cy="2086426"/>
          </a:xfrm>
          <a:prstGeom prst="rect">
            <a:avLst/>
          </a:prstGeom>
        </p:spPr>
      </p:pic>
    </p:spTree>
    <p:extLst>
      <p:ext uri="{BB962C8B-B14F-4D97-AF65-F5344CB8AC3E}">
        <p14:creationId xmlns:p14="http://schemas.microsoft.com/office/powerpoint/2010/main" val="225141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76FDF-B304-37A9-8633-7912F8FAB149}"/>
              </a:ext>
            </a:extLst>
          </p:cNvPr>
          <p:cNvSpPr txBox="1"/>
          <p:nvPr/>
        </p:nvSpPr>
        <p:spPr>
          <a:xfrm>
            <a:off x="1574358" y="1407381"/>
            <a:ext cx="8197795" cy="2780248"/>
          </a:xfrm>
          <a:prstGeom prst="rect">
            <a:avLst/>
          </a:prstGeom>
          <a:noFill/>
        </p:spPr>
        <p:txBody>
          <a:bodyPr wrap="square" rtlCol="0">
            <a:spAutoFit/>
          </a:bodyPr>
          <a:lstStyle/>
          <a:p>
            <a:pPr>
              <a:spcAft>
                <a:spcPts val="800"/>
              </a:spcAft>
            </a:pPr>
            <a:r>
              <a:rPr lang="en-IN" sz="2400" u="sng" dirty="0"/>
              <a:t>Conclusion</a:t>
            </a:r>
          </a:p>
          <a:p>
            <a:pPr algn="just"/>
            <a:r>
              <a:rPr lang="en-IN" dirty="0"/>
              <a:t>The accuracy of the forecasting models ARIMA and Exponential Smoothing was measured by error metrics such as Mean Absolute Deviation(MAD), Mean Absolute Percentage Error(MAPE), Mean Squared Error(MSE), Root Mean Squared Error(RMSE).The lesser the value of these metrics higher the accuracy of model.</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C34448FF-5A96-6967-5D6F-1C4D223BC0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55532" r="19848" b="24923"/>
          <a:stretch/>
        </p:blipFill>
        <p:spPr>
          <a:xfrm>
            <a:off x="1574358" y="3429000"/>
            <a:ext cx="5342196" cy="1879847"/>
          </a:xfrm>
          <a:prstGeom prst="rect">
            <a:avLst/>
          </a:prstGeom>
        </p:spPr>
      </p:pic>
    </p:spTree>
    <p:extLst>
      <p:ext uri="{BB962C8B-B14F-4D97-AF65-F5344CB8AC3E}">
        <p14:creationId xmlns:p14="http://schemas.microsoft.com/office/powerpoint/2010/main" val="28075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960E5-5FC9-13A9-2E50-680B9A492D45}"/>
              </a:ext>
            </a:extLst>
          </p:cNvPr>
          <p:cNvSpPr txBox="1"/>
          <p:nvPr/>
        </p:nvSpPr>
        <p:spPr>
          <a:xfrm flipH="1">
            <a:off x="1262268" y="1184745"/>
            <a:ext cx="9018768" cy="4165243"/>
          </a:xfrm>
          <a:prstGeom prst="rect">
            <a:avLst/>
          </a:prstGeom>
          <a:noFill/>
        </p:spPr>
        <p:txBody>
          <a:bodyPr wrap="square" rtlCol="0">
            <a:spAutoFit/>
          </a:bodyPr>
          <a:lstStyle/>
          <a:p>
            <a:pPr>
              <a:spcAft>
                <a:spcPts val="800"/>
              </a:spcAft>
            </a:pPr>
            <a:r>
              <a:rPr lang="en-IN" sz="2400" u="sng" dirty="0">
                <a:latin typeface="+mj-lt"/>
              </a:rPr>
              <a:t>Abstract</a:t>
            </a:r>
          </a:p>
          <a:p>
            <a:pPr algn="just"/>
            <a:r>
              <a:rPr lang="en-IN" dirty="0">
                <a:solidFill>
                  <a:srgbClr val="000000"/>
                </a:solidFill>
                <a:effectLst/>
                <a:ea typeface="Calibri" panose="020F0502020204030204" pitchFamily="34" charset="0"/>
                <a:cs typeface="Times New Roman" panose="02020603050405020304" pitchFamily="18" charset="0"/>
              </a:rPr>
              <a:t>The stock market is highly volatile and unpredictable by nature. The use of statistical analysis has played a major role in assisting stock market prediction. This research paper aims at using various statistical methods to analyse historical data of the Nifty 50(NSE) as well as forecast its direction for the next twelve months. This study aims to tell the market scenario of the future by supporting it with statistical answers. Specifically, Auto Regressive Integrated Moving Average (ARIMA) Modelling, Exponential Smoothing, and Mean Squared Error analysis are the foci of interest. Nifty 50 dataset is publicly available on Yahoo Finance. It consists of historical daily opening and closing stock prices along with a few other additional market parameters.</a:t>
            </a:r>
            <a:endParaRPr lang="en-IN" dirty="0">
              <a:effectLst/>
              <a:ea typeface="Calibri" panose="020F0502020204030204" pitchFamily="34" charset="0"/>
              <a:cs typeface="Times New Roman" panose="02020603050405020304" pitchFamily="18" charset="0"/>
            </a:endParaRPr>
          </a:p>
          <a:p>
            <a:endParaRPr lang="en-IN" dirty="0"/>
          </a:p>
          <a:p>
            <a:endParaRPr lang="en-IN" dirty="0"/>
          </a:p>
          <a:p>
            <a:r>
              <a:rPr lang="en-IN"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b="1" i="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Nifty50, ARIMA, Exponential Smoothing, Stock Price Forecasting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192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6A37A-DA58-39C7-AA9D-92C88B42D1C2}"/>
              </a:ext>
            </a:extLst>
          </p:cNvPr>
          <p:cNvSpPr txBox="1"/>
          <p:nvPr/>
        </p:nvSpPr>
        <p:spPr>
          <a:xfrm>
            <a:off x="1375577" y="1224501"/>
            <a:ext cx="9303026" cy="2277547"/>
          </a:xfrm>
          <a:prstGeom prst="rect">
            <a:avLst/>
          </a:prstGeom>
          <a:noFill/>
        </p:spPr>
        <p:txBody>
          <a:bodyPr wrap="square" rtlCol="0">
            <a:spAutoFit/>
          </a:bodyPr>
          <a:lstStyle/>
          <a:p>
            <a:pPr>
              <a:spcAft>
                <a:spcPts val="800"/>
              </a:spcAft>
            </a:pPr>
            <a:r>
              <a:rPr lang="en-IN" sz="2400" u="sng" dirty="0">
                <a:latin typeface="+mj-lt"/>
              </a:rPr>
              <a:t>Data Collection</a:t>
            </a:r>
          </a:p>
          <a:p>
            <a:pPr algn="just"/>
            <a:r>
              <a:rPr lang="en-IN" sz="1800" dirty="0">
                <a:effectLst/>
                <a:ea typeface="Calibri" panose="020F0502020204030204" pitchFamily="34" charset="0"/>
                <a:cs typeface="Times New Roman" panose="02020603050405020304" pitchFamily="18" charset="0"/>
              </a:rPr>
              <a:t>For this research, </a:t>
            </a:r>
            <a:r>
              <a:rPr lang="en-IN" sz="1800" dirty="0">
                <a:solidFill>
                  <a:srgbClr val="000000"/>
                </a:solidFill>
                <a:effectLst/>
                <a:ea typeface="Calibri" panose="020F0502020204030204" pitchFamily="34" charset="0"/>
                <a:cs typeface="Times New Roman" panose="02020603050405020304" pitchFamily="18" charset="0"/>
              </a:rPr>
              <a:t>we have collected data on the monthly closing stock indices of NIFTY50 for fourteen years(2007-2022)</a:t>
            </a:r>
            <a:r>
              <a:rPr lang="en-IN" sz="1800" dirty="0">
                <a:effectLst/>
                <a:ea typeface="Calibri" panose="020F0502020204030204" pitchFamily="34" charset="0"/>
                <a:cs typeface="Times New Roman" panose="02020603050405020304" pitchFamily="18" charset="0"/>
              </a:rPr>
              <a:t>. The dataset is composed of 7 attributes and 180 records. It consists of historical daily opening and closing stock prices along with a few other additional market parameters. Fig.1 shows the monthly closing price of Nifty50 from October 1, 2007 to October 1, 2022 </a:t>
            </a:r>
          </a:p>
          <a:p>
            <a:endParaRPr lang="en-IN" dirty="0"/>
          </a:p>
        </p:txBody>
      </p:sp>
      <p:pic>
        <p:nvPicPr>
          <p:cNvPr id="4" name="Picture 3">
            <a:extLst>
              <a:ext uri="{FF2B5EF4-FFF2-40B4-BE49-F238E27FC236}">
                <a16:creationId xmlns:a16="http://schemas.microsoft.com/office/drawing/2014/main" id="{4A03BA40-62FF-658E-DBF6-2A08AB9DF8DE}"/>
              </a:ext>
            </a:extLst>
          </p:cNvPr>
          <p:cNvPicPr>
            <a:picLocks noChangeAspect="1"/>
          </p:cNvPicPr>
          <p:nvPr/>
        </p:nvPicPr>
        <p:blipFill rotWithShape="1">
          <a:blip r:embed="rId2">
            <a:extLst>
              <a:ext uri="{28A0092B-C50C-407E-A947-70E740481C1C}">
                <a14:useLocalDpi xmlns:a14="http://schemas.microsoft.com/office/drawing/2010/main" val="0"/>
              </a:ext>
            </a:extLst>
          </a:blip>
          <a:srcRect l="19565" t="25778" r="42674" b="55500"/>
          <a:stretch/>
        </p:blipFill>
        <p:spPr>
          <a:xfrm>
            <a:off x="1423283" y="3347414"/>
            <a:ext cx="4532244" cy="1852653"/>
          </a:xfrm>
          <a:prstGeom prst="rect">
            <a:avLst/>
          </a:prstGeom>
        </p:spPr>
      </p:pic>
      <p:pic>
        <p:nvPicPr>
          <p:cNvPr id="5" name="Picture 4">
            <a:extLst>
              <a:ext uri="{FF2B5EF4-FFF2-40B4-BE49-F238E27FC236}">
                <a16:creationId xmlns:a16="http://schemas.microsoft.com/office/drawing/2014/main" id="{B4E5A245-808E-D42C-D988-DDAC8E9125E4}"/>
              </a:ext>
            </a:extLst>
          </p:cNvPr>
          <p:cNvPicPr>
            <a:picLocks noChangeAspect="1"/>
          </p:cNvPicPr>
          <p:nvPr/>
        </p:nvPicPr>
        <p:blipFill rotWithShape="1">
          <a:blip r:embed="rId3">
            <a:extLst>
              <a:ext uri="{28A0092B-C50C-407E-A947-70E740481C1C}">
                <a14:useLocalDpi xmlns:a14="http://schemas.microsoft.com/office/drawing/2010/main" val="0"/>
              </a:ext>
            </a:extLst>
          </a:blip>
          <a:srcRect l="20152" t="37569" r="20043" b="8332"/>
          <a:stretch/>
        </p:blipFill>
        <p:spPr>
          <a:xfrm>
            <a:off x="6284179" y="3347414"/>
            <a:ext cx="4442130" cy="1852654"/>
          </a:xfrm>
          <a:prstGeom prst="rect">
            <a:avLst/>
          </a:prstGeom>
        </p:spPr>
      </p:pic>
    </p:spTree>
    <p:extLst>
      <p:ext uri="{BB962C8B-B14F-4D97-AF65-F5344CB8AC3E}">
        <p14:creationId xmlns:p14="http://schemas.microsoft.com/office/powerpoint/2010/main" val="188792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D8B1E-CD87-8AD2-A14C-2E1ED1888E17}"/>
              </a:ext>
            </a:extLst>
          </p:cNvPr>
          <p:cNvSpPr txBox="1"/>
          <p:nvPr/>
        </p:nvSpPr>
        <p:spPr>
          <a:xfrm>
            <a:off x="1129084" y="1304014"/>
            <a:ext cx="9756251" cy="3108543"/>
          </a:xfrm>
          <a:prstGeom prst="rect">
            <a:avLst/>
          </a:prstGeom>
          <a:noFill/>
        </p:spPr>
        <p:txBody>
          <a:bodyPr wrap="square" rtlCol="0">
            <a:spAutoFit/>
          </a:bodyPr>
          <a:lstStyle/>
          <a:p>
            <a:pPr>
              <a:spcAft>
                <a:spcPts val="800"/>
              </a:spcAft>
            </a:pPr>
            <a:r>
              <a:rPr lang="en-IN" sz="2400" u="sng" dirty="0">
                <a:latin typeface="+mj-lt"/>
              </a:rPr>
              <a:t>Why ARIMA and Exponential Smoothing</a:t>
            </a:r>
          </a:p>
          <a:p>
            <a:pPr algn="just"/>
            <a:r>
              <a:rPr lang="en-IN" sz="1800" dirty="0">
                <a:solidFill>
                  <a:srgbClr val="222222"/>
                </a:solidFill>
                <a:effectLst/>
                <a:ea typeface="Calibri" panose="020F0502020204030204" pitchFamily="34" charset="0"/>
              </a:rPr>
              <a:t>A popular and widely used statistical method for time series forecasting is the ARIMA model. It is one of the most popular models to predict linear time series data. This model has been used extensively in the field of finance and economics as it is known to be robust, efficient, and has a strong potential for short-term share market prediction. Exponential smoothing and ARIMA models are the two most widely used approaches to time series forecasting and provide complementary approaches to the problem. While exponential smoothing models are based on a description of the trend and seasonality in the data, ARIMA models aim to describe the auto-correlation(Autocorrelation is the degree of similarity between a given time series and </a:t>
            </a:r>
            <a:r>
              <a:rPr lang="en-IN" sz="1800" dirty="0">
                <a:effectLst/>
                <a:ea typeface="Calibri" panose="020F0502020204030204" pitchFamily="34" charset="0"/>
              </a:rPr>
              <a:t>lagged version of itself over successive time intervals) in the data.</a:t>
            </a:r>
            <a:endParaRPr lang="en-IN" dirty="0"/>
          </a:p>
        </p:txBody>
      </p:sp>
    </p:spTree>
    <p:extLst>
      <p:ext uri="{BB962C8B-B14F-4D97-AF65-F5344CB8AC3E}">
        <p14:creationId xmlns:p14="http://schemas.microsoft.com/office/powerpoint/2010/main" val="5204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720B0-15D0-7558-8CFE-912E271687B8}"/>
              </a:ext>
            </a:extLst>
          </p:cNvPr>
          <p:cNvSpPr txBox="1"/>
          <p:nvPr/>
        </p:nvSpPr>
        <p:spPr>
          <a:xfrm>
            <a:off x="1178118" y="811032"/>
            <a:ext cx="9835764" cy="4024179"/>
          </a:xfrm>
          <a:prstGeom prst="rect">
            <a:avLst/>
          </a:prstGeom>
          <a:noFill/>
        </p:spPr>
        <p:txBody>
          <a:bodyPr wrap="square" rtlCol="0">
            <a:spAutoFit/>
          </a:bodyPr>
          <a:lstStyle/>
          <a:p>
            <a:pPr>
              <a:spcAft>
                <a:spcPts val="800"/>
              </a:spcAft>
            </a:pPr>
            <a:r>
              <a:rPr lang="en-IN" sz="2400" u="sng" dirty="0">
                <a:latin typeface="+mj-lt"/>
              </a:rPr>
              <a:t>ARIMA</a:t>
            </a:r>
          </a:p>
          <a:p>
            <a:pPr>
              <a:spcAft>
                <a:spcPts val="500"/>
              </a:spcAft>
            </a:pPr>
            <a:r>
              <a:rPr lang="en-IN" sz="2000" dirty="0">
                <a:latin typeface="+mj-lt"/>
              </a:rPr>
              <a:t>Finding Stationarity</a:t>
            </a:r>
          </a:p>
          <a:p>
            <a:pPr algn="just"/>
            <a:r>
              <a:rPr lang="en-US" i="0" dirty="0">
                <a:solidFill>
                  <a:srgbClr val="292929"/>
                </a:solidFill>
                <a:effectLst/>
              </a:rPr>
              <a:t>For ARIMA, time series has to be made stationary for further analysis.</a:t>
            </a:r>
            <a:r>
              <a:rPr lang="en-IN" sz="1800" dirty="0">
                <a:effectLst/>
                <a:ea typeface="Calibri" panose="020F0502020204030204" pitchFamily="34" charset="0"/>
              </a:rPr>
              <a:t>A time series data is considered to be stationary when the mean and standard deviation remain constant over time. Methods used to check stationarity of a time series data are as follows.</a:t>
            </a:r>
          </a:p>
          <a:p>
            <a:pPr marL="457200" indent="-457200">
              <a:spcBef>
                <a:spcPts val="500"/>
              </a:spcBef>
              <a:spcAft>
                <a:spcPts val="500"/>
              </a:spcAft>
              <a:buFont typeface="Arial" panose="020B0604020202020204" pitchFamily="34" charset="0"/>
              <a:buChar char="•"/>
            </a:pPr>
            <a:r>
              <a:rPr lang="en-IN" sz="2000" i="0" dirty="0">
                <a:solidFill>
                  <a:srgbClr val="292929"/>
                </a:solidFill>
                <a:effectLst/>
                <a:latin typeface="+mj-lt"/>
              </a:rPr>
              <a:t>Rolling Statistics</a:t>
            </a:r>
          </a:p>
          <a:p>
            <a:pPr algn="just"/>
            <a:r>
              <a:rPr lang="en-US" b="0" i="0" dirty="0">
                <a:solidFill>
                  <a:srgbClr val="292929"/>
                </a:solidFill>
                <a:effectLst/>
              </a:rPr>
              <a:t>We can plot the rolling mean and standard deviation to check if the statistics show an upward or downward trend. If these statistics vary over time, then the time series is highly likely to be non-stationary.</a:t>
            </a:r>
          </a:p>
          <a:p>
            <a:pPr marL="457200" indent="-457200">
              <a:spcBef>
                <a:spcPts val="500"/>
              </a:spcBef>
              <a:spcAft>
                <a:spcPts val="500"/>
              </a:spcAft>
              <a:buFont typeface="Arial" panose="020B0604020202020204" pitchFamily="34" charset="0"/>
              <a:buChar char="•"/>
            </a:pPr>
            <a:r>
              <a:rPr lang="en-IN" sz="2000" i="0" dirty="0">
                <a:solidFill>
                  <a:srgbClr val="292929"/>
                </a:solidFill>
                <a:effectLst/>
                <a:latin typeface="+mj-lt"/>
              </a:rPr>
              <a:t>ADF Test</a:t>
            </a:r>
          </a:p>
          <a:p>
            <a:pPr algn="just"/>
            <a:r>
              <a:rPr lang="en-US" b="0" i="0" dirty="0">
                <a:solidFill>
                  <a:srgbClr val="292929"/>
                </a:solidFill>
                <a:effectLst/>
              </a:rPr>
              <a:t>The null hypothesis of the ADF test is that the time series is not stationary. Null hypothesis of the ADF test is rejected only when the p-value turns to be less than the significance value (0.05).</a:t>
            </a:r>
            <a:endParaRPr lang="en-IN" dirty="0"/>
          </a:p>
        </p:txBody>
      </p:sp>
      <p:pic>
        <p:nvPicPr>
          <p:cNvPr id="4" name="Picture 3">
            <a:extLst>
              <a:ext uri="{FF2B5EF4-FFF2-40B4-BE49-F238E27FC236}">
                <a16:creationId xmlns:a16="http://schemas.microsoft.com/office/drawing/2014/main" id="{D5059C96-9076-32D9-67AD-3F9F50E78A5A}"/>
              </a:ext>
            </a:extLst>
          </p:cNvPr>
          <p:cNvPicPr>
            <a:picLocks noChangeAspect="1"/>
          </p:cNvPicPr>
          <p:nvPr/>
        </p:nvPicPr>
        <p:blipFill rotWithShape="1">
          <a:blip r:embed="rId2">
            <a:extLst>
              <a:ext uri="{28A0092B-C50C-407E-A947-70E740481C1C}">
                <a14:useLocalDpi xmlns:a14="http://schemas.microsoft.com/office/drawing/2010/main" val="0"/>
              </a:ext>
            </a:extLst>
          </a:blip>
          <a:srcRect l="19761" t="30397" r="15022" b="15869"/>
          <a:stretch/>
        </p:blipFill>
        <p:spPr>
          <a:xfrm>
            <a:off x="1178118" y="4835211"/>
            <a:ext cx="4355990" cy="1796177"/>
          </a:xfrm>
          <a:prstGeom prst="rect">
            <a:avLst/>
          </a:prstGeom>
        </p:spPr>
      </p:pic>
      <p:pic>
        <p:nvPicPr>
          <p:cNvPr id="5" name="Picture 4">
            <a:extLst>
              <a:ext uri="{FF2B5EF4-FFF2-40B4-BE49-F238E27FC236}">
                <a16:creationId xmlns:a16="http://schemas.microsoft.com/office/drawing/2014/main" id="{F9A2937D-411B-E560-CC7F-C02DBDA97669}"/>
              </a:ext>
            </a:extLst>
          </p:cNvPr>
          <p:cNvPicPr>
            <a:picLocks noChangeAspect="1"/>
          </p:cNvPicPr>
          <p:nvPr/>
        </p:nvPicPr>
        <p:blipFill rotWithShape="1">
          <a:blip r:embed="rId3">
            <a:extLst>
              <a:ext uri="{28A0092B-C50C-407E-A947-70E740481C1C}">
                <a14:useLocalDpi xmlns:a14="http://schemas.microsoft.com/office/drawing/2010/main" val="0"/>
              </a:ext>
            </a:extLst>
          </a:blip>
          <a:srcRect l="18065" t="50000" r="54609" b="28500"/>
          <a:stretch/>
        </p:blipFill>
        <p:spPr>
          <a:xfrm>
            <a:off x="5796501" y="5030193"/>
            <a:ext cx="3800723" cy="1406211"/>
          </a:xfrm>
          <a:prstGeom prst="rect">
            <a:avLst/>
          </a:prstGeom>
        </p:spPr>
      </p:pic>
    </p:spTree>
    <p:extLst>
      <p:ext uri="{BB962C8B-B14F-4D97-AF65-F5344CB8AC3E}">
        <p14:creationId xmlns:p14="http://schemas.microsoft.com/office/powerpoint/2010/main" val="26585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C8C3F9-AFD6-86D7-C6FC-909F915EA5DF}"/>
              </a:ext>
            </a:extLst>
          </p:cNvPr>
          <p:cNvSpPr txBox="1"/>
          <p:nvPr/>
        </p:nvSpPr>
        <p:spPr>
          <a:xfrm>
            <a:off x="1280160" y="894973"/>
            <a:ext cx="9239416" cy="2534027"/>
          </a:xfrm>
          <a:prstGeom prst="rect">
            <a:avLst/>
          </a:prstGeom>
          <a:noFill/>
        </p:spPr>
        <p:txBody>
          <a:bodyPr wrap="square" rtlCol="0">
            <a:spAutoFit/>
          </a:bodyPr>
          <a:lstStyle/>
          <a:p>
            <a:pPr>
              <a:spcAft>
                <a:spcPts val="800"/>
              </a:spcAft>
            </a:pPr>
            <a:r>
              <a:rPr lang="en-IN" sz="2400" u="sng" dirty="0">
                <a:latin typeface="+mj-lt"/>
              </a:rPr>
              <a:t>To Make Time Series Stationary</a:t>
            </a:r>
            <a:endParaRPr lang="en-US" dirty="0"/>
          </a:p>
          <a:p>
            <a:pPr marL="342900" indent="-342900" algn="just" fontAlgn="base">
              <a:buFont typeface="+mj-lt"/>
              <a:buAutoNum type="arabicPeriod"/>
            </a:pPr>
            <a:r>
              <a:rPr lang="en-US" b="0" i="0" dirty="0">
                <a:solidFill>
                  <a:srgbClr val="000000"/>
                </a:solidFill>
                <a:effectLst/>
              </a:rPr>
              <a:t>Use NumPy’s square root function to transform the required column</a:t>
            </a:r>
          </a:p>
          <a:p>
            <a:pPr marL="342900" indent="-342900" algn="just" fontAlgn="base">
              <a:buFont typeface="+mj-lt"/>
              <a:buAutoNum type="arabicPeriod"/>
            </a:pPr>
            <a:r>
              <a:rPr lang="en-US" b="0" i="0" dirty="0">
                <a:solidFill>
                  <a:srgbClr val="000000"/>
                </a:solidFill>
                <a:effectLst/>
              </a:rPr>
              <a:t>Then shift the transformation by one using the “shift’ function.</a:t>
            </a:r>
          </a:p>
          <a:p>
            <a:pPr marL="342900" indent="-342900" algn="just" fontAlgn="base">
              <a:buFont typeface="+mj-lt"/>
              <a:buAutoNum type="arabicPeriod"/>
            </a:pPr>
            <a:r>
              <a:rPr lang="en-US" b="0" i="0" dirty="0">
                <a:solidFill>
                  <a:srgbClr val="000000"/>
                </a:solidFill>
                <a:effectLst/>
              </a:rPr>
              <a:t>Take the difference between both the original transformation and shift.</a:t>
            </a:r>
          </a:p>
          <a:p>
            <a:pPr marL="342900" indent="-342900" algn="just" fontAlgn="base">
              <a:buFont typeface="+mj-lt"/>
              <a:buAutoNum type="arabicPeriod"/>
            </a:pPr>
            <a:r>
              <a:rPr lang="en-US" b="0" i="0" dirty="0">
                <a:solidFill>
                  <a:srgbClr val="000000"/>
                </a:solidFill>
                <a:effectLst/>
              </a:rPr>
              <a:t>Steps 2 and 3 can be done by just using the pandas “diff” function.</a:t>
            </a:r>
          </a:p>
          <a:p>
            <a:pPr algn="l" fontAlgn="base"/>
            <a:endParaRPr lang="en-US" dirty="0">
              <a:solidFill>
                <a:srgbClr val="000000"/>
              </a:solidFill>
            </a:endParaRPr>
          </a:p>
          <a:p>
            <a:pPr algn="l" fontAlgn="base"/>
            <a:r>
              <a:rPr lang="en-US" sz="2000" dirty="0">
                <a:solidFill>
                  <a:srgbClr val="000000"/>
                </a:solidFill>
                <a:latin typeface="+mj-lt"/>
              </a:rPr>
              <a:t>C</a:t>
            </a:r>
            <a:r>
              <a:rPr lang="en-US" sz="2000" b="0" i="0" dirty="0">
                <a:solidFill>
                  <a:srgbClr val="000000"/>
                </a:solidFill>
                <a:effectLst/>
                <a:latin typeface="+mj-lt"/>
              </a:rPr>
              <a:t>ode to obtain the above-mentioned steps</a:t>
            </a:r>
          </a:p>
          <a:p>
            <a:pPr marL="285750" indent="-285750">
              <a:buFont typeface="Arial" panose="020B0604020202020204" pitchFamily="34" charset="0"/>
              <a:buChar char="•"/>
            </a:pPr>
            <a:r>
              <a:rPr lang="en-US" dirty="0"/>
              <a:t>diff = df1.Close.diff().dropna()</a:t>
            </a:r>
            <a:endParaRPr lang="en-IN" dirty="0"/>
          </a:p>
        </p:txBody>
      </p:sp>
      <p:pic>
        <p:nvPicPr>
          <p:cNvPr id="4" name="Picture 3">
            <a:extLst>
              <a:ext uri="{FF2B5EF4-FFF2-40B4-BE49-F238E27FC236}">
                <a16:creationId xmlns:a16="http://schemas.microsoft.com/office/drawing/2014/main" id="{F6363DA1-1A8C-CD6B-7C99-9A96919D4774}"/>
              </a:ext>
            </a:extLst>
          </p:cNvPr>
          <p:cNvPicPr>
            <a:picLocks noChangeAspect="1"/>
          </p:cNvPicPr>
          <p:nvPr/>
        </p:nvPicPr>
        <p:blipFill rotWithShape="1">
          <a:blip r:embed="rId2">
            <a:extLst>
              <a:ext uri="{28A0092B-C50C-407E-A947-70E740481C1C}">
                <a14:useLocalDpi xmlns:a14="http://schemas.microsoft.com/office/drawing/2010/main" val="0"/>
              </a:ext>
            </a:extLst>
          </a:blip>
          <a:srcRect l="19695" t="31491" r="14891" b="16477"/>
          <a:stretch/>
        </p:blipFill>
        <p:spPr>
          <a:xfrm>
            <a:off x="1280160" y="3768467"/>
            <a:ext cx="4341412" cy="2194560"/>
          </a:xfrm>
          <a:prstGeom prst="rect">
            <a:avLst/>
          </a:prstGeom>
        </p:spPr>
      </p:pic>
      <p:sp>
        <p:nvSpPr>
          <p:cNvPr id="5" name="TextBox 4">
            <a:extLst>
              <a:ext uri="{FF2B5EF4-FFF2-40B4-BE49-F238E27FC236}">
                <a16:creationId xmlns:a16="http://schemas.microsoft.com/office/drawing/2014/main" id="{83FB417A-8904-0F59-6230-48CBD611B494}"/>
              </a:ext>
            </a:extLst>
          </p:cNvPr>
          <p:cNvSpPr txBox="1"/>
          <p:nvPr/>
        </p:nvSpPr>
        <p:spPr>
          <a:xfrm>
            <a:off x="6194066" y="4023360"/>
            <a:ext cx="286247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After Differencing</a:t>
            </a:r>
          </a:p>
        </p:txBody>
      </p:sp>
      <p:pic>
        <p:nvPicPr>
          <p:cNvPr id="11" name="Picture 10">
            <a:extLst>
              <a:ext uri="{FF2B5EF4-FFF2-40B4-BE49-F238E27FC236}">
                <a16:creationId xmlns:a16="http://schemas.microsoft.com/office/drawing/2014/main" id="{B0EC77F6-7336-2063-41D0-CC9598AF70E1}"/>
              </a:ext>
            </a:extLst>
          </p:cNvPr>
          <p:cNvPicPr>
            <a:picLocks noChangeAspect="1"/>
          </p:cNvPicPr>
          <p:nvPr/>
        </p:nvPicPr>
        <p:blipFill rotWithShape="1">
          <a:blip r:embed="rId3">
            <a:extLst>
              <a:ext uri="{28A0092B-C50C-407E-A947-70E740481C1C}">
                <a14:useLocalDpi xmlns:a14="http://schemas.microsoft.com/office/drawing/2010/main" val="0"/>
              </a:ext>
            </a:extLst>
          </a:blip>
          <a:srcRect l="18456" t="50942" r="56501" b="29242"/>
          <a:stretch/>
        </p:blipFill>
        <p:spPr>
          <a:xfrm>
            <a:off x="6194066" y="4361914"/>
            <a:ext cx="3323446" cy="1410733"/>
          </a:xfrm>
          <a:prstGeom prst="rect">
            <a:avLst/>
          </a:prstGeom>
        </p:spPr>
      </p:pic>
    </p:spTree>
    <p:extLst>
      <p:ext uri="{BB962C8B-B14F-4D97-AF65-F5344CB8AC3E}">
        <p14:creationId xmlns:p14="http://schemas.microsoft.com/office/powerpoint/2010/main" val="10741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FAEAF5-E3DD-FBEC-E2DD-27A9DE8B7869}"/>
              </a:ext>
            </a:extLst>
          </p:cNvPr>
          <p:cNvSpPr txBox="1"/>
          <p:nvPr/>
        </p:nvSpPr>
        <p:spPr>
          <a:xfrm>
            <a:off x="1168841" y="1290099"/>
            <a:ext cx="9994790" cy="1672253"/>
          </a:xfrm>
          <a:prstGeom prst="rect">
            <a:avLst/>
          </a:prstGeom>
          <a:noFill/>
        </p:spPr>
        <p:txBody>
          <a:bodyPr wrap="square" rtlCol="0">
            <a:spAutoFit/>
          </a:bodyPr>
          <a:lstStyle/>
          <a:p>
            <a:pPr>
              <a:spcAft>
                <a:spcPts val="800"/>
              </a:spcAft>
            </a:pPr>
            <a:r>
              <a:rPr lang="en-IN" sz="2400" dirty="0">
                <a:latin typeface="+mj-lt"/>
              </a:rPr>
              <a:t>P and Q for ARIMA</a:t>
            </a:r>
          </a:p>
          <a:p>
            <a:pPr algn="just"/>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Autocorrelation function (ACF) and Partial Autocorrelation Function (PACF, also called Partial ACF) are important functions in analysing a time series. They generally produce plots that are very important in finding the values p and q  for Autoregressive (AR) and Moving Average (MA)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58DDBE56-8E6E-434D-75DD-8BDFE7025E9E}"/>
              </a:ext>
            </a:extLst>
          </p:cNvPr>
          <p:cNvPicPr>
            <a:picLocks noChangeAspect="1"/>
          </p:cNvPicPr>
          <p:nvPr/>
        </p:nvPicPr>
        <p:blipFill rotWithShape="1">
          <a:blip r:embed="rId2">
            <a:extLst>
              <a:ext uri="{28A0092B-C50C-407E-A947-70E740481C1C}">
                <a14:useLocalDpi xmlns:a14="http://schemas.microsoft.com/office/drawing/2010/main" val="0"/>
              </a:ext>
            </a:extLst>
          </a:blip>
          <a:srcRect l="51848" t="42432" r="16652" b="24865"/>
          <a:stretch/>
        </p:blipFill>
        <p:spPr>
          <a:xfrm>
            <a:off x="1168841" y="3429000"/>
            <a:ext cx="4333462" cy="2138901"/>
          </a:xfrm>
          <a:prstGeom prst="rect">
            <a:avLst/>
          </a:prstGeom>
        </p:spPr>
      </p:pic>
      <p:pic>
        <p:nvPicPr>
          <p:cNvPr id="10" name="Picture 9">
            <a:extLst>
              <a:ext uri="{FF2B5EF4-FFF2-40B4-BE49-F238E27FC236}">
                <a16:creationId xmlns:a16="http://schemas.microsoft.com/office/drawing/2014/main" id="{336C2A0C-55A4-F3B1-094B-74239AA8108B}"/>
              </a:ext>
            </a:extLst>
          </p:cNvPr>
          <p:cNvPicPr>
            <a:picLocks noChangeAspect="1"/>
          </p:cNvPicPr>
          <p:nvPr/>
        </p:nvPicPr>
        <p:blipFill rotWithShape="1">
          <a:blip r:embed="rId3">
            <a:extLst>
              <a:ext uri="{28A0092B-C50C-407E-A947-70E740481C1C}">
                <a14:useLocalDpi xmlns:a14="http://schemas.microsoft.com/office/drawing/2010/main" val="0"/>
              </a:ext>
            </a:extLst>
          </a:blip>
          <a:srcRect l="52434" t="42280" r="17276" b="25960"/>
          <a:stretch/>
        </p:blipFill>
        <p:spPr>
          <a:xfrm>
            <a:off x="6345141" y="3428999"/>
            <a:ext cx="4333462" cy="2138901"/>
          </a:xfrm>
          <a:prstGeom prst="rect">
            <a:avLst/>
          </a:prstGeom>
        </p:spPr>
      </p:pic>
    </p:spTree>
    <p:extLst>
      <p:ext uri="{BB962C8B-B14F-4D97-AF65-F5344CB8AC3E}">
        <p14:creationId xmlns:p14="http://schemas.microsoft.com/office/powerpoint/2010/main" val="195906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BE4B2-EA35-F739-F9DD-21BB35E84A39}"/>
              </a:ext>
            </a:extLst>
          </p:cNvPr>
          <p:cNvSpPr txBox="1"/>
          <p:nvPr/>
        </p:nvSpPr>
        <p:spPr>
          <a:xfrm>
            <a:off x="1001864" y="1168842"/>
            <a:ext cx="9970936" cy="2811026"/>
          </a:xfrm>
          <a:prstGeom prst="rect">
            <a:avLst/>
          </a:prstGeom>
          <a:noFill/>
        </p:spPr>
        <p:txBody>
          <a:bodyPr wrap="square" rtlCol="0">
            <a:spAutoFit/>
          </a:bodyPr>
          <a:lstStyle/>
          <a:p>
            <a:pPr>
              <a:spcAft>
                <a:spcPts val="800"/>
              </a:spcAft>
            </a:pPr>
            <a:r>
              <a:rPr lang="en-IN" sz="2400" u="sng" dirty="0">
                <a:latin typeface="+mj-lt"/>
              </a:rPr>
              <a:t>Performance of ARIMA</a:t>
            </a:r>
          </a:p>
          <a:p>
            <a:pPr algn="just"/>
            <a:r>
              <a:rPr lang="en-IN" sz="1800" dirty="0">
                <a:effectLst/>
                <a:ea typeface="Calibri" panose="020F0502020204030204" pitchFamily="34" charset="0"/>
              </a:rPr>
              <a:t>For ARIMA (p,d,q) model, the values obtained are p = 0, d = 1 and q = 0. So the model is fitted for ARIMA (0,1,0). The ARIMA() function was imported from the arima_model sub-package of statsmodel.tsa package</a:t>
            </a:r>
            <a:r>
              <a:rPr lang="en-IN" sz="1800" dirty="0">
                <a:effectLst/>
                <a:latin typeface="Times New Roman" panose="02020603050405020304" pitchFamily="18" charset="0"/>
                <a:ea typeface="Calibri" panose="020F0502020204030204" pitchFamily="34" charset="0"/>
              </a:rPr>
              <a:t>.</a:t>
            </a:r>
          </a:p>
          <a:p>
            <a:endParaRPr lang="en-IN" dirty="0">
              <a:latin typeface="Times New Roman" panose="02020603050405020304" pitchFamily="18" charset="0"/>
            </a:endParaRPr>
          </a:p>
          <a:p>
            <a:r>
              <a:rPr lang="en-IN" sz="2000" dirty="0">
                <a:latin typeface="+mj-lt"/>
              </a:rPr>
              <a:t>Code to implement ARIMA model in python</a:t>
            </a:r>
          </a:p>
          <a:p>
            <a:pPr marL="285750" indent="-285750">
              <a:buFont typeface="Arial" panose="020B0604020202020204" pitchFamily="34" charset="0"/>
              <a:buChar char="•"/>
            </a:pPr>
            <a:r>
              <a:rPr lang="en-IN" dirty="0"/>
              <a:t>train.index = pd.DatetimeIndex(train.index.values,freq=train.index.inferred_freq)</a:t>
            </a:r>
          </a:p>
          <a:p>
            <a:r>
              <a:rPr lang="en-IN" dirty="0"/>
              <a:t>     model = ARIMA(train, order=(0,1,0))</a:t>
            </a:r>
          </a:p>
          <a:p>
            <a:r>
              <a:rPr lang="en-IN" dirty="0"/>
              <a:t>     result = model.fit()</a:t>
            </a:r>
          </a:p>
        </p:txBody>
      </p:sp>
      <p:pic>
        <p:nvPicPr>
          <p:cNvPr id="4" name="Picture 3">
            <a:extLst>
              <a:ext uri="{FF2B5EF4-FFF2-40B4-BE49-F238E27FC236}">
                <a16:creationId xmlns:a16="http://schemas.microsoft.com/office/drawing/2014/main" id="{5D453EC6-5895-64A7-E3E2-5A6118B12647}"/>
              </a:ext>
            </a:extLst>
          </p:cNvPr>
          <p:cNvPicPr>
            <a:picLocks noChangeAspect="1"/>
          </p:cNvPicPr>
          <p:nvPr/>
        </p:nvPicPr>
        <p:blipFill rotWithShape="1">
          <a:blip r:embed="rId2">
            <a:extLst>
              <a:ext uri="{28A0092B-C50C-407E-A947-70E740481C1C}">
                <a14:useLocalDpi xmlns:a14="http://schemas.microsoft.com/office/drawing/2010/main" val="0"/>
              </a:ext>
            </a:extLst>
          </a:blip>
          <a:srcRect l="20543" t="37569" r="15217" b="7846"/>
          <a:stretch/>
        </p:blipFill>
        <p:spPr>
          <a:xfrm>
            <a:off x="1001864" y="4134677"/>
            <a:ext cx="4134679" cy="2091194"/>
          </a:xfrm>
          <a:prstGeom prst="rect">
            <a:avLst/>
          </a:prstGeom>
        </p:spPr>
      </p:pic>
    </p:spTree>
    <p:extLst>
      <p:ext uri="{BB962C8B-B14F-4D97-AF65-F5344CB8AC3E}">
        <p14:creationId xmlns:p14="http://schemas.microsoft.com/office/powerpoint/2010/main" val="347278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2287E-9ADE-DDBA-81E6-1F16343C65A9}"/>
              </a:ext>
            </a:extLst>
          </p:cNvPr>
          <p:cNvSpPr txBox="1"/>
          <p:nvPr/>
        </p:nvSpPr>
        <p:spPr>
          <a:xfrm>
            <a:off x="1001864" y="962108"/>
            <a:ext cx="10257183" cy="3888244"/>
          </a:xfrm>
          <a:prstGeom prst="rect">
            <a:avLst/>
          </a:prstGeom>
          <a:noFill/>
        </p:spPr>
        <p:txBody>
          <a:bodyPr wrap="square" rtlCol="0">
            <a:spAutoFit/>
          </a:bodyPr>
          <a:lstStyle/>
          <a:p>
            <a:pPr algn="l" fontAlgn="base">
              <a:spcAft>
                <a:spcPts val="800"/>
              </a:spcAft>
            </a:pPr>
            <a:r>
              <a:rPr lang="en-US" sz="2400" b="0" u="sng" dirty="0">
                <a:effectLst/>
                <a:latin typeface="+mj-lt"/>
              </a:rPr>
              <a:t>Exponential smoothing Model</a:t>
            </a:r>
          </a:p>
          <a:p>
            <a:pPr algn="just" fontAlgn="base"/>
            <a:r>
              <a:rPr lang="en-US" dirty="0"/>
              <a:t>Exponential smoothing is a time series forecasting method for univariate data that can be extended to support data with a systematic trend or seasonal component. It is a powerful forecasting method that may be used as an alternative to the popular Box-Jenkins ARIMA family of methods</a:t>
            </a:r>
            <a:r>
              <a:rPr lang="en-US" dirty="0">
                <a:latin typeface="Helvetica Neue"/>
              </a:rPr>
              <a:t>.</a:t>
            </a:r>
            <a:endParaRPr lang="en-US" b="0" dirty="0">
              <a:effectLst/>
              <a:latin typeface="Helvetica Neue"/>
            </a:endParaRPr>
          </a:p>
          <a:p>
            <a:endParaRPr lang="en-IN" dirty="0"/>
          </a:p>
          <a:p>
            <a:r>
              <a:rPr lang="en-IN" dirty="0"/>
              <a:t>Parameters of Exponential Smoothing</a:t>
            </a:r>
          </a:p>
          <a:p>
            <a:pPr marL="285750" indent="-285750">
              <a:buFont typeface="Arial" panose="020B0604020202020204" pitchFamily="34" charset="0"/>
              <a:buChar char="•"/>
            </a:pPr>
            <a:r>
              <a:rPr lang="en-IN" dirty="0"/>
              <a:t>Trend</a:t>
            </a:r>
          </a:p>
          <a:p>
            <a:pPr marL="285750" indent="-285750">
              <a:buFont typeface="Arial" panose="020B0604020202020204" pitchFamily="34" charset="0"/>
              <a:buChar char="•"/>
            </a:pPr>
            <a:r>
              <a:rPr lang="en-IN" dirty="0"/>
              <a:t>Seasonal</a:t>
            </a:r>
          </a:p>
          <a:p>
            <a:pPr marL="285750" indent="-285750">
              <a:buFont typeface="Arial" panose="020B0604020202020204" pitchFamily="34" charset="0"/>
              <a:buChar char="•"/>
            </a:pPr>
            <a:r>
              <a:rPr lang="en-IN" dirty="0"/>
              <a:t>Seasonal period</a:t>
            </a:r>
          </a:p>
          <a:p>
            <a:pPr marL="285750" indent="-285750">
              <a:buFont typeface="Arial" panose="020B0604020202020204" pitchFamily="34" charset="0"/>
              <a:buChar char="•"/>
            </a:pPr>
            <a:endParaRPr lang="en-IN" dirty="0"/>
          </a:p>
          <a:p>
            <a:pPr algn="just"/>
            <a:r>
              <a:rPr lang="en-IN" dirty="0">
                <a:effectLst/>
                <a:ea typeface="Calibri" panose="020F0502020204030204" pitchFamily="34" charset="0"/>
              </a:rPr>
              <a:t>The seasonal parameter was set as ‘multiplicative’ as seasonality was not constant in the dataset. The seasonal periods were chosen as 12, which means the data will exhibit seasonality after every twelve months.</a:t>
            </a:r>
            <a:endParaRPr lang="en-IN" dirty="0"/>
          </a:p>
        </p:txBody>
      </p:sp>
    </p:spTree>
    <p:extLst>
      <p:ext uri="{BB962C8B-B14F-4D97-AF65-F5344CB8AC3E}">
        <p14:creationId xmlns:p14="http://schemas.microsoft.com/office/powerpoint/2010/main" val="41792238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186</TotalTime>
  <Words>953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Helvetica</vt:lpstr>
      <vt:lpstr>Helvetica Neue</vt:lpstr>
      <vt:lpstr>Times New Roman</vt:lpstr>
      <vt:lpstr>Parcel</vt:lpstr>
      <vt:lpstr>Stock market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Aswathkrishna SD</dc:creator>
  <cp:lastModifiedBy>Aswathkrishna SD</cp:lastModifiedBy>
  <cp:revision>5</cp:revision>
  <dcterms:created xsi:type="dcterms:W3CDTF">2022-11-01T14:14:13Z</dcterms:created>
  <dcterms:modified xsi:type="dcterms:W3CDTF">2022-11-03T09:18:19Z</dcterms:modified>
</cp:coreProperties>
</file>