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5" r:id="rId3"/>
    <p:sldId id="257" r:id="rId4"/>
    <p:sldId id="258" r:id="rId5"/>
    <p:sldId id="259" r:id="rId6"/>
    <p:sldId id="260" r:id="rId7"/>
    <p:sldId id="261" r:id="rId8"/>
    <p:sldId id="262" r:id="rId9"/>
    <p:sldId id="263" r:id="rId10"/>
    <p:sldId id="264"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4/4/2024</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9EE0B-9DAF-707A-9734-4903F65EA979}"/>
              </a:ext>
            </a:extLst>
          </p:cNvPr>
          <p:cNvSpPr>
            <a:spLocks noGrp="1"/>
          </p:cNvSpPr>
          <p:nvPr>
            <p:ph type="ctrTitle"/>
          </p:nvPr>
        </p:nvSpPr>
        <p:spPr>
          <a:xfrm>
            <a:off x="1595269" y="556591"/>
            <a:ext cx="9001462" cy="1921566"/>
          </a:xfrm>
        </p:spPr>
        <p:txBody>
          <a:bodyPr/>
          <a:lstStyle/>
          <a:p>
            <a:r>
              <a:rPr lang="en-US" dirty="0">
                <a:latin typeface="Times New Roman" panose="02020603050405020304" pitchFamily="18" charset="0"/>
                <a:cs typeface="Times New Roman" panose="02020603050405020304" pitchFamily="18" charset="0"/>
              </a:rPr>
              <a:t>Phishing attack in cyber security</a:t>
            </a:r>
          </a:p>
        </p:txBody>
      </p:sp>
      <p:sp>
        <p:nvSpPr>
          <p:cNvPr id="3" name="Subtitle 2">
            <a:extLst>
              <a:ext uri="{FF2B5EF4-FFF2-40B4-BE49-F238E27FC236}">
                <a16:creationId xmlns:a16="http://schemas.microsoft.com/office/drawing/2014/main" id="{3525FAEF-493E-1BC9-AF53-E80BDA0C8E8A}"/>
              </a:ext>
            </a:extLst>
          </p:cNvPr>
          <p:cNvSpPr>
            <a:spLocks noGrp="1"/>
          </p:cNvSpPr>
          <p:nvPr>
            <p:ph type="subTitle" idx="1"/>
          </p:nvPr>
        </p:nvSpPr>
        <p:spPr>
          <a:xfrm>
            <a:off x="1595269" y="2968487"/>
            <a:ext cx="9001462" cy="2570922"/>
          </a:xfrm>
        </p:spPr>
        <p:txBody>
          <a:bodyPr>
            <a:normAutofit fontScale="92500" lnSpcReduction="10000"/>
          </a:bodyPr>
          <a:lstStyle/>
          <a:p>
            <a:r>
              <a:rPr lang="en-US" dirty="0"/>
              <a:t>  Presented by,</a:t>
            </a:r>
          </a:p>
          <a:p>
            <a:r>
              <a:rPr lang="en-US" dirty="0"/>
              <a:t>SUJITHA R</a:t>
            </a:r>
          </a:p>
          <a:p>
            <a:r>
              <a:rPr lang="en-US" dirty="0"/>
              <a:t>3-YEAR</a:t>
            </a:r>
          </a:p>
          <a:p>
            <a:r>
              <a:rPr lang="en-US" dirty="0"/>
              <a:t>Department Of Computer Science And Engineering</a:t>
            </a:r>
          </a:p>
          <a:p>
            <a:r>
              <a:rPr lang="en-US" dirty="0"/>
              <a:t>Salem College Of Engineering And Technology,</a:t>
            </a:r>
          </a:p>
        </p:txBody>
      </p:sp>
    </p:spTree>
    <p:extLst>
      <p:ext uri="{BB962C8B-B14F-4D97-AF65-F5344CB8AC3E}">
        <p14:creationId xmlns:p14="http://schemas.microsoft.com/office/powerpoint/2010/main" val="33062148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1204A-32E2-D4AB-B076-DD2E8BF21045}"/>
              </a:ext>
            </a:extLst>
          </p:cNvPr>
          <p:cNvSpPr>
            <a:spLocks noGrp="1"/>
          </p:cNvSpPr>
          <p:nvPr>
            <p:ph type="title"/>
          </p:nvPr>
        </p:nvSpPr>
        <p:spPr/>
        <p:txBody>
          <a:bodyPr>
            <a:normAutofit/>
          </a:bodyPr>
          <a:lstStyle/>
          <a:p>
            <a:pPr algn="l"/>
            <a:r>
              <a:rPr lang="en-US" sz="3200" u="sng" dirty="0">
                <a:latin typeface="Times New Roman" panose="02020603050405020304" pitchFamily="18" charset="0"/>
                <a:cs typeface="Times New Roman" panose="02020603050405020304" pitchFamily="18" charset="0"/>
              </a:rPr>
              <a:t>Future scope</a:t>
            </a:r>
          </a:p>
        </p:txBody>
      </p:sp>
      <p:sp>
        <p:nvSpPr>
          <p:cNvPr id="3" name="Content Placeholder 2">
            <a:extLst>
              <a:ext uri="{FF2B5EF4-FFF2-40B4-BE49-F238E27FC236}">
                <a16:creationId xmlns:a16="http://schemas.microsoft.com/office/drawing/2014/main" id="{0381B485-04D3-FBA2-7BE7-8172765AEE48}"/>
              </a:ext>
            </a:extLst>
          </p:cNvPr>
          <p:cNvSpPr>
            <a:spLocks noGrp="1"/>
          </p:cNvSpPr>
          <p:nvPr>
            <p:ph idx="1"/>
          </p:nvPr>
        </p:nvSpPr>
        <p:spPr/>
        <p:txBody>
          <a:bodyPr>
            <a:normAutofit/>
          </a:bodyPr>
          <a:lstStyle/>
          <a:p>
            <a:pPr>
              <a:buFont typeface="Wingdings" panose="05000000000000000000" pitchFamily="2" charset="2"/>
              <a:buChar char="v"/>
            </a:pPr>
            <a:r>
              <a:rPr lang="en-US" sz="2400" dirty="0"/>
              <a:t> Train to detect a phishing email.</a:t>
            </a:r>
          </a:p>
          <a:p>
            <a:pPr>
              <a:buFont typeface="Wingdings" panose="05000000000000000000" pitchFamily="2" charset="2"/>
              <a:buChar char="v"/>
            </a:pPr>
            <a:r>
              <a:rPr lang="en-US" sz="2400" dirty="0"/>
              <a:t> Avoid clicking links.</a:t>
            </a:r>
          </a:p>
          <a:p>
            <a:pPr>
              <a:buFont typeface="Wingdings" panose="05000000000000000000" pitchFamily="2" charset="2"/>
              <a:buChar char="v"/>
            </a:pPr>
            <a:r>
              <a:rPr lang="en-US" sz="2400" dirty="0"/>
              <a:t> Use anti phishing email security.</a:t>
            </a:r>
          </a:p>
          <a:p>
            <a:pPr>
              <a:buFont typeface="Wingdings" panose="05000000000000000000" pitchFamily="2" charset="2"/>
              <a:buChar char="v"/>
            </a:pPr>
            <a:r>
              <a:rPr lang="en-US" sz="2400" dirty="0"/>
              <a:t> Install firewalls.</a:t>
            </a:r>
          </a:p>
          <a:p>
            <a:pPr>
              <a:buFont typeface="Wingdings" panose="05000000000000000000" pitchFamily="2" charset="2"/>
              <a:buChar char="v"/>
            </a:pPr>
            <a:r>
              <a:rPr lang="en-US" sz="2400" dirty="0"/>
              <a:t> Avoid clicking on popups.</a:t>
            </a:r>
          </a:p>
          <a:p>
            <a:pPr>
              <a:buFont typeface="Wingdings" panose="05000000000000000000" pitchFamily="2" charset="2"/>
              <a:buChar char="v"/>
            </a:pPr>
            <a:r>
              <a:rPr lang="en-US" sz="2400" dirty="0"/>
              <a:t> Keep software and firmware up to date.</a:t>
            </a:r>
          </a:p>
        </p:txBody>
      </p:sp>
    </p:spTree>
    <p:extLst>
      <p:ext uri="{BB962C8B-B14F-4D97-AF65-F5344CB8AC3E}">
        <p14:creationId xmlns:p14="http://schemas.microsoft.com/office/powerpoint/2010/main" val="4276310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D1363-261D-ED74-7396-D8AC2C0F1016}"/>
              </a:ext>
            </a:extLst>
          </p:cNvPr>
          <p:cNvSpPr>
            <a:spLocks noGrp="1"/>
          </p:cNvSpPr>
          <p:nvPr>
            <p:ph type="title"/>
          </p:nvPr>
        </p:nvSpPr>
        <p:spPr/>
        <p:txBody>
          <a:bodyPr>
            <a:normAutofit/>
          </a:bodyPr>
          <a:lstStyle/>
          <a:p>
            <a:pPr algn="l"/>
            <a:r>
              <a:rPr lang="en-US" sz="3200" u="sng" dirty="0">
                <a:latin typeface="Times New Roman" panose="02020603050405020304" pitchFamily="18" charset="0"/>
                <a:cs typeface="Times New Roman" panose="02020603050405020304" pitchFamily="18" charset="0"/>
              </a:rPr>
              <a:t>Examples of phishing attacks</a:t>
            </a:r>
          </a:p>
        </p:txBody>
      </p:sp>
      <p:pic>
        <p:nvPicPr>
          <p:cNvPr id="1026" name="Picture 2" descr="examples of phishing attacks ...">
            <a:extLst>
              <a:ext uri="{FF2B5EF4-FFF2-40B4-BE49-F238E27FC236}">
                <a16:creationId xmlns:a16="http://schemas.microsoft.com/office/drawing/2014/main" id="{16E990C0-57BE-2ABB-D199-FC7A864DFB0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16766" y="2040836"/>
            <a:ext cx="9037982" cy="3935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4378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6C890-EA0E-3AD0-265C-9920D613FC2C}"/>
              </a:ext>
            </a:extLst>
          </p:cNvPr>
          <p:cNvSpPr>
            <a:spLocks noGrp="1"/>
          </p:cNvSpPr>
          <p:nvPr>
            <p:ph type="title"/>
          </p:nvPr>
        </p:nvSpPr>
        <p:spPr/>
        <p:txBody>
          <a:bodyPr>
            <a:normAutofit/>
          </a:bodyPr>
          <a:lstStyle/>
          <a:p>
            <a:pPr algn="l"/>
            <a:r>
              <a:rPr lang="en-US" sz="3200" u="sng"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396B166B-FF64-249D-312C-576B978666FC}"/>
              </a:ext>
            </a:extLst>
          </p:cNvPr>
          <p:cNvSpPr>
            <a:spLocks noGrp="1"/>
          </p:cNvSpPr>
          <p:nvPr>
            <p:ph idx="1"/>
          </p:nvPr>
        </p:nvSpPr>
        <p:spPr>
          <a:xfrm>
            <a:off x="887291" y="1725003"/>
            <a:ext cx="10353762" cy="4583032"/>
          </a:xfrm>
        </p:spPr>
        <p:txBody>
          <a:bodyPr>
            <a:normAutofit/>
          </a:bodyPr>
          <a:lstStyle/>
          <a:p>
            <a:pPr>
              <a:buFont typeface="Wingdings" panose="05000000000000000000" pitchFamily="2" charset="2"/>
              <a:buChar char="v"/>
            </a:pPr>
            <a:r>
              <a:rPr lang="en-US" sz="2400" dirty="0"/>
              <a:t> Phishing attack is the practice of sending fraudulent communication that appear to come from a reputable source. </a:t>
            </a:r>
          </a:p>
          <a:p>
            <a:pPr>
              <a:buFont typeface="Wingdings" panose="05000000000000000000" pitchFamily="2" charset="2"/>
              <a:buChar char="v"/>
            </a:pPr>
            <a:r>
              <a:rPr lang="en-US" sz="2400" dirty="0"/>
              <a:t> It is usually done through email.</a:t>
            </a:r>
          </a:p>
          <a:p>
            <a:pPr>
              <a:buFont typeface="Wingdings" panose="05000000000000000000" pitchFamily="2" charset="2"/>
              <a:buChar char="v"/>
            </a:pPr>
            <a:r>
              <a:rPr lang="en-US" sz="2400" dirty="0"/>
              <a:t> The goal is to  steal sensitive data like credit card and login information ,or to install malware on the victims machine.</a:t>
            </a:r>
          </a:p>
          <a:p>
            <a:pPr>
              <a:buFont typeface="Wingdings" panose="05000000000000000000" pitchFamily="2" charset="2"/>
              <a:buChar char="v"/>
            </a:pPr>
            <a:r>
              <a:rPr lang="en-US" sz="2400" dirty="0"/>
              <a:t> Phishing is when attackers send scam emails (or text messages) that contains links to malicious websites.</a:t>
            </a:r>
          </a:p>
          <a:p>
            <a:pPr>
              <a:buFont typeface="Wingdings" panose="05000000000000000000" pitchFamily="2" charset="2"/>
              <a:buChar char="v"/>
            </a:pPr>
            <a:r>
              <a:rPr lang="en-US" sz="2400" dirty="0"/>
              <a:t> The websites may contain malware which can sabotage systems and </a:t>
            </a:r>
            <a:r>
              <a:rPr lang="en-US" sz="2400" dirty="0" err="1"/>
              <a:t>organisations</a:t>
            </a:r>
            <a:r>
              <a:rPr lang="en-US" sz="2400" dirty="0"/>
              <a:t>.</a:t>
            </a:r>
          </a:p>
          <a:p>
            <a:pPr>
              <a:buFont typeface="Wingdings" panose="05000000000000000000" pitchFamily="2" charset="2"/>
              <a:buChar char="v"/>
            </a:pPr>
            <a:endParaRPr lang="en-US" sz="2400" dirty="0"/>
          </a:p>
        </p:txBody>
      </p:sp>
    </p:spTree>
    <p:extLst>
      <p:ext uri="{BB962C8B-B14F-4D97-AF65-F5344CB8AC3E}">
        <p14:creationId xmlns:p14="http://schemas.microsoft.com/office/powerpoint/2010/main" val="3023105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6E9E1-B075-C2BA-D07D-1ECE2910EFEC}"/>
              </a:ext>
            </a:extLst>
          </p:cNvPr>
          <p:cNvSpPr>
            <a:spLocks noGrp="1"/>
          </p:cNvSpPr>
          <p:nvPr>
            <p:ph type="title"/>
          </p:nvPr>
        </p:nvSpPr>
        <p:spPr/>
        <p:txBody>
          <a:bodyPr>
            <a:normAutofit/>
          </a:bodyPr>
          <a:lstStyle/>
          <a:p>
            <a:pPr algn="l"/>
            <a:r>
              <a:rPr lang="en-US" sz="3200" u="sng" dirty="0"/>
              <a:t>outline</a:t>
            </a:r>
          </a:p>
        </p:txBody>
      </p:sp>
      <p:sp>
        <p:nvSpPr>
          <p:cNvPr id="3" name="Content Placeholder 2">
            <a:extLst>
              <a:ext uri="{FF2B5EF4-FFF2-40B4-BE49-F238E27FC236}">
                <a16:creationId xmlns:a16="http://schemas.microsoft.com/office/drawing/2014/main" id="{8EEC2E03-DDEC-F8CB-8AA2-7064A67D9555}"/>
              </a:ext>
            </a:extLst>
          </p:cNvPr>
          <p:cNvSpPr>
            <a:spLocks noGrp="1"/>
          </p:cNvSpPr>
          <p:nvPr>
            <p:ph idx="1"/>
          </p:nvPr>
        </p:nvSpPr>
        <p:spPr>
          <a:xfrm>
            <a:off x="913795" y="1741714"/>
            <a:ext cx="10353762" cy="4760686"/>
          </a:xfrm>
        </p:spPr>
        <p:txBody>
          <a:bodyPr>
            <a:normAutofit/>
          </a:bodyPr>
          <a:lstStyle/>
          <a:p>
            <a:pPr>
              <a:buFont typeface="Wingdings" panose="05000000000000000000" pitchFamily="2" charset="2"/>
              <a:buChar char="v"/>
            </a:pPr>
            <a:r>
              <a:rPr lang="en-US" sz="2400" dirty="0"/>
              <a:t> Problem Statement (Should not include Solutions)</a:t>
            </a:r>
          </a:p>
          <a:p>
            <a:pPr>
              <a:buFont typeface="Wingdings" panose="05000000000000000000" pitchFamily="2" charset="2"/>
              <a:buChar char="v"/>
            </a:pPr>
            <a:r>
              <a:rPr lang="en-US" sz="2400" dirty="0"/>
              <a:t> Proposed System/ Solution</a:t>
            </a:r>
          </a:p>
          <a:p>
            <a:pPr>
              <a:buFont typeface="Wingdings" panose="05000000000000000000" pitchFamily="2" charset="2"/>
              <a:buChar char="v"/>
            </a:pPr>
            <a:r>
              <a:rPr lang="en-US" sz="2400" dirty="0"/>
              <a:t> System Development Approach (Technology Used)</a:t>
            </a:r>
          </a:p>
          <a:p>
            <a:pPr>
              <a:buFont typeface="Wingdings" panose="05000000000000000000" pitchFamily="2" charset="2"/>
              <a:buChar char="v"/>
            </a:pPr>
            <a:r>
              <a:rPr lang="en-US" sz="2400" dirty="0"/>
              <a:t> Algorithm and Deployment</a:t>
            </a:r>
          </a:p>
          <a:p>
            <a:pPr>
              <a:buFont typeface="Wingdings" panose="05000000000000000000" pitchFamily="2" charset="2"/>
              <a:buChar char="v"/>
            </a:pPr>
            <a:r>
              <a:rPr lang="en-US" sz="2400" dirty="0"/>
              <a:t> Result</a:t>
            </a:r>
          </a:p>
          <a:p>
            <a:pPr>
              <a:buFont typeface="Wingdings" panose="05000000000000000000" pitchFamily="2" charset="2"/>
              <a:buChar char="v"/>
            </a:pPr>
            <a:r>
              <a:rPr lang="en-US" sz="2400" dirty="0"/>
              <a:t> Conclusion</a:t>
            </a:r>
          </a:p>
          <a:p>
            <a:pPr>
              <a:buFont typeface="Wingdings" panose="05000000000000000000" pitchFamily="2" charset="2"/>
              <a:buChar char="v"/>
            </a:pPr>
            <a:r>
              <a:rPr lang="en-US" sz="2400" dirty="0"/>
              <a:t> Future Scope </a:t>
            </a:r>
          </a:p>
          <a:p>
            <a:pPr>
              <a:buFont typeface="Wingdings" panose="05000000000000000000" pitchFamily="2" charset="2"/>
              <a:buChar char="v"/>
            </a:pPr>
            <a:r>
              <a:rPr lang="en-US" sz="2400" dirty="0"/>
              <a:t> Reference</a:t>
            </a:r>
          </a:p>
          <a:p>
            <a:pPr>
              <a:buFont typeface="Wingdings" panose="05000000000000000000" pitchFamily="2" charset="2"/>
              <a:buChar char="v"/>
            </a:pPr>
            <a:endParaRPr lang="en-US" sz="2400" dirty="0"/>
          </a:p>
          <a:p>
            <a:pPr>
              <a:buFont typeface="Wingdings" panose="05000000000000000000" pitchFamily="2" charset="2"/>
              <a:buChar char="v"/>
            </a:pPr>
            <a:endParaRPr lang="en-US" sz="2400" dirty="0"/>
          </a:p>
        </p:txBody>
      </p:sp>
    </p:spTree>
    <p:extLst>
      <p:ext uri="{BB962C8B-B14F-4D97-AF65-F5344CB8AC3E}">
        <p14:creationId xmlns:p14="http://schemas.microsoft.com/office/powerpoint/2010/main" val="401140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20DCE-06AC-98A4-94EF-B10F81E39702}"/>
              </a:ext>
            </a:extLst>
          </p:cNvPr>
          <p:cNvSpPr>
            <a:spLocks noGrp="1"/>
          </p:cNvSpPr>
          <p:nvPr>
            <p:ph type="title"/>
          </p:nvPr>
        </p:nvSpPr>
        <p:spPr>
          <a:xfrm>
            <a:off x="870857" y="595085"/>
            <a:ext cx="10382185" cy="1326321"/>
          </a:xfrm>
        </p:spPr>
        <p:txBody>
          <a:bodyPr>
            <a:normAutofit/>
          </a:bodyPr>
          <a:lstStyle/>
          <a:p>
            <a:pPr algn="l"/>
            <a:r>
              <a:rPr lang="en-US" sz="3200" u="sng"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4D848AE9-998C-479E-FA24-489FFCBF0B3A}"/>
              </a:ext>
            </a:extLst>
          </p:cNvPr>
          <p:cNvSpPr>
            <a:spLocks noGrp="1"/>
          </p:cNvSpPr>
          <p:nvPr>
            <p:ph idx="1"/>
          </p:nvPr>
        </p:nvSpPr>
        <p:spPr/>
        <p:txBody>
          <a:bodyPr/>
          <a:lstStyle/>
          <a:p>
            <a:pPr>
              <a:buFont typeface="Wingdings" panose="05000000000000000000" pitchFamily="2" charset="2"/>
              <a:buChar char="v"/>
            </a:pPr>
            <a:r>
              <a:rPr lang="en-US" dirty="0"/>
              <a:t> </a:t>
            </a:r>
            <a:r>
              <a:rPr lang="en-US" sz="2400" dirty="0"/>
              <a:t>Phishing is a social Engineering and Cyber security attack where the attacker impersonates someone else via email or other electronic communication methods including social networks and short message services(SMS) text messages ,to reveal sensitive information.</a:t>
            </a:r>
          </a:p>
          <a:p>
            <a:pPr>
              <a:buFont typeface="Wingdings" panose="05000000000000000000" pitchFamily="2" charset="2"/>
              <a:buChar char="v"/>
            </a:pPr>
            <a:r>
              <a:rPr lang="en-US" sz="2400" dirty="0"/>
              <a:t> Successful phishing attacks often lead to identify theft, credit card fraud, ransomware attacks, data breaches and huge financial losses for individuals and corporations.</a:t>
            </a:r>
          </a:p>
        </p:txBody>
      </p:sp>
    </p:spTree>
    <p:extLst>
      <p:ext uri="{BB962C8B-B14F-4D97-AF65-F5344CB8AC3E}">
        <p14:creationId xmlns:p14="http://schemas.microsoft.com/office/powerpoint/2010/main" val="3354287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9F29F-F023-BB53-F3DC-8B315F435A66}"/>
              </a:ext>
            </a:extLst>
          </p:cNvPr>
          <p:cNvSpPr>
            <a:spLocks noGrp="1"/>
          </p:cNvSpPr>
          <p:nvPr>
            <p:ph type="title"/>
          </p:nvPr>
        </p:nvSpPr>
        <p:spPr/>
        <p:txBody>
          <a:bodyPr>
            <a:normAutofit/>
          </a:bodyPr>
          <a:lstStyle/>
          <a:p>
            <a:pPr algn="l"/>
            <a:r>
              <a:rPr lang="en-US" sz="3200" u="sng" dirty="0">
                <a:latin typeface="Times New Roman" panose="02020603050405020304" pitchFamily="18" charset="0"/>
                <a:cs typeface="Times New Roman" panose="02020603050405020304" pitchFamily="18" charset="0"/>
              </a:rPr>
              <a:t>Proposed system</a:t>
            </a:r>
          </a:p>
        </p:txBody>
      </p:sp>
      <p:sp>
        <p:nvSpPr>
          <p:cNvPr id="3" name="Content Placeholder 2">
            <a:extLst>
              <a:ext uri="{FF2B5EF4-FFF2-40B4-BE49-F238E27FC236}">
                <a16:creationId xmlns:a16="http://schemas.microsoft.com/office/drawing/2014/main" id="{4A61D91E-73F0-F01B-39A1-A88E746B215C}"/>
              </a:ext>
            </a:extLst>
          </p:cNvPr>
          <p:cNvSpPr>
            <a:spLocks noGrp="1"/>
          </p:cNvSpPr>
          <p:nvPr>
            <p:ph idx="1"/>
          </p:nvPr>
        </p:nvSpPr>
        <p:spPr>
          <a:xfrm>
            <a:off x="913795" y="1643270"/>
            <a:ext cx="10353762" cy="4598504"/>
          </a:xfrm>
        </p:spPr>
        <p:txBody>
          <a:bodyPr>
            <a:normAutofit lnSpcReduction="10000"/>
          </a:bodyPr>
          <a:lstStyle/>
          <a:p>
            <a:pPr>
              <a:buFont typeface="Wingdings" panose="05000000000000000000" pitchFamily="2" charset="2"/>
              <a:buChar char="v"/>
            </a:pPr>
            <a:r>
              <a:rPr lang="en-US" dirty="0"/>
              <a:t> </a:t>
            </a:r>
            <a:r>
              <a:rPr lang="en-US" sz="2400" dirty="0"/>
              <a:t>Proposed an email filtering approach called PILPER which considered to features set including URL based and Script based features to detect phishing attacks .</a:t>
            </a:r>
          </a:p>
          <a:p>
            <a:pPr>
              <a:buFont typeface="Wingdings" panose="05000000000000000000" pitchFamily="2" charset="2"/>
              <a:buChar char="v"/>
            </a:pPr>
            <a:r>
              <a:rPr lang="en-US" sz="2400" dirty="0"/>
              <a:t> By filtering phishing emails before they are read by users , it can reduce the percentage of users being fraudulent.</a:t>
            </a:r>
          </a:p>
          <a:p>
            <a:pPr>
              <a:buFont typeface="Wingdings" panose="05000000000000000000" pitchFamily="2" charset="2"/>
              <a:buChar char="v"/>
            </a:pPr>
            <a:r>
              <a:rPr lang="en-US" sz="2400" dirty="0"/>
              <a:t> Two Factor Authentication is the most effective method for countering phishing attacks, as it adds an extra verification  layer when logging into the sensitive applications.</a:t>
            </a:r>
          </a:p>
          <a:p>
            <a:pPr>
              <a:buFont typeface="Wingdings" panose="05000000000000000000" pitchFamily="2" charset="2"/>
              <a:buChar char="v"/>
            </a:pPr>
            <a:r>
              <a:rPr lang="en-US" sz="2400" dirty="0"/>
              <a:t>Working within the cloud , Imperva Web application Firewall(WAF) blocks malicious requests  at the edge of your network. </a:t>
            </a:r>
          </a:p>
        </p:txBody>
      </p:sp>
    </p:spTree>
    <p:extLst>
      <p:ext uri="{BB962C8B-B14F-4D97-AF65-F5344CB8AC3E}">
        <p14:creationId xmlns:p14="http://schemas.microsoft.com/office/powerpoint/2010/main" val="1156820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AA5CA-E620-5B52-6D7F-863B499DB843}"/>
              </a:ext>
            </a:extLst>
          </p:cNvPr>
          <p:cNvSpPr>
            <a:spLocks noGrp="1"/>
          </p:cNvSpPr>
          <p:nvPr>
            <p:ph type="title"/>
          </p:nvPr>
        </p:nvSpPr>
        <p:spPr/>
        <p:txBody>
          <a:bodyPr>
            <a:normAutofit/>
          </a:bodyPr>
          <a:lstStyle/>
          <a:p>
            <a:pPr algn="l"/>
            <a:r>
              <a:rPr lang="en-US" sz="3200" u="sng" dirty="0">
                <a:latin typeface="Times New Roman" panose="02020603050405020304" pitchFamily="18" charset="0"/>
                <a:cs typeface="Times New Roman" panose="02020603050405020304" pitchFamily="18" charset="0"/>
              </a:rPr>
              <a:t>System development approach</a:t>
            </a:r>
          </a:p>
        </p:txBody>
      </p:sp>
      <p:sp>
        <p:nvSpPr>
          <p:cNvPr id="3" name="Content Placeholder 2">
            <a:extLst>
              <a:ext uri="{FF2B5EF4-FFF2-40B4-BE49-F238E27FC236}">
                <a16:creationId xmlns:a16="http://schemas.microsoft.com/office/drawing/2014/main" id="{22A22487-27F1-EF09-58CE-80E2036DE444}"/>
              </a:ext>
            </a:extLst>
          </p:cNvPr>
          <p:cNvSpPr>
            <a:spLocks noGrp="1"/>
          </p:cNvSpPr>
          <p:nvPr>
            <p:ph idx="1"/>
          </p:nvPr>
        </p:nvSpPr>
        <p:spPr/>
        <p:txBody>
          <a:bodyPr/>
          <a:lstStyle/>
          <a:p>
            <a:pPr>
              <a:buFont typeface="Wingdings" panose="05000000000000000000" pitchFamily="2" charset="2"/>
              <a:buChar char="v"/>
            </a:pPr>
            <a:r>
              <a:rPr lang="en-US" dirty="0"/>
              <a:t> </a:t>
            </a:r>
            <a:r>
              <a:rPr lang="en-US" sz="2400" dirty="0"/>
              <a:t>Phishing Attacks in cyber security , the System development approach  refers to the methods and techniques attackers use to develop and execute their phishing campaigns.</a:t>
            </a:r>
          </a:p>
          <a:p>
            <a:pPr>
              <a:buFont typeface="Wingdings" panose="05000000000000000000" pitchFamily="2" charset="2"/>
              <a:buChar char="v"/>
            </a:pPr>
            <a:r>
              <a:rPr lang="en-US" sz="2400" dirty="0"/>
              <a:t> They often Social engineering tactics to trick people into revealing sensitive information or clicking in malicious links.</a:t>
            </a:r>
          </a:p>
          <a:p>
            <a:pPr>
              <a:buFont typeface="Wingdings" panose="05000000000000000000" pitchFamily="2" charset="2"/>
              <a:buChar char="v"/>
            </a:pPr>
            <a:r>
              <a:rPr lang="en-US" sz="2400" dirty="0"/>
              <a:t> Its important to stay vigilant and be cautious when interacting with </a:t>
            </a:r>
            <a:r>
              <a:rPr lang="en-US" sz="2400" dirty="0" err="1"/>
              <a:t>unfamilier</a:t>
            </a:r>
            <a:r>
              <a:rPr lang="en-US" sz="2400" dirty="0"/>
              <a:t> emails, websites, or messages .  </a:t>
            </a:r>
          </a:p>
        </p:txBody>
      </p:sp>
    </p:spTree>
    <p:extLst>
      <p:ext uri="{BB962C8B-B14F-4D97-AF65-F5344CB8AC3E}">
        <p14:creationId xmlns:p14="http://schemas.microsoft.com/office/powerpoint/2010/main" val="946502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62617-7589-0C03-F72A-73F5B15A6E92}"/>
              </a:ext>
            </a:extLst>
          </p:cNvPr>
          <p:cNvSpPr>
            <a:spLocks noGrp="1"/>
          </p:cNvSpPr>
          <p:nvPr>
            <p:ph type="title"/>
          </p:nvPr>
        </p:nvSpPr>
        <p:spPr/>
        <p:txBody>
          <a:bodyPr>
            <a:normAutofit/>
          </a:bodyPr>
          <a:lstStyle/>
          <a:p>
            <a:pPr algn="l"/>
            <a:r>
              <a:rPr lang="en-US" sz="3200" u="sng" dirty="0">
                <a:latin typeface="Times New Roman" panose="02020603050405020304" pitchFamily="18" charset="0"/>
                <a:cs typeface="Times New Roman" panose="02020603050405020304" pitchFamily="18" charset="0"/>
              </a:rPr>
              <a:t>Algorithm and deployment</a:t>
            </a:r>
          </a:p>
        </p:txBody>
      </p:sp>
      <p:sp>
        <p:nvSpPr>
          <p:cNvPr id="3" name="Content Placeholder 2">
            <a:extLst>
              <a:ext uri="{FF2B5EF4-FFF2-40B4-BE49-F238E27FC236}">
                <a16:creationId xmlns:a16="http://schemas.microsoft.com/office/drawing/2014/main" id="{4BD7FA91-5088-347E-42C6-6D363B328B58}"/>
              </a:ext>
            </a:extLst>
          </p:cNvPr>
          <p:cNvSpPr>
            <a:spLocks noGrp="1"/>
          </p:cNvSpPr>
          <p:nvPr>
            <p:ph idx="1"/>
          </p:nvPr>
        </p:nvSpPr>
        <p:spPr>
          <a:xfrm>
            <a:off x="913795" y="1789043"/>
            <a:ext cx="10353762" cy="4492487"/>
          </a:xfrm>
        </p:spPr>
        <p:txBody>
          <a:bodyPr>
            <a:normAutofit/>
          </a:bodyPr>
          <a:lstStyle/>
          <a:p>
            <a:pPr>
              <a:buFont typeface="Wingdings" panose="05000000000000000000" pitchFamily="2" charset="2"/>
              <a:buChar char="v"/>
            </a:pPr>
            <a:r>
              <a:rPr lang="en-US" dirty="0"/>
              <a:t> </a:t>
            </a:r>
            <a:r>
              <a:rPr lang="en-US" sz="2400" dirty="0"/>
              <a:t>Several organizations are already leveraging the power of AI to prevent phishing attacks . Many of these solutions use  natural language processing (NLP) techniques to analyze the content of emails and identify phishing attacks .</a:t>
            </a:r>
          </a:p>
          <a:p>
            <a:pPr>
              <a:buFont typeface="Wingdings" panose="05000000000000000000" pitchFamily="2" charset="2"/>
              <a:buChar char="v"/>
            </a:pPr>
            <a:r>
              <a:rPr lang="en-US" sz="2400" dirty="0"/>
              <a:t> By training their algorithms with large data sets, these solutions can accurately identify phishing attacks and flag them for further review.</a:t>
            </a:r>
          </a:p>
          <a:p>
            <a:pPr>
              <a:buFont typeface="Wingdings" panose="05000000000000000000" pitchFamily="2" charset="2"/>
              <a:buChar char="v"/>
            </a:pPr>
            <a:r>
              <a:rPr lang="en-US" sz="2400" dirty="0"/>
              <a:t> Additionally some AI based solutions use machine learning algorithms to analyze user behavior and detect potential phishing attacks.</a:t>
            </a:r>
          </a:p>
        </p:txBody>
      </p:sp>
    </p:spTree>
    <p:extLst>
      <p:ext uri="{BB962C8B-B14F-4D97-AF65-F5344CB8AC3E}">
        <p14:creationId xmlns:p14="http://schemas.microsoft.com/office/powerpoint/2010/main" val="3041130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1F532-4F8A-8C14-40FA-071DF7E0251B}"/>
              </a:ext>
            </a:extLst>
          </p:cNvPr>
          <p:cNvSpPr>
            <a:spLocks noGrp="1"/>
          </p:cNvSpPr>
          <p:nvPr>
            <p:ph type="title"/>
          </p:nvPr>
        </p:nvSpPr>
        <p:spPr>
          <a:xfrm>
            <a:off x="887291" y="516835"/>
            <a:ext cx="10353761" cy="1326321"/>
          </a:xfrm>
        </p:spPr>
        <p:txBody>
          <a:bodyPr>
            <a:normAutofit/>
          </a:bodyPr>
          <a:lstStyle/>
          <a:p>
            <a:pPr algn="l"/>
            <a:r>
              <a:rPr lang="en-US" sz="3200" u="sng" dirty="0">
                <a:latin typeface="Times New Roman" panose="02020603050405020304" pitchFamily="18" charset="0"/>
                <a:cs typeface="Times New Roman" panose="02020603050405020304" pitchFamily="18" charset="0"/>
              </a:rPr>
              <a:t>result</a:t>
            </a:r>
          </a:p>
        </p:txBody>
      </p:sp>
      <p:sp>
        <p:nvSpPr>
          <p:cNvPr id="3" name="Content Placeholder 2">
            <a:extLst>
              <a:ext uri="{FF2B5EF4-FFF2-40B4-BE49-F238E27FC236}">
                <a16:creationId xmlns:a16="http://schemas.microsoft.com/office/drawing/2014/main" id="{77A43A15-279B-9EA2-B9E2-E996C9388D25}"/>
              </a:ext>
            </a:extLst>
          </p:cNvPr>
          <p:cNvSpPr>
            <a:spLocks noGrp="1"/>
          </p:cNvSpPr>
          <p:nvPr>
            <p:ph idx="1"/>
          </p:nvPr>
        </p:nvSpPr>
        <p:spPr/>
        <p:txBody>
          <a:bodyPr>
            <a:normAutofit/>
          </a:bodyPr>
          <a:lstStyle/>
          <a:p>
            <a:pPr>
              <a:buFont typeface="Wingdings" panose="05000000000000000000" pitchFamily="2" charset="2"/>
              <a:buChar char="v"/>
            </a:pPr>
            <a:r>
              <a:rPr lang="en-US" sz="2400" dirty="0"/>
              <a:t> Finally, AI can use predictive analytics to anticipate future phishing attacks by analyzing past attacks and patterns.</a:t>
            </a:r>
          </a:p>
          <a:p>
            <a:pPr>
              <a:buFont typeface="Wingdings" panose="05000000000000000000" pitchFamily="2" charset="2"/>
              <a:buChar char="v"/>
            </a:pPr>
            <a:r>
              <a:rPr lang="en-US" sz="2400" dirty="0"/>
              <a:t> AI powered tools can identify emerging threats and </a:t>
            </a:r>
            <a:r>
              <a:rPr lang="en-US" sz="2400" dirty="0" err="1"/>
              <a:t>proavtively</a:t>
            </a:r>
            <a:r>
              <a:rPr lang="en-US" sz="2400" dirty="0"/>
              <a:t> develop new defense.</a:t>
            </a:r>
          </a:p>
          <a:p>
            <a:pPr>
              <a:buFont typeface="Wingdings" panose="05000000000000000000" pitchFamily="2" charset="2"/>
              <a:buChar char="v"/>
            </a:pPr>
            <a:r>
              <a:rPr lang="en-US" sz="2400" dirty="0"/>
              <a:t> This can help organizations  stay one step ahead of attackers and minimizing the risk of successful phishing attacks.</a:t>
            </a:r>
          </a:p>
        </p:txBody>
      </p:sp>
    </p:spTree>
    <p:extLst>
      <p:ext uri="{BB962C8B-B14F-4D97-AF65-F5344CB8AC3E}">
        <p14:creationId xmlns:p14="http://schemas.microsoft.com/office/powerpoint/2010/main" val="2791194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1B68F-071C-4503-6995-8F996F739DD3}"/>
              </a:ext>
            </a:extLst>
          </p:cNvPr>
          <p:cNvSpPr>
            <a:spLocks noGrp="1"/>
          </p:cNvSpPr>
          <p:nvPr>
            <p:ph type="title"/>
          </p:nvPr>
        </p:nvSpPr>
        <p:spPr/>
        <p:txBody>
          <a:bodyPr>
            <a:normAutofit/>
          </a:bodyPr>
          <a:lstStyle/>
          <a:p>
            <a:pPr algn="l"/>
            <a:r>
              <a:rPr lang="en-US" sz="3200" u="sng"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45BE73C6-4FDB-02D7-6564-B70BFB216C20}"/>
              </a:ext>
            </a:extLst>
          </p:cNvPr>
          <p:cNvSpPr>
            <a:spLocks noGrp="1"/>
          </p:cNvSpPr>
          <p:nvPr>
            <p:ph idx="1"/>
          </p:nvPr>
        </p:nvSpPr>
        <p:spPr/>
        <p:txBody>
          <a:bodyPr/>
          <a:lstStyle/>
          <a:p>
            <a:pPr>
              <a:buFont typeface="Wingdings" panose="05000000000000000000" pitchFamily="2" charset="2"/>
              <a:buChar char="v"/>
            </a:pPr>
            <a:r>
              <a:rPr lang="en-US" dirty="0"/>
              <a:t> </a:t>
            </a:r>
            <a:r>
              <a:rPr lang="en-US" sz="2400" dirty="0"/>
              <a:t>AI has significant potential in preventing phishing attacks . AI powered email filters , user behavior analysis, automated response, and predictive analytics can help to detect, prevent, and respond to phishing attacks quickly and effectively.</a:t>
            </a:r>
          </a:p>
          <a:p>
            <a:pPr>
              <a:buFont typeface="Wingdings" panose="05000000000000000000" pitchFamily="2" charset="2"/>
              <a:buChar char="v"/>
            </a:pPr>
            <a:r>
              <a:rPr lang="en-US" sz="2400" dirty="0"/>
              <a:t> As cyber Threats continue to evolve organization need to leverage the power of AI to protect their networks and data from phishing attacks .</a:t>
            </a:r>
          </a:p>
          <a:p>
            <a:pPr marL="0" indent="0">
              <a:buNone/>
            </a:pPr>
            <a:endParaRPr lang="en-US" sz="2400" dirty="0"/>
          </a:p>
        </p:txBody>
      </p:sp>
    </p:spTree>
    <p:extLst>
      <p:ext uri="{BB962C8B-B14F-4D97-AF65-F5344CB8AC3E}">
        <p14:creationId xmlns:p14="http://schemas.microsoft.com/office/powerpoint/2010/main" val="5816215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213</TotalTime>
  <Words>637</Words>
  <Application>Microsoft Office PowerPoint</Application>
  <PresentationFormat>Widescreen</PresentationFormat>
  <Paragraphs>52</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Bookman Old Style</vt:lpstr>
      <vt:lpstr>Rockwell</vt:lpstr>
      <vt:lpstr>Times New Roman</vt:lpstr>
      <vt:lpstr>Wingdings</vt:lpstr>
      <vt:lpstr>Damask</vt:lpstr>
      <vt:lpstr>Phishing attack in cyber security</vt:lpstr>
      <vt:lpstr>introduction</vt:lpstr>
      <vt:lpstr>outline</vt:lpstr>
      <vt:lpstr>Problem statement</vt:lpstr>
      <vt:lpstr>Proposed system</vt:lpstr>
      <vt:lpstr>System development approach</vt:lpstr>
      <vt:lpstr>Algorithm and deployment</vt:lpstr>
      <vt:lpstr>result</vt:lpstr>
      <vt:lpstr>conclusion</vt:lpstr>
      <vt:lpstr>Future scope</vt:lpstr>
      <vt:lpstr>Examples of phishing attacks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Phishing attack in cyber security</dc:title>
  <dc:creator>ELCOT</dc:creator>
  <cp:lastModifiedBy>sujitha ramar</cp:lastModifiedBy>
  <cp:revision>5</cp:revision>
  <dcterms:created xsi:type="dcterms:W3CDTF">2024-04-02T04:39:51Z</dcterms:created>
  <dcterms:modified xsi:type="dcterms:W3CDTF">2024-04-05T05:00:53Z</dcterms:modified>
</cp:coreProperties>
</file>