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60450" cy="1493999"/>
          </a:xfrm>
          <a:prstGeom prst="rect">
            <a:avLst/>
          </a:prstGeom>
        </p:spPr>
        <p:txBody>
          <a:bodyPr vert="horz" wrap="square" lIns="0" tIns="16510" rIns="0" bIns="0" rtlCol="0">
            <a:spAutoFit/>
          </a:bodyPr>
          <a:lstStyle/>
          <a:p>
            <a:pPr marL="3213735" algn="ctr">
              <a:spcBef>
                <a:spcPts val="130"/>
              </a:spcBef>
            </a:pPr>
            <a:r>
              <a:rPr lang="en-IN" b="1" dirty="0">
                <a:solidFill>
                  <a:srgbClr val="0F0F0F"/>
                </a:solidFill>
                <a:latin typeface="Times New Roman" panose="02020603050405020304" pitchFamily="18" charset="0"/>
                <a:cs typeface="Times New Roman" panose="02020603050405020304" pitchFamily="18" charset="0"/>
              </a:rPr>
              <a:t>Employees performance scoreboard </a:t>
            </a:r>
            <a:r>
              <a:rPr lang="en-IN" b="1">
                <a:solidFill>
                  <a:srgbClr val="0F0F0F"/>
                </a:solidFill>
                <a:latin typeface="Times New Roman" panose="02020603050405020304" pitchFamily="18" charset="0"/>
                <a:cs typeface="Times New Roman" panose="02020603050405020304" pitchFamily="18" charset="0"/>
              </a:rPr>
              <a:t>in excel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M. </a:t>
            </a:r>
            <a:r>
              <a:rPr lang="en-IN" sz="2400" dirty="0" err="1"/>
              <a:t>Sujitha</a:t>
            </a:r>
            <a:endParaRPr lang="en-US" sz="2400" dirty="0"/>
          </a:p>
          <a:p>
            <a:r>
              <a:rPr lang="en-US" sz="2400" dirty="0"/>
              <a:t>REGISTER NO:</a:t>
            </a:r>
            <a:r>
              <a:rPr lang="en-IN" sz="2400" dirty="0"/>
              <a:t> 312204251</a:t>
            </a:r>
            <a:endParaRPr lang="en-US" sz="2400" dirty="0"/>
          </a:p>
          <a:p>
            <a:r>
              <a:rPr lang="en-US" sz="2400" dirty="0"/>
              <a:t>DEPARTMENT:</a:t>
            </a:r>
            <a:r>
              <a:rPr lang="en-IN" sz="2400" dirty="0"/>
              <a:t> b. Com (accounting and finance) </a:t>
            </a:r>
          </a:p>
          <a:p>
            <a:r>
              <a:rPr lang="en-IN" sz="2400" dirty="0"/>
              <a:t>COLLEGE : </a:t>
            </a:r>
            <a:r>
              <a:rPr lang="en-IN" sz="2400" dirty="0" err="1"/>
              <a:t>Annai</a:t>
            </a:r>
            <a:r>
              <a:rPr lang="en-IN" sz="2400" dirty="0"/>
              <a:t> violet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57FE443-2770-C409-397F-DB7C8B075CAF}"/>
              </a:ext>
            </a:extLst>
          </p:cNvPr>
          <p:cNvSpPr txBox="1"/>
          <p:nvPr/>
        </p:nvSpPr>
        <p:spPr>
          <a:xfrm>
            <a:off x="1273396" y="1680786"/>
            <a:ext cx="6770390" cy="5016758"/>
          </a:xfrm>
          <a:prstGeom prst="rect">
            <a:avLst/>
          </a:prstGeom>
          <a:noFill/>
        </p:spPr>
        <p:txBody>
          <a:bodyPr wrap="square">
            <a:spAutoFit/>
          </a:bodyPr>
          <a:lstStyle/>
          <a:p>
            <a:r>
              <a:rPr lang="en-US" sz="3200" i="1" dirty="0">
                <a:latin typeface="Times New Roman" panose="02020603050405020304" pitchFamily="18" charset="0"/>
                <a:cs typeface="Times New Roman" panose="02020603050405020304" pitchFamily="18" charset="0"/>
              </a:rPr>
              <a:t>An Employee Performance Scoreboard in Excel tracks metrics like attendance, sales, customer satisfaction, and task completion. It calculates weighted scores for each metric, sums them for an overall score, and uses conditional formatting to highlight performance levels (high, average, low). Graphs or dashboards can be added for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578422D6-5495-0815-7074-4A2DEB3B3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91" y="1423987"/>
            <a:ext cx="7905750" cy="4562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FEFB99-24E6-B9BD-9C6E-7654B812968B}"/>
              </a:ext>
            </a:extLst>
          </p:cNvPr>
          <p:cNvSpPr txBox="1"/>
          <p:nvPr/>
        </p:nvSpPr>
        <p:spPr>
          <a:xfrm>
            <a:off x="2035396" y="1644842"/>
            <a:ext cx="6100074" cy="4401205"/>
          </a:xfrm>
          <a:prstGeom prst="rect">
            <a:avLst/>
          </a:prstGeom>
          <a:noFill/>
        </p:spPr>
        <p:txBody>
          <a:bodyPr wrap="square">
            <a:spAutoFit/>
          </a:bodyPr>
          <a:lstStyle/>
          <a:p>
            <a:r>
              <a:rPr lang="en-US" sz="2800" i="1" dirty="0">
                <a:latin typeface="Times New Roman" panose="02020603050405020304" pitchFamily="18" charset="0"/>
                <a:cs typeface="Times New Roman" panose="02020603050405020304" pitchFamily="18" charset="0"/>
              </a:rPr>
              <a:t>In conclusion, an employee performance scoreboard in Excel provides a clear, quantifiable overview of individual and team performance. It enables easy tracking of key metrics, facilitates data-driven decisions, and fosters accountability. The customizable nature of Excel allows for real-time updates, ensuring timely performance reviews and goal setting.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569660"/>
          </a:xfrm>
          <a:prstGeom prst="rect">
            <a:avLst/>
          </a:prstGeom>
          <a:noFill/>
        </p:spPr>
        <p:txBody>
          <a:bodyPr wrap="square" rtlCol="0">
            <a:spAutoFit/>
          </a:bodyPr>
          <a:lstStyle/>
          <a:p>
            <a:r>
              <a:rPr lang="en-US" sz="4800" b="1" dirty="0">
                <a:solidFill>
                  <a:srgbClr val="0F0F0F"/>
                </a:solidFill>
                <a:latin typeface="Times New Roman" panose="02020603050405020304" pitchFamily="18" charset="0"/>
                <a:cs typeface="Times New Roman" panose="02020603050405020304" pitchFamily="18" charset="0"/>
              </a:rPr>
              <a:t>E</a:t>
            </a:r>
            <a:r>
              <a:rPr lang="en-IN" sz="4800" b="1" dirty="0">
                <a:solidFill>
                  <a:srgbClr val="0F0F0F"/>
                </a:solidFill>
                <a:latin typeface="Times New Roman" panose="02020603050405020304" pitchFamily="18" charset="0"/>
                <a:cs typeface="Times New Roman" panose="02020603050405020304" pitchFamily="18" charset="0"/>
              </a:rPr>
              <a:t>m</a:t>
            </a:r>
            <a:r>
              <a:rPr lang="en-US" sz="4800" b="1" dirty="0" err="1">
                <a:solidFill>
                  <a:srgbClr val="0F0F0F"/>
                </a:solidFill>
                <a:latin typeface="Times New Roman" panose="02020603050405020304" pitchFamily="18" charset="0"/>
                <a:cs typeface="Times New Roman" panose="02020603050405020304" pitchFamily="18" charset="0"/>
              </a:rPr>
              <a:t>ployee</a:t>
            </a:r>
            <a:r>
              <a:rPr lang="en-US" sz="4800" b="1" dirty="0">
                <a:solidFill>
                  <a:srgbClr val="0F0F0F"/>
                </a:solidFill>
                <a:latin typeface="Times New Roman" panose="02020603050405020304" pitchFamily="18" charset="0"/>
                <a:cs typeface="Times New Roman" panose="02020603050405020304" pitchFamily="18" charset="0"/>
              </a:rPr>
              <a:t> Performance</a:t>
            </a:r>
            <a:r>
              <a:rPr lang="en-IN" sz="4800" b="1" dirty="0">
                <a:solidFill>
                  <a:srgbClr val="0F0F0F"/>
                </a:solidFill>
                <a:latin typeface="Times New Roman" panose="02020603050405020304" pitchFamily="18" charset="0"/>
                <a:cs typeface="Times New Roman" panose="02020603050405020304" pitchFamily="18" charset="0"/>
              </a:rPr>
              <a:t> Scoreboard in excel. </a:t>
            </a:r>
            <a:endParaRPr lang="en-IN" sz="4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ABD0CFD-90D9-3030-AA99-70009D579961}"/>
              </a:ext>
            </a:extLst>
          </p:cNvPr>
          <p:cNvSpPr txBox="1"/>
          <p:nvPr/>
        </p:nvSpPr>
        <p:spPr>
          <a:xfrm>
            <a:off x="1029973" y="1431369"/>
            <a:ext cx="5925518" cy="5078313"/>
          </a:xfrm>
          <a:prstGeom prst="rect">
            <a:avLst/>
          </a:prstGeom>
          <a:noFill/>
        </p:spPr>
        <p:txBody>
          <a:bodyPr wrap="square" anchor="ctr">
            <a:spAutoFit/>
          </a:bodyPr>
          <a:lstStyle/>
          <a:p>
            <a:pPr algn="ctr"/>
            <a:r>
              <a:rPr lang="en-IN" sz="3600" i="1" dirty="0">
                <a:latin typeface="Times New Roman" panose="02020603050405020304" pitchFamily="18" charset="0"/>
                <a:cs typeface="Times New Roman" panose="02020603050405020304" pitchFamily="18" charset="0"/>
              </a:rPr>
              <a:t>T</a:t>
            </a:r>
            <a:r>
              <a:rPr lang="en-US" sz="3600" i="1" dirty="0">
                <a:latin typeface="Times New Roman" panose="02020603050405020304" pitchFamily="18" charset="0"/>
                <a:cs typeface="Times New Roman" panose="02020603050405020304" pitchFamily="18" charset="0"/>
              </a:rPr>
              <a:t>he company is experiencing challenges in effectively tracking and evaluating employee performance across various departments. The existing performance review process is manual, time-consuming, and prone to inconsistencies.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DBD30AB-BC6C-1AC1-FA9F-2841FF25950F}"/>
              </a:ext>
            </a:extLst>
          </p:cNvPr>
          <p:cNvSpPr txBox="1"/>
          <p:nvPr/>
        </p:nvSpPr>
        <p:spPr>
          <a:xfrm>
            <a:off x="739775" y="1787038"/>
            <a:ext cx="6141511" cy="4401205"/>
          </a:xfrm>
          <a:prstGeom prst="rect">
            <a:avLst/>
          </a:prstGeom>
          <a:noFill/>
        </p:spPr>
        <p:txBody>
          <a:bodyPr wrap="square">
            <a:spAutoFit/>
          </a:bodyPr>
          <a:lstStyle/>
          <a:p>
            <a:pPr algn="ctr"/>
            <a:r>
              <a:rPr lang="en-US" sz="2800" i="1" dirty="0">
                <a:latin typeface="Times New Roman" panose="02020603050405020304" pitchFamily="18" charset="0"/>
                <a:cs typeface="Times New Roman" panose="02020603050405020304" pitchFamily="18" charset="0"/>
              </a:rPr>
              <a:t>The Employee Performance Scorecard in Excel aims to streamline and standardize the evaluation of employee performance by tracking key performance indicators (KPIs) such as productivity, quality, attendance, and teamwork. The scorecard will include automated calculations, customizable weighting of KPIs, and visual dashboards to generate real-time performance insights</a:t>
            </a:r>
            <a:r>
              <a:rPr lang="en-IN" sz="2800" i="1" dirty="0">
                <a:latin typeface="Times New Roman" panose="02020603050405020304" pitchFamily="18" charset="0"/>
                <a:cs typeface="Times New Roman" panose="02020603050405020304" pitchFamily="18" charset="0"/>
              </a:rPr>
              <a:t>. </a:t>
            </a:r>
            <a:endParaRPr lang="en-US" sz="28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3B57662-7E7E-E0E5-FFE6-3A70530F2760}"/>
              </a:ext>
            </a:extLst>
          </p:cNvPr>
          <p:cNvSpPr txBox="1"/>
          <p:nvPr/>
        </p:nvSpPr>
        <p:spPr>
          <a:xfrm>
            <a:off x="1814512" y="1846404"/>
            <a:ext cx="6100074" cy="584775"/>
          </a:xfrm>
          <a:prstGeom prst="rect">
            <a:avLst/>
          </a:prstGeom>
          <a:noFill/>
        </p:spPr>
        <p:txBody>
          <a:bodyPr wrap="square">
            <a:spAutoFit/>
          </a:bodyPr>
          <a:lstStyle/>
          <a:p>
            <a:pPr marL="285750" indent="-285750">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Managers</a:t>
            </a:r>
          </a:p>
        </p:txBody>
      </p:sp>
      <p:sp>
        <p:nvSpPr>
          <p:cNvPr id="11" name="TextBox 10">
            <a:extLst>
              <a:ext uri="{FF2B5EF4-FFF2-40B4-BE49-F238E27FC236}">
                <a16:creationId xmlns:a16="http://schemas.microsoft.com/office/drawing/2014/main" id="{80EAE88F-41EC-EA71-40CC-C072195262A2}"/>
              </a:ext>
            </a:extLst>
          </p:cNvPr>
          <p:cNvSpPr txBox="1"/>
          <p:nvPr/>
        </p:nvSpPr>
        <p:spPr>
          <a:xfrm>
            <a:off x="1870364" y="2581015"/>
            <a:ext cx="2829995" cy="523220"/>
          </a:xfrm>
          <a:prstGeom prst="rect">
            <a:avLst/>
          </a:prstGeom>
          <a:noFill/>
        </p:spPr>
        <p:txBody>
          <a:bodyPr wrap="square">
            <a:spAutoFit/>
          </a:bodyPr>
          <a:lstStyle/>
          <a:p>
            <a:pPr marL="285750" indent="-285750">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HR Personnel</a:t>
            </a:r>
          </a:p>
        </p:txBody>
      </p:sp>
      <p:sp>
        <p:nvSpPr>
          <p:cNvPr id="13" name="TextBox 12">
            <a:extLst>
              <a:ext uri="{FF2B5EF4-FFF2-40B4-BE49-F238E27FC236}">
                <a16:creationId xmlns:a16="http://schemas.microsoft.com/office/drawing/2014/main" id="{48821C7B-E1B2-C729-195F-1CDFA3B893FB}"/>
              </a:ext>
            </a:extLst>
          </p:cNvPr>
          <p:cNvSpPr txBox="1"/>
          <p:nvPr/>
        </p:nvSpPr>
        <p:spPr>
          <a:xfrm>
            <a:off x="1814512" y="4329136"/>
            <a:ext cx="6100074" cy="3539430"/>
          </a:xfrm>
          <a:prstGeom prst="rect">
            <a:avLst/>
          </a:prstGeom>
          <a:noFill/>
        </p:spPr>
        <p:txBody>
          <a:bodyPr wrap="square">
            <a:spAutoFit/>
          </a:bodyPr>
          <a:lstStyle/>
          <a:p>
            <a:pPr marL="285750" indent="-285750">
              <a:buFont typeface="Arial" panose="020B0604020202020204" pitchFamily="34" charset="0"/>
              <a:buChar char="•"/>
            </a:pPr>
            <a:r>
              <a:rPr lang="en-IN" sz="3200" i="1" dirty="0">
                <a:latin typeface="Times New Roman" panose="02020603050405020304" pitchFamily="18" charset="0"/>
                <a:cs typeface="Times New Roman" panose="02020603050405020304" pitchFamily="18" charset="0"/>
              </a:rPr>
              <a:t>Team</a:t>
            </a:r>
            <a:r>
              <a:rPr lang="en-US" sz="3200" i="1" dirty="0">
                <a:latin typeface="Times New Roman" panose="02020603050405020304" pitchFamily="18" charset="0"/>
                <a:cs typeface="Times New Roman" panose="02020603050405020304" pitchFamily="18" charset="0"/>
              </a:rPr>
              <a:t> </a:t>
            </a:r>
            <a:r>
              <a:rPr lang="en-IN" sz="3200" i="1" dirty="0">
                <a:latin typeface="Times New Roman" panose="02020603050405020304" pitchFamily="18" charset="0"/>
                <a:cs typeface="Times New Roman" panose="02020603050405020304" pitchFamily="18" charset="0"/>
              </a:rPr>
              <a:t>Leads and supervisor</a:t>
            </a:r>
          </a:p>
          <a:p>
            <a:pPr marL="285750" indent="-285750">
              <a:buFont typeface="Arial" panose="020B0604020202020204" pitchFamily="34" charset="0"/>
              <a:buChar char="•"/>
            </a:pPr>
            <a:r>
              <a:rPr lang="en-IN" sz="3200" i="1" dirty="0">
                <a:latin typeface="Times New Roman" panose="02020603050405020304" pitchFamily="18" charset="0"/>
                <a:cs typeface="Times New Roman" panose="02020603050405020304" pitchFamily="18" charset="0"/>
              </a:rPr>
              <a:t>Senior executives</a:t>
            </a:r>
          </a:p>
          <a:p>
            <a:endParaRPr lang="en-IN" sz="32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32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32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32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3200" i="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1233546-3185-2FAD-0A5A-B1EC01975851}"/>
              </a:ext>
            </a:extLst>
          </p:cNvPr>
          <p:cNvSpPr txBox="1"/>
          <p:nvPr/>
        </p:nvSpPr>
        <p:spPr>
          <a:xfrm>
            <a:off x="1870364" y="3744361"/>
            <a:ext cx="6100074" cy="584775"/>
          </a:xfrm>
          <a:prstGeom prst="rect">
            <a:avLst/>
          </a:prstGeom>
          <a:noFill/>
        </p:spPr>
        <p:txBody>
          <a:bodyPr wrap="square">
            <a:spAutoFit/>
          </a:bodyPr>
          <a:lstStyle/>
          <a:p>
            <a:pPr marL="285750" indent="-285750">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Employees</a:t>
            </a:r>
          </a:p>
        </p:txBody>
      </p:sp>
      <p:sp>
        <p:nvSpPr>
          <p:cNvPr id="17" name="TextBox 16">
            <a:extLst>
              <a:ext uri="{FF2B5EF4-FFF2-40B4-BE49-F238E27FC236}">
                <a16:creationId xmlns:a16="http://schemas.microsoft.com/office/drawing/2014/main" id="{6ED357D4-A8D1-A533-6826-E4E9DECE617D}"/>
              </a:ext>
            </a:extLst>
          </p:cNvPr>
          <p:cNvSpPr txBox="1"/>
          <p:nvPr/>
        </p:nvSpPr>
        <p:spPr>
          <a:xfrm>
            <a:off x="1870364" y="3211161"/>
            <a:ext cx="6100074" cy="584775"/>
          </a:xfrm>
          <a:prstGeom prst="rect">
            <a:avLst/>
          </a:prstGeom>
          <a:noFill/>
        </p:spPr>
        <p:txBody>
          <a:bodyPr wrap="square">
            <a:spAutoFit/>
          </a:bodyPr>
          <a:lstStyle/>
          <a:p>
            <a:pPr marL="285750" indent="-285750">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Senior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17F7C4C-DFDC-94A5-BAE8-ECF8DBC82C45}"/>
              </a:ext>
            </a:extLst>
          </p:cNvPr>
          <p:cNvSpPr txBox="1"/>
          <p:nvPr/>
        </p:nvSpPr>
        <p:spPr>
          <a:xfrm>
            <a:off x="2819400" y="1925657"/>
            <a:ext cx="5835616" cy="4401205"/>
          </a:xfrm>
          <a:prstGeom prst="rect">
            <a:avLst/>
          </a:prstGeom>
          <a:noFill/>
        </p:spPr>
        <p:txBody>
          <a:bodyPr wrap="square">
            <a:spAutoFit/>
          </a:bodyPr>
          <a:lstStyle/>
          <a:p>
            <a:r>
              <a:rPr lang="en-US" sz="2800" i="1">
                <a:latin typeface="Times New Roman" panose="02020603050405020304" pitchFamily="18" charset="0"/>
                <a:cs typeface="Times New Roman" panose="02020603050405020304" pitchFamily="18" charset="0"/>
              </a:rPr>
              <a:t>The Employee Performance Scorecard in Excel is a comprehensive tool designed to track, evaluate, and analyze employee performance using key performance indicators (KPIs). </a:t>
            </a:r>
            <a:r>
              <a:rPr lang="en-US" sz="2800" i="1" dirty="0">
                <a:latin typeface="Times New Roman" panose="02020603050405020304" pitchFamily="18" charset="0"/>
                <a:cs typeface="Times New Roman" panose="02020603050405020304" pitchFamily="18" charset="0"/>
              </a:rPr>
              <a:t>It provides an automated, easy-to-use platform for managers and HR teams to assess individual and team performance consistently across the organization.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6F9DDC4-6775-2B5F-5319-999FB8718DC7}"/>
              </a:ext>
            </a:extLst>
          </p:cNvPr>
          <p:cNvSpPr>
            <a:spLocks noGrp="1"/>
          </p:cNvSpPr>
          <p:nvPr>
            <p:ph type="title"/>
          </p:nvPr>
        </p:nvSpPr>
        <p:spPr/>
        <p:txBody>
          <a:bodyPr/>
          <a:lstStyle/>
          <a:p>
            <a:r>
              <a:rPr lang="en-IN" dirty="0"/>
              <a:t>Dataset description:</a:t>
            </a:r>
            <a:endParaRPr lang="en-US" dirty="0"/>
          </a:p>
        </p:txBody>
      </p:sp>
      <p:sp>
        <p:nvSpPr>
          <p:cNvPr id="3" name="TextBox 2">
            <a:extLst>
              <a:ext uri="{FF2B5EF4-FFF2-40B4-BE49-F238E27FC236}">
                <a16:creationId xmlns:a16="http://schemas.microsoft.com/office/drawing/2014/main" id="{25EBC589-CA5A-3EB8-7D36-AD72A9A551C8}"/>
              </a:ext>
            </a:extLst>
          </p:cNvPr>
          <p:cNvSpPr txBox="1"/>
          <p:nvPr/>
        </p:nvSpPr>
        <p:spPr>
          <a:xfrm>
            <a:off x="971618" y="1175333"/>
            <a:ext cx="5685865" cy="1200329"/>
          </a:xfrm>
          <a:prstGeom prst="rect">
            <a:avLst/>
          </a:prstGeom>
          <a:noFill/>
        </p:spPr>
        <p:txBody>
          <a:bodyPr wrap="square">
            <a:spAutoFit/>
          </a:bodyPr>
          <a:lstStyle/>
          <a:p>
            <a:r>
              <a:rPr lang="en-US" sz="2400" b="1" i="1" dirty="0">
                <a:latin typeface="Times New Roman" panose="02020603050405020304" pitchFamily="18" charset="0"/>
                <a:cs typeface="Times New Roman" panose="02020603050405020304" pitchFamily="18" charset="0"/>
              </a:rPr>
              <a:t>Employee Information</a:t>
            </a:r>
            <a:r>
              <a:rPr lang="en-IN" sz="2400" b="1" i="1" dirty="0">
                <a:latin typeface="Times New Roman" panose="02020603050405020304" pitchFamily="18" charset="0"/>
                <a:cs typeface="Times New Roman" panose="02020603050405020304" pitchFamily="18" charset="0"/>
              </a:rPr>
              <a:t>: </a:t>
            </a:r>
          </a:p>
          <a:p>
            <a:r>
              <a:rPr lang="en-IN" sz="2400" b="1" i="1" dirty="0">
                <a:latin typeface="Times New Roman" panose="02020603050405020304" pitchFamily="18" charset="0"/>
                <a:cs typeface="Times New Roman" panose="02020603050405020304" pitchFamily="18" charset="0"/>
              </a:rPr>
              <a:t>Employee ID: </a:t>
            </a:r>
            <a:r>
              <a:rPr lang="en-IN" sz="2400" i="1" dirty="0">
                <a:latin typeface="Times New Roman" panose="02020603050405020304" pitchFamily="18" charset="0"/>
                <a:cs typeface="Times New Roman" panose="02020603050405020304" pitchFamily="18" charset="0"/>
              </a:rPr>
              <a:t>Unique identifier for each employee.</a:t>
            </a:r>
            <a:endParaRPr lang="en-US" sz="2400" i="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F304F2B-3898-27A6-3003-9B39702378F6}"/>
              </a:ext>
            </a:extLst>
          </p:cNvPr>
          <p:cNvSpPr txBox="1"/>
          <p:nvPr/>
        </p:nvSpPr>
        <p:spPr>
          <a:xfrm>
            <a:off x="971618" y="2463749"/>
            <a:ext cx="5262927" cy="461665"/>
          </a:xfrm>
          <a:prstGeom prst="rect">
            <a:avLst/>
          </a:prstGeom>
          <a:noFill/>
        </p:spPr>
        <p:txBody>
          <a:bodyPr wrap="square">
            <a:spAutoFit/>
          </a:bodyPr>
          <a:lstStyle/>
          <a:p>
            <a:r>
              <a:rPr lang="en-US" sz="2400" b="1" i="1" dirty="0">
                <a:latin typeface="Times New Roman" panose="02020603050405020304" pitchFamily="18" charset="0"/>
                <a:cs typeface="Times New Roman" panose="02020603050405020304" pitchFamily="18" charset="0"/>
              </a:rPr>
              <a:t>Name:</a:t>
            </a:r>
            <a:r>
              <a:rPr lang="en-IN" sz="2400" b="1" i="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Full name of the employee.</a:t>
            </a:r>
          </a:p>
        </p:txBody>
      </p:sp>
      <p:sp>
        <p:nvSpPr>
          <p:cNvPr id="7" name="TextBox 6">
            <a:extLst>
              <a:ext uri="{FF2B5EF4-FFF2-40B4-BE49-F238E27FC236}">
                <a16:creationId xmlns:a16="http://schemas.microsoft.com/office/drawing/2014/main" id="{9ADB5F90-FFD8-641F-869E-4D48FC324F36}"/>
              </a:ext>
            </a:extLst>
          </p:cNvPr>
          <p:cNvSpPr txBox="1"/>
          <p:nvPr/>
        </p:nvSpPr>
        <p:spPr>
          <a:xfrm rot="10800000" flipV="1">
            <a:off x="971618" y="2904562"/>
            <a:ext cx="9048631" cy="830997"/>
          </a:xfrm>
          <a:prstGeom prst="rect">
            <a:avLst/>
          </a:prstGeom>
          <a:noFill/>
        </p:spPr>
        <p:txBody>
          <a:bodyPr vert="horz" wrap="square">
            <a:spAutoFit/>
          </a:bodyPr>
          <a:lstStyle/>
          <a:p>
            <a:pPr algn="just"/>
            <a:r>
              <a:rPr lang="en-US" sz="2400" b="1" i="1" dirty="0">
                <a:latin typeface="Times New Roman" panose="02020603050405020304" pitchFamily="18" charset="0"/>
                <a:cs typeface="Times New Roman" panose="02020603050405020304" pitchFamily="18" charset="0"/>
              </a:rPr>
              <a:t>Department: </a:t>
            </a:r>
            <a:r>
              <a:rPr lang="en-IN" sz="2400" b="1" i="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Department or team to which the employee </a:t>
            </a:r>
            <a:r>
              <a:rPr lang="en-IN" sz="2400" i="1" dirty="0">
                <a:latin typeface="Times New Roman" panose="02020603050405020304" pitchFamily="18" charset="0"/>
                <a:cs typeface="Times New Roman" panose="02020603050405020304" pitchFamily="18" charset="0"/>
              </a:rPr>
              <a:t>belongs.</a:t>
            </a:r>
          </a:p>
          <a:p>
            <a:pPr algn="just"/>
            <a:r>
              <a:rPr lang="en-US" sz="2400" b="1" i="1" dirty="0">
                <a:latin typeface="Times New Roman" panose="02020603050405020304" pitchFamily="18" charset="0"/>
                <a:cs typeface="Times New Roman" panose="02020603050405020304" pitchFamily="18" charset="0"/>
              </a:rPr>
              <a:t>Position/Title:</a:t>
            </a:r>
            <a:r>
              <a:rPr lang="en-US" sz="2400" i="1"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Job role or title of the employee.</a:t>
            </a:r>
          </a:p>
        </p:txBody>
      </p:sp>
      <p:sp>
        <p:nvSpPr>
          <p:cNvPr id="9" name="TextBox 8">
            <a:extLst>
              <a:ext uri="{FF2B5EF4-FFF2-40B4-BE49-F238E27FC236}">
                <a16:creationId xmlns:a16="http://schemas.microsoft.com/office/drawing/2014/main" id="{08BB5B6C-DF17-6B93-6AD2-57D64C59DD22}"/>
              </a:ext>
            </a:extLst>
          </p:cNvPr>
          <p:cNvSpPr txBox="1"/>
          <p:nvPr/>
        </p:nvSpPr>
        <p:spPr>
          <a:xfrm>
            <a:off x="971618" y="3925906"/>
            <a:ext cx="7767167" cy="1200329"/>
          </a:xfrm>
          <a:prstGeom prst="rect">
            <a:avLst/>
          </a:prstGeom>
          <a:noFill/>
        </p:spPr>
        <p:txBody>
          <a:bodyPr wrap="square">
            <a:spAutoFit/>
          </a:bodyPr>
          <a:lstStyle/>
          <a:p>
            <a:r>
              <a:rPr lang="en-US" sz="2400" b="1" i="1" dirty="0">
                <a:latin typeface="Times New Roman" panose="02020603050405020304" pitchFamily="18" charset="0"/>
                <a:cs typeface="Times New Roman" panose="02020603050405020304" pitchFamily="18" charset="0"/>
              </a:rPr>
              <a:t>Manager/Supervisor: </a:t>
            </a:r>
            <a:r>
              <a:rPr lang="en-IN" sz="2400" b="1" i="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Name of the employee's direct supervisor or manager.</a:t>
            </a:r>
            <a:endParaRPr lang="en-IN" sz="2400" i="1" dirty="0">
              <a:latin typeface="Times New Roman" panose="02020603050405020304" pitchFamily="18" charset="0"/>
              <a:cs typeface="Times New Roman" panose="02020603050405020304" pitchFamily="18" charset="0"/>
            </a:endParaRPr>
          </a:p>
          <a:p>
            <a:r>
              <a:rPr lang="en-IN" sz="2400" b="1" i="1" dirty="0">
                <a:latin typeface="Times New Roman" panose="02020603050405020304" pitchFamily="18" charset="0"/>
                <a:cs typeface="Times New Roman" panose="02020603050405020304" pitchFamily="18" charset="0"/>
              </a:rPr>
              <a:t>Date</a:t>
            </a:r>
            <a:r>
              <a:rPr lang="en-US" sz="2400" b="1" i="1" dirty="0">
                <a:latin typeface="Times New Roman" panose="02020603050405020304" pitchFamily="18" charset="0"/>
                <a:cs typeface="Times New Roman" panose="02020603050405020304" pitchFamily="18" charset="0"/>
              </a:rPr>
              <a:t> of Hire:</a:t>
            </a:r>
            <a:r>
              <a:rPr lang="en-IN" sz="2400" b="1" i="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The date the employee joined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1841242"/>
            <a:ext cx="6082960" cy="4524315"/>
          </a:xfrm>
          <a:prstGeom prst="rect">
            <a:avLst/>
          </a:prstGeom>
          <a:noFill/>
        </p:spPr>
        <p:txBody>
          <a:bodyPr wrap="square" rtlCol="0">
            <a:spAutoFit/>
          </a:bodyPr>
          <a:lstStyle/>
          <a:p>
            <a:pPr algn="l"/>
            <a:r>
              <a:rPr lang="en-US" sz="3200" b="0" i="1" dirty="0">
                <a:solidFill>
                  <a:srgbClr val="0D0D0D"/>
                </a:solidFill>
                <a:effectLst/>
                <a:latin typeface="Times New Roman" panose="02020603050405020304" pitchFamily="18" charset="0"/>
                <a:cs typeface="Times New Roman" panose="02020603050405020304" pitchFamily="18" charset="0"/>
              </a:rPr>
              <a:t>Dynamic charts and graphs provide a clear visual representation of progress, trends, and comparisons across time periods. Users can interact with the dashboard through drop-down filters, allowing quick selection by role, department, or performance period, offering tailored insights at a glance.</a:t>
            </a:r>
            <a:endParaRPr lang="en-IN" sz="3200" i="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Employees performance scoreboard in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sujithameganathan2005@gmail.com</cp:lastModifiedBy>
  <cp:revision>21</cp:revision>
  <dcterms:created xsi:type="dcterms:W3CDTF">2024-03-29T15:07:22Z</dcterms:created>
  <dcterms:modified xsi:type="dcterms:W3CDTF">2024-09-27T08:58:35Z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