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2" r:id="rId3"/>
    <p:sldId id="271" r:id="rId4"/>
    <p:sldId id="270" r:id="rId5"/>
    <p:sldId id="269" r:id="rId6"/>
    <p:sldId id="272" r:id="rId7"/>
    <p:sldId id="273" r:id="rId8"/>
    <p:sldId id="274" r:id="rId9"/>
    <p:sldId id="285" r:id="rId10"/>
    <p:sldId id="286" r:id="rId11"/>
    <p:sldId id="276" r:id="rId12"/>
    <p:sldId id="279" r:id="rId13"/>
    <p:sldId id="278" r:id="rId14"/>
    <p:sldId id="280" r:id="rId15"/>
    <p:sldId id="281" r:id="rId16"/>
    <p:sldId id="282" r:id="rId17"/>
    <p:sldId id="284" r:id="rId18"/>
    <p:sldId id="265"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5033" autoAdjust="0"/>
  </p:normalViewPr>
  <p:slideViewPr>
    <p:cSldViewPr>
      <p:cViewPr varScale="1">
        <p:scale>
          <a:sx n="82" d="100"/>
          <a:sy n="82" d="100"/>
        </p:scale>
        <p:origin x="88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hi Ramalingam" userId="5646ee9440b1f30b" providerId="LiveId" clId="{EF0575A4-F5CA-4462-9518-AC6B8DEB606D}"/>
    <pc:docChg chg="modSld">
      <pc:chgData name="Swathi Ramalingam" userId="5646ee9440b1f30b" providerId="LiveId" clId="{EF0575A4-F5CA-4462-9518-AC6B8DEB606D}" dt="2024-12-02T03:25:49.421" v="3" actId="20577"/>
      <pc:docMkLst>
        <pc:docMk/>
      </pc:docMkLst>
      <pc:sldChg chg="modSp mod">
        <pc:chgData name="Swathi Ramalingam" userId="5646ee9440b1f30b" providerId="LiveId" clId="{EF0575A4-F5CA-4462-9518-AC6B8DEB606D}" dt="2024-12-02T03:25:49.421" v="3" actId="20577"/>
        <pc:sldMkLst>
          <pc:docMk/>
          <pc:sldMk cId="1903486858" sldId="272"/>
        </pc:sldMkLst>
        <pc:spChg chg="mod">
          <ac:chgData name="Swathi Ramalingam" userId="5646ee9440b1f30b" providerId="LiveId" clId="{EF0575A4-F5CA-4462-9518-AC6B8DEB606D}" dt="2024-12-02T03:25:49.421" v="3" actId="20577"/>
          <ac:spMkLst>
            <pc:docMk/>
            <pc:sldMk cId="1903486858" sldId="272"/>
            <ac:spMk id="3" creationId="{D4B62FD1-9DCA-7454-943F-EACC7BD58532}"/>
          </ac:spMkLst>
        </pc:spChg>
      </pc:sldChg>
      <pc:sldChg chg="modSp mod">
        <pc:chgData name="Swathi Ramalingam" userId="5646ee9440b1f30b" providerId="LiveId" clId="{EF0575A4-F5CA-4462-9518-AC6B8DEB606D}" dt="2024-12-02T03:25:39.662" v="2" actId="20577"/>
        <pc:sldMkLst>
          <pc:docMk/>
          <pc:sldMk cId="3243611154" sldId="273"/>
        </pc:sldMkLst>
        <pc:spChg chg="mod">
          <ac:chgData name="Swathi Ramalingam" userId="5646ee9440b1f30b" providerId="LiveId" clId="{EF0575A4-F5CA-4462-9518-AC6B8DEB606D}" dt="2024-12-02T03:25:39.662" v="2" actId="20577"/>
          <ac:spMkLst>
            <pc:docMk/>
            <pc:sldMk cId="3243611154" sldId="273"/>
            <ac:spMk id="3" creationId="{956CE203-228C-A5F8-0092-ED4E0BAF48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D208D9F-AE58-434F-AAAE-3237E5BAFF23}" type="datetimeFigureOut">
              <a:rPr lang="en-IN" smtClean="0"/>
              <a:t>02-12-2024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5649007-916A-4B80-B511-69FE7434D8E1}" type="slidenum">
              <a:rPr lang="en-IN" smtClean="0"/>
              <a:t>‹#›</a:t>
            </a:fld>
            <a:endParaRPr lang="en-IN"/>
          </a:p>
        </p:txBody>
      </p:sp>
    </p:spTree>
    <p:extLst>
      <p:ext uri="{BB962C8B-B14F-4D97-AF65-F5344CB8AC3E}">
        <p14:creationId xmlns:p14="http://schemas.microsoft.com/office/powerpoint/2010/main" val="26066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390/s21103415" TargetMode="External"/><Relationship Id="rId2" Type="http://schemas.openxmlformats.org/officeDocument/2006/relationships/hyperlink" Target="https://doi.org/10.3390/ijerph17124371" TargetMode="External"/><Relationship Id="rId1" Type="http://schemas.openxmlformats.org/officeDocument/2006/relationships/slideLayout" Target="../slideLayouts/slideLayout2.xml"/><Relationship Id="rId4" Type="http://schemas.openxmlformats.org/officeDocument/2006/relationships/hyperlink" Target="https://doi.org/10.1021/acs.est.7b0590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466183"/>
            <a:ext cx="9737271" cy="877804"/>
          </a:xfrm>
          <a:prstGeom prst="rect">
            <a:avLst/>
          </a:prstGeom>
        </p:spPr>
        <p:txBody>
          <a:bodyPr vert="horz" wrap="square" lIns="0" tIns="15875" rIns="0" bIns="0" rtlCol="0">
            <a:spAutoFit/>
          </a:bodyPr>
          <a:lstStyle/>
          <a:p>
            <a:pPr marL="12700" algn="ctr">
              <a:lnSpc>
                <a:spcPct val="100000"/>
              </a:lnSpc>
              <a:spcBef>
                <a:spcPts val="125"/>
              </a:spcBef>
            </a:pPr>
            <a:r>
              <a:rPr sz="2800" spc="-15" dirty="0">
                <a:solidFill>
                  <a:schemeClr val="tx1"/>
                </a:solidFill>
                <a:latin typeface="Times New Roman" panose="02020603050405020304" pitchFamily="18" charset="0"/>
                <a:cs typeface="Times New Roman" panose="02020603050405020304" pitchFamily="18" charset="0"/>
              </a:rPr>
              <a:t>DEPARTMENT</a:t>
            </a:r>
            <a:r>
              <a:rPr sz="2800" spc="320" dirty="0">
                <a:solidFill>
                  <a:schemeClr val="tx1"/>
                </a:solidFill>
                <a:latin typeface="Times New Roman" panose="02020603050405020304" pitchFamily="18" charset="0"/>
                <a:cs typeface="Times New Roman" panose="02020603050405020304" pitchFamily="18" charset="0"/>
              </a:rPr>
              <a:t> </a:t>
            </a:r>
            <a:r>
              <a:rPr sz="2800" spc="25" dirty="0">
                <a:solidFill>
                  <a:schemeClr val="tx1"/>
                </a:solidFill>
                <a:latin typeface="Times New Roman" panose="02020603050405020304" pitchFamily="18" charset="0"/>
                <a:cs typeface="Times New Roman" panose="02020603050405020304" pitchFamily="18" charset="0"/>
              </a:rPr>
              <a:t>OF</a:t>
            </a:r>
            <a:r>
              <a:rPr sz="2800" spc="1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ELECTRONICS</a:t>
            </a:r>
            <a:r>
              <a:rPr sz="2800" spc="135" dirty="0">
                <a:solidFill>
                  <a:schemeClr val="tx1"/>
                </a:solidFill>
                <a:latin typeface="Times New Roman" panose="02020603050405020304" pitchFamily="18" charset="0"/>
                <a:cs typeface="Times New Roman" panose="02020603050405020304" pitchFamily="18" charset="0"/>
              </a:rPr>
              <a:t> </a:t>
            </a:r>
            <a:r>
              <a:rPr sz="2800" spc="20" dirty="0">
                <a:solidFill>
                  <a:schemeClr val="tx1"/>
                </a:solidFill>
                <a:latin typeface="Times New Roman" panose="02020603050405020304" pitchFamily="18" charset="0"/>
                <a:cs typeface="Times New Roman" panose="02020603050405020304" pitchFamily="18" charset="0"/>
              </a:rPr>
              <a:t>AND</a:t>
            </a:r>
            <a:r>
              <a:rPr sz="2800" spc="9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COMMUNICATION</a:t>
            </a:r>
            <a:r>
              <a:rPr sz="2800" spc="190"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ENGINEERING</a:t>
            </a:r>
          </a:p>
        </p:txBody>
      </p:sp>
      <p:sp>
        <p:nvSpPr>
          <p:cNvPr id="3" name="object 3"/>
          <p:cNvSpPr txBox="1"/>
          <p:nvPr/>
        </p:nvSpPr>
        <p:spPr>
          <a:xfrm>
            <a:off x="2209800" y="2360623"/>
            <a:ext cx="7772400" cy="704680"/>
          </a:xfrm>
          <a:prstGeom prst="rect">
            <a:avLst/>
          </a:prstGeom>
        </p:spPr>
        <p:txBody>
          <a:bodyPr vert="horz" wrap="square" lIns="0" tIns="62865" rIns="0" bIns="0" rtlCol="0">
            <a:spAutoFit/>
          </a:bodyPr>
          <a:lstStyle/>
          <a:p>
            <a:pPr marL="15240" algn="ctr">
              <a:lnSpc>
                <a:spcPct val="100000"/>
              </a:lnSpc>
              <a:spcBef>
                <a:spcPts val="495"/>
              </a:spcBef>
            </a:pPr>
            <a:r>
              <a:rPr sz="2000" b="1" spc="30" dirty="0">
                <a:latin typeface="Times New Roman" panose="02020603050405020304" pitchFamily="18" charset="0"/>
                <a:cs typeface="Times New Roman" panose="02020603050405020304" pitchFamily="18" charset="0"/>
              </a:rPr>
              <a:t>18</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20" dirty="0">
                <a:latin typeface="Times New Roman" panose="02020603050405020304" pitchFamily="18" charset="0"/>
                <a:cs typeface="Times New Roman" panose="02020603050405020304" pitchFamily="18" charset="0"/>
              </a:rPr>
              <a:t>P</a:t>
            </a:r>
            <a:r>
              <a:rPr sz="2000" b="1" spc="30" dirty="0">
                <a:latin typeface="Times New Roman" panose="02020603050405020304" pitchFamily="18" charset="0"/>
                <a:cs typeface="Times New Roman" panose="02020603050405020304" pitchFamily="18" charset="0"/>
              </a:rPr>
              <a:t>10</a:t>
            </a:r>
            <a:r>
              <a:rPr lang="en-IN" sz="2000" b="1" spc="30" dirty="0">
                <a:latin typeface="Times New Roman" panose="02020603050405020304" pitchFamily="18" charset="0"/>
                <a:cs typeface="Times New Roman" panose="02020603050405020304" pitchFamily="18" charset="0"/>
              </a:rPr>
              <a:t>5</a:t>
            </a:r>
            <a:r>
              <a:rPr sz="2000" b="1" spc="-10" dirty="0">
                <a:latin typeface="Times New Roman" panose="02020603050405020304" pitchFamily="18" charset="0"/>
                <a:cs typeface="Times New Roman" panose="02020603050405020304" pitchFamily="18" charset="0"/>
              </a:rPr>
              <a:t>L</a:t>
            </a:r>
            <a:r>
              <a:rPr sz="2000" b="1" spc="-20" dirty="0">
                <a:latin typeface="Times New Roman" panose="02020603050405020304" pitchFamily="18" charset="0"/>
                <a:cs typeface="Times New Roman" panose="02020603050405020304" pitchFamily="18" charset="0"/>
              </a:rPr>
              <a:t>-</a:t>
            </a:r>
            <a:r>
              <a:rPr sz="2000" b="1" spc="45" dirty="0">
                <a:latin typeface="Times New Roman" panose="02020603050405020304" pitchFamily="18" charset="0"/>
                <a:cs typeface="Times New Roman" panose="02020603050405020304" pitchFamily="18" charset="0"/>
              </a:rPr>
              <a:t>M</a:t>
            </a:r>
            <a:r>
              <a:rPr sz="2000" b="1" spc="-15" dirty="0">
                <a:latin typeface="Times New Roman" panose="02020603050405020304" pitchFamily="18" charset="0"/>
                <a:cs typeface="Times New Roman" panose="02020603050405020304" pitchFamily="18" charset="0"/>
              </a:rPr>
              <a:t>I</a:t>
            </a:r>
            <a:r>
              <a:rPr sz="2000" b="1" spc="25" dirty="0">
                <a:latin typeface="Times New Roman" panose="02020603050405020304" pitchFamily="18" charset="0"/>
                <a:cs typeface="Times New Roman" panose="02020603050405020304" pitchFamily="18" charset="0"/>
              </a:rPr>
              <a:t>N</a:t>
            </a:r>
            <a:r>
              <a:rPr sz="2000" b="1" spc="-10" dirty="0">
                <a:latin typeface="Times New Roman" panose="02020603050405020304" pitchFamily="18" charset="0"/>
                <a:cs typeface="Times New Roman" panose="02020603050405020304" pitchFamily="18" charset="0"/>
              </a:rPr>
              <a:t>O</a:t>
            </a:r>
            <a:r>
              <a:rPr sz="2000" b="1" spc="15" dirty="0">
                <a:latin typeface="Times New Roman" panose="02020603050405020304" pitchFamily="18" charset="0"/>
                <a:cs typeface="Times New Roman" panose="02020603050405020304" pitchFamily="18" charset="0"/>
              </a:rPr>
              <a:t>R</a:t>
            </a:r>
            <a:r>
              <a:rPr sz="2000" b="1" spc="-17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P</a:t>
            </a:r>
            <a:r>
              <a:rPr sz="2000" b="1" spc="-5" dirty="0">
                <a:latin typeface="Times New Roman" panose="02020603050405020304" pitchFamily="18" charset="0"/>
                <a:cs typeface="Times New Roman" panose="02020603050405020304" pitchFamily="18" charset="0"/>
              </a:rPr>
              <a:t>R</a:t>
            </a:r>
            <a:r>
              <a:rPr sz="2000" b="1" spc="-10" dirty="0">
                <a:latin typeface="Times New Roman" panose="02020603050405020304" pitchFamily="18" charset="0"/>
                <a:cs typeface="Times New Roman" panose="02020603050405020304" pitchFamily="18" charset="0"/>
              </a:rPr>
              <a:t>O</a:t>
            </a:r>
            <a:r>
              <a:rPr sz="2000" b="1" dirty="0">
                <a:latin typeface="Times New Roman" panose="02020603050405020304" pitchFamily="18" charset="0"/>
                <a:cs typeface="Times New Roman" panose="02020603050405020304" pitchFamily="18" charset="0"/>
              </a:rPr>
              <a:t>J</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10" dirty="0">
                <a:latin typeface="Times New Roman" panose="02020603050405020304" pitchFamily="18" charset="0"/>
                <a:cs typeface="Times New Roman" panose="02020603050405020304" pitchFamily="18" charset="0"/>
              </a:rPr>
              <a:t>T</a:t>
            </a:r>
            <a:r>
              <a:rPr sz="2000" b="1" spc="5" dirty="0">
                <a:latin typeface="Times New Roman" panose="02020603050405020304" pitchFamily="18" charset="0"/>
                <a:cs typeface="Times New Roman" panose="02020603050405020304" pitchFamily="18" charset="0"/>
              </a:rPr>
              <a:t>-</a:t>
            </a:r>
            <a:r>
              <a:rPr sz="2000" b="1" spc="-1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a:t>
            </a:r>
            <a:r>
              <a:rPr lang="en-IN" sz="2000" b="1" spc="5" dirty="0">
                <a:latin typeface="Times New Roman" panose="02020603050405020304" pitchFamily="18" charset="0"/>
                <a:cs typeface="Times New Roman" panose="02020603050405020304" pitchFamily="18" charset="0"/>
              </a:rPr>
              <a:t>II</a:t>
            </a:r>
            <a:endParaRPr sz="200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US" sz="2000" b="1" spc="-10" dirty="0">
                <a:latin typeface="Times New Roman" panose="02020603050405020304" pitchFamily="18" charset="0"/>
                <a:cs typeface="Times New Roman" panose="02020603050405020304" pitchFamily="18" charset="0"/>
              </a:rPr>
              <a:t>PROJECT</a:t>
            </a:r>
            <a:r>
              <a:rPr sz="2000" b="1" spc="8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REVIEW</a:t>
            </a:r>
            <a:endParaRPr lang="en-US" sz="2000" b="1" spc="1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66800" y="4052361"/>
            <a:ext cx="3309620" cy="330732"/>
          </a:xfrm>
          <a:prstGeom prst="rect">
            <a:avLst/>
          </a:prstGeom>
        </p:spPr>
        <p:txBody>
          <a:bodyPr vert="horz" wrap="square" lIns="0" tIns="4445" rIns="0" bIns="0" rtlCol="0">
            <a:spAutoFit/>
          </a:bodyPr>
          <a:lstStyle/>
          <a:p>
            <a:pPr marL="12700" marR="5080">
              <a:lnSpc>
                <a:spcPct val="111900"/>
              </a:lnSpc>
              <a:spcBef>
                <a:spcPts val="35"/>
              </a:spcBef>
            </a:pPr>
            <a:r>
              <a:rPr sz="2000" b="1" dirty="0">
                <a:solidFill>
                  <a:srgbClr val="0D0D0D"/>
                </a:solidFill>
                <a:latin typeface="Times New Roman" panose="02020603050405020304" pitchFamily="18" charset="0"/>
                <a:cs typeface="Times New Roman" panose="02020603050405020304" pitchFamily="18" charset="0"/>
              </a:rPr>
              <a:t>PRESENTED </a:t>
            </a:r>
            <a:r>
              <a:rPr sz="2000" b="1" spc="-70" dirty="0">
                <a:solidFill>
                  <a:srgbClr val="0D0D0D"/>
                </a:solidFill>
                <a:latin typeface="Times New Roman" panose="02020603050405020304" pitchFamily="18" charset="0"/>
                <a:cs typeface="Times New Roman" panose="02020603050405020304" pitchFamily="18" charset="0"/>
              </a:rPr>
              <a:t>BY:</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6248400" y="4085018"/>
            <a:ext cx="5486400" cy="340734"/>
          </a:xfrm>
          <a:prstGeom prst="rect">
            <a:avLst/>
          </a:prstGeom>
        </p:spPr>
        <p:txBody>
          <a:bodyPr vert="horz" wrap="square" lIns="0" tIns="12065" rIns="0" bIns="0" rtlCol="0">
            <a:spAutoFit/>
          </a:bodyPr>
          <a:lstStyle/>
          <a:p>
            <a:pPr marL="12700" marR="5080" indent="28575" algn="ctr">
              <a:lnSpc>
                <a:spcPct val="112700"/>
              </a:lnSpc>
              <a:spcBef>
                <a:spcPts val="95"/>
              </a:spcBef>
            </a:pPr>
            <a:r>
              <a:rPr sz="2000" b="1" dirty="0">
                <a:solidFill>
                  <a:srgbClr val="0D0D0D"/>
                </a:solidFill>
                <a:latin typeface="Times New Roman" panose="02020603050405020304" pitchFamily="18" charset="0"/>
                <a:cs typeface="Times New Roman" panose="02020603050405020304" pitchFamily="18" charset="0"/>
              </a:rPr>
              <a:t>G</a:t>
            </a:r>
            <a:r>
              <a:rPr sz="2000" b="1" spc="40" dirty="0">
                <a:solidFill>
                  <a:srgbClr val="0D0D0D"/>
                </a:solidFill>
                <a:latin typeface="Times New Roman" panose="02020603050405020304" pitchFamily="18" charset="0"/>
                <a:cs typeface="Times New Roman" panose="02020603050405020304" pitchFamily="18" charset="0"/>
              </a:rPr>
              <a:t>U</a:t>
            </a:r>
            <a:r>
              <a:rPr sz="2000" b="1" spc="-15" dirty="0">
                <a:solidFill>
                  <a:srgbClr val="0D0D0D"/>
                </a:solidFill>
                <a:latin typeface="Times New Roman" panose="02020603050405020304" pitchFamily="18" charset="0"/>
                <a:cs typeface="Times New Roman" panose="02020603050405020304" pitchFamily="18" charset="0"/>
              </a:rPr>
              <a:t>I</a:t>
            </a:r>
            <a:r>
              <a:rPr sz="2000" b="1" spc="10" dirty="0">
                <a:solidFill>
                  <a:srgbClr val="0D0D0D"/>
                </a:solidFill>
                <a:latin typeface="Times New Roman" panose="02020603050405020304" pitchFamily="18" charset="0"/>
                <a:cs typeface="Times New Roman" panose="02020603050405020304" pitchFamily="18" charset="0"/>
              </a:rPr>
              <a:t>D</a:t>
            </a:r>
            <a:r>
              <a:rPr sz="2000" b="1" spc="-5" dirty="0">
                <a:solidFill>
                  <a:srgbClr val="0D0D0D"/>
                </a:solidFill>
                <a:latin typeface="Times New Roman" panose="02020603050405020304" pitchFamily="18" charset="0"/>
                <a:cs typeface="Times New Roman" panose="02020603050405020304" pitchFamily="18" charset="0"/>
              </a:rPr>
              <a:t>E</a:t>
            </a:r>
            <a:r>
              <a:rPr sz="2000" b="1" spc="15" dirty="0">
                <a:solidFill>
                  <a:srgbClr val="0D0D0D"/>
                </a:solidFill>
                <a:latin typeface="Times New Roman" panose="02020603050405020304" pitchFamily="18" charset="0"/>
                <a:cs typeface="Times New Roman" panose="02020603050405020304" pitchFamily="18" charset="0"/>
              </a:rPr>
              <a:t>D</a:t>
            </a:r>
            <a:r>
              <a:rPr sz="2000" b="1" spc="-80" dirty="0">
                <a:solidFill>
                  <a:srgbClr val="0D0D0D"/>
                </a:solidFill>
                <a:latin typeface="Times New Roman" panose="02020603050405020304" pitchFamily="18" charset="0"/>
                <a:cs typeface="Times New Roman" panose="02020603050405020304" pitchFamily="18" charset="0"/>
              </a:rPr>
              <a:t> </a:t>
            </a:r>
            <a:r>
              <a:rPr sz="2000" b="1" spc="-70" dirty="0">
                <a:solidFill>
                  <a:srgbClr val="0D0D0D"/>
                </a:solidFill>
                <a:latin typeface="Times New Roman" panose="02020603050405020304" pitchFamily="18" charset="0"/>
                <a:cs typeface="Times New Roman" panose="02020603050405020304" pitchFamily="18" charset="0"/>
              </a:rPr>
              <a:t>B</a:t>
            </a:r>
            <a:r>
              <a:rPr sz="2000" b="1" spc="-145" dirty="0">
                <a:solidFill>
                  <a:srgbClr val="0D0D0D"/>
                </a:solidFill>
                <a:latin typeface="Times New Roman" panose="02020603050405020304" pitchFamily="18" charset="0"/>
                <a:cs typeface="Times New Roman" panose="02020603050405020304" pitchFamily="18" charset="0"/>
              </a:rPr>
              <a:t>Y</a:t>
            </a:r>
            <a:r>
              <a:rPr lang="en-IN" sz="2000" b="1" spc="5" dirty="0">
                <a:solidFill>
                  <a:srgbClr val="0D0D0D"/>
                </a:solidFill>
                <a:latin typeface="Times New Roman" panose="02020603050405020304" pitchFamily="18" charset="0"/>
                <a:cs typeface="Times New Roman" panose="02020603050405020304" pitchFamily="18" charset="0"/>
              </a:rPr>
              <a:t>,</a:t>
            </a:r>
            <a:r>
              <a:rPr sz="2000" b="1" spc="5" dirty="0">
                <a:solidFill>
                  <a:srgbClr val="0D0D0D"/>
                </a:solidFill>
                <a:latin typeface="Times New Roman" panose="02020603050405020304" pitchFamily="18" charset="0"/>
                <a:cs typeface="Times New Roman" panose="02020603050405020304" pitchFamily="18" charset="0"/>
              </a:rPr>
              <a:t> </a:t>
            </a:r>
            <a:endParaRPr lang="en-US" sz="2000" b="1" spc="30" dirty="0">
              <a:solidFill>
                <a:srgbClr val="0D0D0D"/>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8915400" y="233155"/>
            <a:ext cx="1557020" cy="811953"/>
          </a:xfrm>
          <a:prstGeom prst="rect">
            <a:avLst/>
          </a:prstGeom>
        </p:spPr>
      </p:pic>
      <p:pic>
        <p:nvPicPr>
          <p:cNvPr id="9" name="image1.png">
            <a:extLst>
              <a:ext uri="{FF2B5EF4-FFF2-40B4-BE49-F238E27FC236}">
                <a16:creationId xmlns:a16="http://schemas.microsoft.com/office/drawing/2014/main" id="{AD9D85F2-5B61-814E-99A6-46074351DE8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3155"/>
            <a:ext cx="2971800" cy="103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4.jpg">
            <a:extLst>
              <a:ext uri="{FF2B5EF4-FFF2-40B4-BE49-F238E27FC236}">
                <a16:creationId xmlns:a16="http://schemas.microsoft.com/office/drawing/2014/main" id="{FFCEAD96-B648-24DA-1345-24588A43067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125" y="175629"/>
            <a:ext cx="1382850" cy="11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3">
            <a:extLst>
              <a:ext uri="{FF2B5EF4-FFF2-40B4-BE49-F238E27FC236}">
                <a16:creationId xmlns:a16="http://schemas.microsoft.com/office/drawing/2014/main" id="{7F89BA78-C7DD-E684-32C4-958224C2F87E}"/>
              </a:ext>
            </a:extLst>
          </p:cNvPr>
          <p:cNvSpPr txBox="1"/>
          <p:nvPr/>
        </p:nvSpPr>
        <p:spPr>
          <a:xfrm>
            <a:off x="2209800" y="3073665"/>
            <a:ext cx="7772400" cy="950901"/>
          </a:xfrm>
          <a:prstGeom prst="rect">
            <a:avLst/>
          </a:prstGeom>
        </p:spPr>
        <p:txBody>
          <a:bodyPr vert="horz" wrap="square" lIns="0" tIns="62865" rIns="0" bIns="0" rtlCol="0">
            <a:spAutoFit/>
          </a:bodyPr>
          <a:lstStyle/>
          <a:p>
            <a:pPr algn="ctr"/>
            <a:r>
              <a:rPr lang="en-US" b="1" dirty="0">
                <a:solidFill>
                  <a:srgbClr val="131211"/>
                </a:solidFill>
                <a:latin typeface="Times New Roman" panose="02020603050405020304" pitchFamily="18" charset="0"/>
                <a:ea typeface="Times New Roman Condensed"/>
                <a:cs typeface="Times New Roman" panose="02020603050405020304" pitchFamily="18" charset="0"/>
                <a:sym typeface="Times New Roman Condensed"/>
              </a:rPr>
              <a:t>AUTOMATED HYGIENE MANAGEMENT SYSTEM FOR PUBLIC</a:t>
            </a:r>
          </a:p>
          <a:p>
            <a:pPr algn="ctr"/>
            <a:r>
              <a:rPr lang="en-US" b="1" dirty="0">
                <a:solidFill>
                  <a:srgbClr val="131211"/>
                </a:solidFill>
                <a:latin typeface="Times New Roman" panose="02020603050405020304" pitchFamily="18" charset="0"/>
                <a:ea typeface="Times New Roman Condensed"/>
                <a:cs typeface="Times New Roman" panose="02020603050405020304" pitchFamily="18" charset="0"/>
                <a:sym typeface="Times New Roman Condensed"/>
              </a:rPr>
              <a:t> RESTROOMS AND SEPTIC TANKS</a:t>
            </a:r>
          </a:p>
          <a:p>
            <a:pPr marL="8255" algn="ctr">
              <a:lnSpc>
                <a:spcPts val="2165"/>
              </a:lnSpc>
              <a:spcBef>
                <a:spcPts val="380"/>
              </a:spcBef>
            </a:pPr>
            <a:endParaRPr lang="en-IN" sz="2000" b="1" spc="1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3CD706-2D15-2945-4B5A-BC6656F88AF7}"/>
              </a:ext>
            </a:extLst>
          </p:cNvPr>
          <p:cNvSpPr txBox="1"/>
          <p:nvPr/>
        </p:nvSpPr>
        <p:spPr>
          <a:xfrm>
            <a:off x="947420" y="4490906"/>
            <a:ext cx="3429000" cy="1883657"/>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SUJITHA G  927622BEC220 </a:t>
            </a:r>
          </a:p>
          <a:p>
            <a:pPr>
              <a:lnSpc>
                <a:spcPct val="150000"/>
              </a:lnSpc>
            </a:pPr>
            <a:r>
              <a:rPr lang="en-IN" sz="2000" dirty="0">
                <a:latin typeface="Times New Roman" panose="02020603050405020304" pitchFamily="18" charset="0"/>
                <a:cs typeface="Times New Roman" panose="02020603050405020304" pitchFamily="18" charset="0"/>
              </a:rPr>
              <a:t>SWATHI R    927622BEC226 </a:t>
            </a:r>
          </a:p>
          <a:p>
            <a:pPr>
              <a:lnSpc>
                <a:spcPct val="150000"/>
              </a:lnSpc>
            </a:pPr>
            <a:r>
              <a:rPr lang="en-IN" sz="2000" dirty="0">
                <a:latin typeface="Times New Roman" panose="02020603050405020304" pitchFamily="18" charset="0"/>
                <a:cs typeface="Times New Roman" panose="02020603050405020304" pitchFamily="18" charset="0"/>
              </a:rPr>
              <a:t>SWETHA K  927622BEC227 VARSHINI S 927622BEC242 </a:t>
            </a:r>
          </a:p>
        </p:txBody>
      </p:sp>
      <p:sp>
        <p:nvSpPr>
          <p:cNvPr id="7" name="TextBox 6">
            <a:extLst>
              <a:ext uri="{FF2B5EF4-FFF2-40B4-BE49-F238E27FC236}">
                <a16:creationId xmlns:a16="http://schemas.microsoft.com/office/drawing/2014/main" id="{6CD8D8B5-8241-26F8-45B7-32E26674C283}"/>
              </a:ext>
            </a:extLst>
          </p:cNvPr>
          <p:cNvSpPr txBox="1"/>
          <p:nvPr/>
        </p:nvSpPr>
        <p:spPr>
          <a:xfrm>
            <a:off x="8229600" y="4425752"/>
            <a:ext cx="3962400" cy="966290"/>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Dr.K.SHEIKDAVOOD,M.E.,</a:t>
            </a:r>
            <a:r>
              <a:rPr lang="en-IN" sz="2000" dirty="0" err="1">
                <a:latin typeface="Times New Roman" panose="02020603050405020304" pitchFamily="18" charset="0"/>
                <a:cs typeface="Times New Roman" panose="02020603050405020304" pitchFamily="18" charset="0"/>
              </a:rPr>
              <a:t>Ph.D</a:t>
            </a:r>
            <a:r>
              <a:rPr lang="en-IN" sz="2000" dirty="0">
                <a:latin typeface="Times New Roman" panose="02020603050405020304" pitchFamily="18" charset="0"/>
                <a:cs typeface="Times New Roman" panose="02020603050405020304" pitchFamily="18" charset="0"/>
              </a:rPr>
              <a:t>., 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F1BA03-3C10-7111-915C-BF5DB1BC7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47800"/>
            <a:ext cx="6705600" cy="5105400"/>
          </a:xfrm>
          <a:prstGeom prst="rect">
            <a:avLst/>
          </a:prstGeom>
        </p:spPr>
      </p:pic>
      <p:sp>
        <p:nvSpPr>
          <p:cNvPr id="6" name="TextBox 5">
            <a:extLst>
              <a:ext uri="{FF2B5EF4-FFF2-40B4-BE49-F238E27FC236}">
                <a16:creationId xmlns:a16="http://schemas.microsoft.com/office/drawing/2014/main" id="{22A6688B-2987-071E-13AF-B2CF7E0067D7}"/>
              </a:ext>
            </a:extLst>
          </p:cNvPr>
          <p:cNvSpPr txBox="1"/>
          <p:nvPr/>
        </p:nvSpPr>
        <p:spPr>
          <a:xfrm>
            <a:off x="1447800" y="457200"/>
            <a:ext cx="98298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ODOR AND HYGIENE MONITORING  SYSTEM PROTOTYPE  </a:t>
            </a:r>
          </a:p>
        </p:txBody>
      </p:sp>
    </p:spTree>
    <p:extLst>
      <p:ext uri="{BB962C8B-B14F-4D97-AF65-F5344CB8AC3E}">
        <p14:creationId xmlns:p14="http://schemas.microsoft.com/office/powerpoint/2010/main" val="58335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A72E-8C53-7660-E2DF-2CCF22E03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95972-3CA1-9366-7155-BCE93C96EBDC}"/>
              </a:ext>
            </a:extLst>
          </p:cNvPr>
          <p:cNvSpPr>
            <a:spLocks noGrp="1"/>
          </p:cNvSpPr>
          <p:nvPr>
            <p:ph type="title"/>
          </p:nvPr>
        </p:nvSpPr>
        <p:spPr>
          <a:xfrm>
            <a:off x="990599" y="465366"/>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ED1ACAB-D66C-6C0F-7A4D-49D6BA6748FD}"/>
              </a:ext>
            </a:extLst>
          </p:cNvPr>
          <p:cNvSpPr>
            <a:spLocks noGrp="1" noChangeArrowheads="1"/>
          </p:cNvSpPr>
          <p:nvPr>
            <p:ph type="body" idx="1"/>
          </p:nvPr>
        </p:nvSpPr>
        <p:spPr bwMode="auto">
          <a:xfrm>
            <a:off x="990599" y="921653"/>
            <a:ext cx="10591801" cy="542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utomated hygiene management system</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PIR sensors for occupancy detection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Odor sensors for air quality monitoring</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Scent dispensers for odor control</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odor level checks in septic tanks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resource management and efficiency</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public health and sanitation standards </a:t>
            </a:r>
          </a:p>
        </p:txBody>
      </p:sp>
    </p:spTree>
    <p:extLst>
      <p:ext uri="{BB962C8B-B14F-4D97-AF65-F5344CB8AC3E}">
        <p14:creationId xmlns:p14="http://schemas.microsoft.com/office/powerpoint/2010/main" val="232695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33A9-44C8-1885-7584-83DFB95CE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1619E-F0F3-85EF-E445-CC70D30AD5D8}"/>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TOOL USED</a:t>
            </a:r>
            <a:endParaRPr lang="en-IN" sz="28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452CB6F-B16F-3361-042A-55C2B9C15D19}"/>
              </a:ext>
            </a:extLst>
          </p:cNvPr>
          <p:cNvSpPr>
            <a:spLocks noChangeArrowheads="1"/>
          </p:cNvSpPr>
          <p:nvPr/>
        </p:nvSpPr>
        <p:spPr bwMode="auto">
          <a:xfrm>
            <a:off x="609600" y="3644916"/>
            <a:ext cx="530915" cy="293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US" altLang="en-US" dirty="0">
              <a:latin typeface="Arial" panose="020B060402020202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US" altLang="en-US" sz="2400" dirty="0">
              <a:latin typeface="Arial" panose="020B060402020202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US" altLang="en-US" sz="2400" dirty="0">
              <a:latin typeface="Arial" panose="020B0604020202020204" pitchFamily="34" charset="0"/>
              <a:cs typeface="Times New Roman" panose="02020603050405020304" pitchFamily="18" charset="0"/>
            </a:endParaRPr>
          </a:p>
        </p:txBody>
      </p:sp>
      <p:sp>
        <p:nvSpPr>
          <p:cNvPr id="10" name="Rectangle 4">
            <a:extLst>
              <a:ext uri="{FF2B5EF4-FFF2-40B4-BE49-F238E27FC236}">
                <a16:creationId xmlns:a16="http://schemas.microsoft.com/office/drawing/2014/main" id="{74BA0992-98A6-3A65-95DB-D3F953BB109C}"/>
              </a:ext>
            </a:extLst>
          </p:cNvPr>
          <p:cNvSpPr>
            <a:spLocks noGrp="1" noChangeArrowheads="1"/>
          </p:cNvSpPr>
          <p:nvPr>
            <p:ph type="body" idx="1"/>
          </p:nvPr>
        </p:nvSpPr>
        <p:spPr bwMode="auto">
          <a:xfrm>
            <a:off x="391160" y="1956866"/>
            <a:ext cx="11506200"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Blinker IoT enables real-time monitoring of odor levels, restroom occupancy, and septic tank conditions. It triggers actions like scent dispensing and flushing based on sensor data. The platform ensures efficient, automated sanitation management with minimal manual intervention.</a:t>
            </a:r>
          </a:p>
        </p:txBody>
      </p:sp>
      <p:sp>
        <p:nvSpPr>
          <p:cNvPr id="11" name="TextBox 10">
            <a:extLst>
              <a:ext uri="{FF2B5EF4-FFF2-40B4-BE49-F238E27FC236}">
                <a16:creationId xmlns:a16="http://schemas.microsoft.com/office/drawing/2014/main" id="{32F7A2EE-C4F8-77A2-A8F5-DE7CAE80A741}"/>
              </a:ext>
            </a:extLst>
          </p:cNvPr>
          <p:cNvSpPr txBox="1"/>
          <p:nvPr/>
        </p:nvSpPr>
        <p:spPr>
          <a:xfrm>
            <a:off x="391160" y="1153544"/>
            <a:ext cx="2362200" cy="46166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BLINKER IOT</a:t>
            </a:r>
          </a:p>
        </p:txBody>
      </p:sp>
    </p:spTree>
    <p:extLst>
      <p:ext uri="{BB962C8B-B14F-4D97-AF65-F5344CB8AC3E}">
        <p14:creationId xmlns:p14="http://schemas.microsoft.com/office/powerpoint/2010/main" val="99794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78C18-7D0C-4078-AC16-613AF4131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67BA5-3D2D-0762-38D7-29E0952FA36D}"/>
              </a:ext>
            </a:extLst>
          </p:cNvPr>
          <p:cNvSpPr>
            <a:spLocks noGrp="1"/>
          </p:cNvSpPr>
          <p:nvPr>
            <p:ph type="title"/>
          </p:nvPr>
        </p:nvSpPr>
        <p:spPr>
          <a:xfrm>
            <a:off x="838200" y="6858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D0CBEDB-CAEE-3240-244E-24EB320222F9}"/>
              </a:ext>
            </a:extLst>
          </p:cNvPr>
          <p:cNvSpPr>
            <a:spLocks noGrp="1" noChangeArrowheads="1"/>
          </p:cNvSpPr>
          <p:nvPr>
            <p:ph type="body" idx="1"/>
          </p:nvPr>
        </p:nvSpPr>
        <p:spPr bwMode="auto">
          <a:xfrm>
            <a:off x="762000" y="2269614"/>
            <a:ext cx="530915" cy="14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F2E90EED-203F-C2F0-2D62-DC73D165338C}"/>
              </a:ext>
            </a:extLst>
          </p:cNvPr>
          <p:cNvSpPr>
            <a:spLocks noChangeArrowheads="1"/>
          </p:cNvSpPr>
          <p:nvPr/>
        </p:nvSpPr>
        <p:spPr bwMode="auto">
          <a:xfrm>
            <a:off x="663262" y="1478324"/>
            <a:ext cx="3945311" cy="44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Hygiene</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Odor Control</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Manual Effort</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Health Improvement</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Sustainability</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p>
        </p:txBody>
      </p:sp>
    </p:spTree>
    <p:extLst>
      <p:ext uri="{BB962C8B-B14F-4D97-AF65-F5344CB8AC3E}">
        <p14:creationId xmlns:p14="http://schemas.microsoft.com/office/powerpoint/2010/main" val="175479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430B-A219-9587-08FA-7C28857B9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E5BDB-F954-9A4C-9208-CC59EB468EA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APPLICATIONS</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7EBAE6B-4659-F9EA-91FF-56F695CACDDE}"/>
              </a:ext>
            </a:extLst>
          </p:cNvPr>
          <p:cNvSpPr>
            <a:spLocks noGrp="1" noChangeArrowheads="1"/>
          </p:cNvSpPr>
          <p:nvPr>
            <p:ph type="body" idx="1"/>
          </p:nvPr>
        </p:nvSpPr>
        <p:spPr bwMode="auto">
          <a:xfrm>
            <a:off x="1219200" y="1264678"/>
            <a:ext cx="8534400" cy="51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Restrooms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Hospitals and Clinics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Institutions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Transportation Hubs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Offices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Hotels and Restaurants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Venues</a:t>
            </a:r>
          </a:p>
        </p:txBody>
      </p:sp>
    </p:spTree>
    <p:extLst>
      <p:ext uri="{BB962C8B-B14F-4D97-AF65-F5344CB8AC3E}">
        <p14:creationId xmlns:p14="http://schemas.microsoft.com/office/powerpoint/2010/main" val="122568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A550-1551-EA6E-BE20-D351FC367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2C019-1807-152B-7548-E505BD30308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7E5EC8-89A4-597A-5AF6-14C29E896ADD}"/>
              </a:ext>
            </a:extLst>
          </p:cNvPr>
          <p:cNvSpPr>
            <a:spLocks noGrp="1" noChangeArrowheads="1"/>
          </p:cNvSpPr>
          <p:nvPr>
            <p:ph type="body" idx="1"/>
          </p:nvPr>
        </p:nvSpPr>
        <p:spPr bwMode="auto">
          <a:xfrm>
            <a:off x="381000" y="1295400"/>
            <a:ext cx="1128989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IN" sz="2400" dirty="0">
                <a:latin typeface="Times New Roman" panose="02020603050405020304" pitchFamily="18" charset="0"/>
                <a:cs typeface="Times New Roman" panose="02020603050405020304" pitchFamily="18" charset="0"/>
              </a:rPr>
              <a:t>Cheng, X., &amp; Liu, Q. (2020). "IoT-based real-time </a:t>
            </a:r>
            <a:r>
              <a:rPr lang="en-IN" sz="2400" dirty="0" err="1">
                <a:latin typeface="Times New Roman" panose="02020603050405020304" pitchFamily="18" charset="0"/>
                <a:cs typeface="Times New Roman" panose="02020603050405020304" pitchFamily="18" charset="0"/>
              </a:rPr>
              <a:t>odor</a:t>
            </a:r>
            <a:r>
              <a:rPr lang="en-IN" sz="2400" dirty="0">
                <a:latin typeface="Times New Roman" panose="02020603050405020304" pitchFamily="18" charset="0"/>
                <a:cs typeface="Times New Roman" panose="02020603050405020304" pitchFamily="18" charset="0"/>
              </a:rPr>
              <a:t> detection system for public toilets." International Journal of Environmental Research and Public Health, 17(12), 4371. </a:t>
            </a:r>
            <a:r>
              <a:rPr lang="en-IN" sz="2400" dirty="0">
                <a:latin typeface="Times New Roman" panose="02020603050405020304" pitchFamily="18" charset="0"/>
                <a:cs typeface="Times New Roman" panose="02020603050405020304" pitchFamily="18" charset="0"/>
                <a:hlinkClick r:id="rId2"/>
              </a:rPr>
              <a:t>https://doi.org/10.3390/ijerph17124371</a:t>
            </a:r>
            <a:endParaRPr lang="en-IN" sz="24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IN" sz="2400" dirty="0">
                <a:latin typeface="Times New Roman" panose="02020603050405020304" pitchFamily="18" charset="0"/>
                <a:cs typeface="Times New Roman" panose="02020603050405020304" pitchFamily="18" charset="0"/>
              </a:rPr>
              <a:t>Lee, S., &amp; Kim, D. (2021). "Design of an automatic hygiene monitoring system based on IoT for public restrooms." Sensors, 21(10), 3415. </a:t>
            </a:r>
            <a:r>
              <a:rPr lang="en-IN" sz="2400" dirty="0">
                <a:latin typeface="Times New Roman" panose="02020603050405020304" pitchFamily="18" charset="0"/>
                <a:cs typeface="Times New Roman" panose="02020603050405020304" pitchFamily="18" charset="0"/>
                <a:hlinkClick r:id="rId3"/>
              </a:rPr>
              <a:t>https://doi.org/10.3390/s21103415</a:t>
            </a:r>
            <a:endParaRPr lang="en-IN" sz="24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IN" sz="2400" dirty="0">
                <a:latin typeface="Times New Roman" panose="02020603050405020304" pitchFamily="18" charset="0"/>
                <a:cs typeface="Times New Roman" panose="02020603050405020304" pitchFamily="18" charset="0"/>
              </a:rPr>
              <a:t>Gao, W., &amp; Li, Y. (2018). "High-pressure cleaning systems in wastewater management." Environmental Science and Technology, 52(4), 1212-1218. </a:t>
            </a:r>
            <a:r>
              <a:rPr lang="en-IN" sz="2400" dirty="0">
                <a:latin typeface="Times New Roman" panose="02020603050405020304" pitchFamily="18" charset="0"/>
                <a:cs typeface="Times New Roman" panose="02020603050405020304" pitchFamily="18" charset="0"/>
                <a:hlinkClick r:id="rId4"/>
              </a:rPr>
              <a:t>https://doi.org/10.1021/acs.est.7b05901</a:t>
            </a:r>
            <a:endParaRPr lang="en-IN" sz="24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IN" sz="2400" dirty="0">
                <a:latin typeface="Times New Roman" panose="02020603050405020304" pitchFamily="18" charset="0"/>
                <a:cs typeface="Times New Roman" panose="02020603050405020304" pitchFamily="18" charset="0"/>
              </a:rPr>
              <a:t>Bai, W., &amp; Li, X. (2019). "Water-saving technologies for smart toilets." Water, 11(3), 490. https://doi.org/10.3390/w11030490 </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IN" sz="2400" dirty="0">
                <a:latin typeface="Times New Roman" panose="02020603050405020304" pitchFamily="18" charset="0"/>
                <a:cs typeface="Times New Roman" panose="02020603050405020304" pitchFamily="18" charset="0"/>
              </a:rPr>
              <a:t>He, H., &amp; Wang, L. (2020). "Internet of Things-based smart sanitation management for public facilities." Sustainability, 12(2), 537. https://doi.org/10.3390/su12020537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25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6988D-90BC-CDA9-3367-AC4B89ECD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5B49F-DA53-30CF-0168-36FAC936C36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PROJECT OUTCOME</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127C7E4-C54F-D1CF-032B-B5D19A55D5F4}"/>
              </a:ext>
            </a:extLst>
          </p:cNvPr>
          <p:cNvSpPr>
            <a:spLocks noGrp="1" noChangeArrowheads="1"/>
          </p:cNvSpPr>
          <p:nvPr>
            <p:ph type="body" idx="1"/>
          </p:nvPr>
        </p:nvSpPr>
        <p:spPr bwMode="auto">
          <a:xfrm>
            <a:off x="381000" y="1066800"/>
            <a:ext cx="11289890"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outcome of this project is that it has been successfully formulated and submitted as a research paper for presentation at the International Conference on Multi-Agent Systems for Collaborative Intelligence (ICMSCI 2025), organized by Surya Engineering College, Erode, Tamil Nadu, India, scheduled to take place on January 20–22, 2025.This submission demonstrates the research's significance in the domain of advanced computing and collaborative intelligence. The paper adheres to the IEEE format and aligns with the conference’s vision of advancing knowledge in computing, communication, and informatics. Through this initiative, the research team contributes to the academic and professional discourse in these critical </a:t>
            </a:r>
            <a:r>
              <a:rPr lang="en-US" sz="2400" dirty="0" err="1">
                <a:latin typeface="Times New Roman" panose="02020603050405020304" pitchFamily="18" charset="0"/>
                <a:cs typeface="Times New Roman" panose="02020603050405020304" pitchFamily="18" charset="0"/>
              </a:rPr>
              <a:t>fields.We</a:t>
            </a:r>
            <a:r>
              <a:rPr lang="en-US" sz="2400" dirty="0">
                <a:latin typeface="Times New Roman" panose="02020603050405020304" pitchFamily="18" charset="0"/>
                <a:cs typeface="Times New Roman" panose="02020603050405020304" pitchFamily="18" charset="0"/>
              </a:rPr>
              <a:t> anticipate that our research will provide valuable insights and foster future collaborations within the community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58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0FA4EC-83F9-3CE8-BC5A-829477EB4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1" y="601823"/>
            <a:ext cx="2971800" cy="5523821"/>
          </a:xfrm>
          <a:prstGeom prst="rect">
            <a:avLst/>
          </a:prstGeom>
        </p:spPr>
      </p:pic>
      <p:pic>
        <p:nvPicPr>
          <p:cNvPr id="9" name="Picture 8">
            <a:extLst>
              <a:ext uri="{FF2B5EF4-FFF2-40B4-BE49-F238E27FC236}">
                <a16:creationId xmlns:a16="http://schemas.microsoft.com/office/drawing/2014/main" id="{E60B6C0B-8212-02CD-74E6-A0ABAC08C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691" y="534468"/>
            <a:ext cx="3505200" cy="5591176"/>
          </a:xfrm>
          <a:prstGeom prst="rect">
            <a:avLst/>
          </a:prstGeom>
        </p:spPr>
      </p:pic>
      <p:pic>
        <p:nvPicPr>
          <p:cNvPr id="3" name="Picture 2">
            <a:extLst>
              <a:ext uri="{FF2B5EF4-FFF2-40B4-BE49-F238E27FC236}">
                <a16:creationId xmlns:a16="http://schemas.microsoft.com/office/drawing/2014/main" id="{19E04829-ACEB-9756-1D68-157C11FF4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601823"/>
            <a:ext cx="3059311" cy="5523821"/>
          </a:xfrm>
          <a:prstGeom prst="rect">
            <a:avLst/>
          </a:prstGeom>
        </p:spPr>
      </p:pic>
    </p:spTree>
    <p:extLst>
      <p:ext uri="{BB962C8B-B14F-4D97-AF65-F5344CB8AC3E}">
        <p14:creationId xmlns:p14="http://schemas.microsoft.com/office/powerpoint/2010/main" val="266959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DBF0D2-6238-3334-135A-8A5DFC460084}"/>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27468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3657-66DE-29CD-0BEA-B7836372618F}"/>
              </a:ext>
            </a:extLst>
          </p:cNvPr>
          <p:cNvSpPr>
            <a:spLocks noGrp="1"/>
          </p:cNvSpPr>
          <p:nvPr>
            <p:ph type="title"/>
          </p:nvPr>
        </p:nvSpPr>
        <p:spPr>
          <a:xfrm>
            <a:off x="1066800" y="549162"/>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OBJECTIVE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D1D667F-32B7-C34B-8FAE-5BC4D7E55091}"/>
              </a:ext>
            </a:extLst>
          </p:cNvPr>
          <p:cNvSpPr>
            <a:spLocks noGrp="1" noChangeArrowheads="1"/>
          </p:cNvSpPr>
          <p:nvPr>
            <p:ph type="body" idx="1"/>
          </p:nvPr>
        </p:nvSpPr>
        <p:spPr bwMode="auto">
          <a:xfrm>
            <a:off x="1143000" y="824553"/>
            <a:ext cx="9067800" cy="542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hygiene system design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PIR sensors for restroom cleanliness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Odor control with </a:t>
            </a:r>
            <a:r>
              <a:rPr lang="en-US" altLang="en-US" sz="2400" dirty="0">
                <a:latin typeface="Times New Roman" panose="02020603050405020304" pitchFamily="18" charset="0"/>
                <a:cs typeface="Times New Roman" panose="02020603050405020304" pitchFamily="18" charset="0"/>
              </a:rPr>
              <a:t>scent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dispensers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flushing and cleaning cycles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High-pressure water jet cleaning</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manual labor requirements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sanitation and public health</a:t>
            </a:r>
          </a:p>
        </p:txBody>
      </p:sp>
    </p:spTree>
    <p:extLst>
      <p:ext uri="{BB962C8B-B14F-4D97-AF65-F5344CB8AC3E}">
        <p14:creationId xmlns:p14="http://schemas.microsoft.com/office/powerpoint/2010/main" val="29917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D6DE-B3C0-1146-3CCF-CB3EAC7B3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B10B1-F3E2-9303-81E8-0A531EABC8EE}"/>
              </a:ext>
            </a:extLst>
          </p:cNvPr>
          <p:cNvSpPr>
            <a:spLocks noGrp="1"/>
          </p:cNvSpPr>
          <p:nvPr>
            <p:ph type="title"/>
          </p:nvPr>
        </p:nvSpPr>
        <p:spPr>
          <a:xfrm>
            <a:off x="1066800" y="472705"/>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ABSTRACT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D7E0A29-1BBA-6345-1934-C69587D75CB3}"/>
              </a:ext>
            </a:extLst>
          </p:cNvPr>
          <p:cNvSpPr>
            <a:spLocks noGrp="1" noChangeArrowheads="1"/>
          </p:cNvSpPr>
          <p:nvPr>
            <p:ph type="body" idx="1"/>
          </p:nvPr>
        </p:nvSpPr>
        <p:spPr bwMode="auto">
          <a:xfrm>
            <a:off x="838200" y="3133579"/>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5EE275E-8656-C139-CE2D-F19DC2863A41}"/>
              </a:ext>
            </a:extLst>
          </p:cNvPr>
          <p:cNvSpPr>
            <a:spLocks noChangeArrowheads="1"/>
          </p:cNvSpPr>
          <p:nvPr/>
        </p:nvSpPr>
        <p:spPr bwMode="auto">
          <a:xfrm>
            <a:off x="1080796" y="2850359"/>
            <a:ext cx="8346233" cy="141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CEF358-652E-B131-6570-F0F922CE3C80}"/>
              </a:ext>
            </a:extLst>
          </p:cNvPr>
          <p:cNvSpPr txBox="1"/>
          <p:nvPr/>
        </p:nvSpPr>
        <p:spPr>
          <a:xfrm>
            <a:off x="304800" y="1219200"/>
            <a:ext cx="11430000" cy="5011949"/>
          </a:xfrm>
          <a:prstGeom prst="rect">
            <a:avLst/>
          </a:prstGeom>
          <a:noFill/>
        </p:spPr>
        <p:txBody>
          <a:bodyPr wrap="square" rtlCol="0">
            <a:spAutoFit/>
          </a:bodyPr>
          <a:lstStyle/>
          <a:p>
            <a:pPr marR="0" lvl="0" algn="just" defTabSz="914400" rtl="0" eaLnBrk="0" fontAlgn="base" latinLnBrk="0" hangingPunct="0">
              <a:lnSpc>
                <a:spcPct val="15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This study proposes an automated hygiene management system for septic tanks and public toilets to enhance cleanliness and reduce manual effort. The system uses PIR sensors for occupancy detection, odor sensors to monitor air quality, and high-pressure water jets for cleaning. An aroma dispenser activates when odor levels exceed 15 PPM, with additional sprays and alerts for persistent odors, triggering a full cleaning cycle if necessary. Automatic flushing is initiated when no occupancy is detected, and septic tank odor levels are managed between 50-100 PPM with high-pressure drainage. This solution addresses issues like poor cleaning, odor control, and waste overflow, providing a cost-effective, efficient, and sustainable sanitation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6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A1703-CE02-7CD2-7B87-38C6C240C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CA22B-8452-0824-679D-63A17C2EC731}"/>
              </a:ext>
            </a:extLst>
          </p:cNvPr>
          <p:cNvSpPr>
            <a:spLocks noGrp="1"/>
          </p:cNvSpPr>
          <p:nvPr>
            <p:ph type="title"/>
          </p:nvPr>
        </p:nvSpPr>
        <p:spPr>
          <a:xfrm>
            <a:off x="1066800" y="5751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INTRODUCTION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E55F640-76EB-5876-AE6A-9319412B8894}"/>
              </a:ext>
            </a:extLst>
          </p:cNvPr>
          <p:cNvSpPr>
            <a:spLocks noGrp="1" noChangeArrowheads="1"/>
          </p:cNvSpPr>
          <p:nvPr>
            <p:ph type="body" idx="1"/>
          </p:nvPr>
        </p:nvSpPr>
        <p:spPr bwMode="auto">
          <a:xfrm>
            <a:off x="381000" y="3206591"/>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C759E7A-62F7-6581-5ADA-405DFD0D32B3}"/>
              </a:ext>
            </a:extLst>
          </p:cNvPr>
          <p:cNvSpPr>
            <a:spLocks noChangeArrowheads="1"/>
          </p:cNvSpPr>
          <p:nvPr/>
        </p:nvSpPr>
        <p:spPr bwMode="auto">
          <a:xfrm>
            <a:off x="762000" y="1005987"/>
            <a:ext cx="8448147"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sz="2400" dirty="0">
                <a:latin typeface="Times New Roman" panose="02020603050405020304" pitchFamily="18" charset="0"/>
                <a:cs typeface="Times New Roman" panose="02020603050405020304" pitchFamily="18" charset="0"/>
              </a:rPr>
              <a:t>Public restrooms and septic </a:t>
            </a:r>
            <a:r>
              <a:rPr lang="en-US" sz="2400" dirty="0" err="1">
                <a:latin typeface="Times New Roman" panose="02020603050405020304" pitchFamily="18" charset="0"/>
                <a:cs typeface="Times New Roman" panose="02020603050405020304" pitchFamily="18" charset="0"/>
              </a:rPr>
              <a:t>tanks,odor</a:t>
            </a:r>
            <a:r>
              <a:rPr lang="en-US" sz="2400" dirty="0">
                <a:latin typeface="Times New Roman" panose="02020603050405020304" pitchFamily="18" charset="0"/>
                <a:cs typeface="Times New Roman" panose="02020603050405020304" pitchFamily="18" charset="0"/>
              </a:rPr>
              <a:t>, and overflow issues</a:t>
            </a:r>
            <a:r>
              <a:rPr lang="en-US" sz="2400" dirty="0"/>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PIR sensors enable automated flushing and restroom monitoring</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Odor sensors monitor air quality and trigger responses.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High-pressure jets ensure effective cleaning and waste disposal.</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intervention reduction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efficiency</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Sanitation improvement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18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7BBF-2E1F-E789-C16A-4AA2ED8DC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B61CB-8B58-D1CE-290E-B4F185537459}"/>
              </a:ext>
            </a:extLst>
          </p:cNvPr>
          <p:cNvSpPr>
            <a:spLocks noGrp="1"/>
          </p:cNvSpPr>
          <p:nvPr>
            <p:ph type="title"/>
          </p:nvPr>
        </p:nvSpPr>
        <p:spPr>
          <a:xfrm>
            <a:off x="1295400" y="228600"/>
            <a:ext cx="9464695" cy="5070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LITERATURE SURVEY </a:t>
            </a:r>
            <a:endParaRPr lang="en-IN" sz="28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2CFF486-7B10-EBBF-EDE3-28F014E2C3E4}"/>
              </a:ext>
            </a:extLst>
          </p:cNvPr>
          <p:cNvGraphicFramePr>
            <a:graphicFrameLocks noGrp="1"/>
          </p:cNvGraphicFramePr>
          <p:nvPr>
            <p:extLst>
              <p:ext uri="{D42A27DB-BD31-4B8C-83A1-F6EECF244321}">
                <p14:modId xmlns:p14="http://schemas.microsoft.com/office/powerpoint/2010/main" val="4294500040"/>
              </p:ext>
            </p:extLst>
          </p:nvPr>
        </p:nvGraphicFramePr>
        <p:xfrm>
          <a:off x="762000" y="843105"/>
          <a:ext cx="10156722" cy="5786295"/>
        </p:xfrm>
        <a:graphic>
          <a:graphicData uri="http://schemas.openxmlformats.org/drawingml/2006/table">
            <a:tbl>
              <a:tblPr firstRow="1" bandRow="1">
                <a:tableStyleId>{5940675A-B579-460E-94D1-54222C63F5DA}</a:tableStyleId>
              </a:tblPr>
              <a:tblGrid>
                <a:gridCol w="1692787">
                  <a:extLst>
                    <a:ext uri="{9D8B030D-6E8A-4147-A177-3AD203B41FA5}">
                      <a16:colId xmlns:a16="http://schemas.microsoft.com/office/drawing/2014/main" val="4128003576"/>
                    </a:ext>
                  </a:extLst>
                </a:gridCol>
                <a:gridCol w="1692787">
                  <a:extLst>
                    <a:ext uri="{9D8B030D-6E8A-4147-A177-3AD203B41FA5}">
                      <a16:colId xmlns:a16="http://schemas.microsoft.com/office/drawing/2014/main" val="873960033"/>
                    </a:ext>
                  </a:extLst>
                </a:gridCol>
                <a:gridCol w="1692787">
                  <a:extLst>
                    <a:ext uri="{9D8B030D-6E8A-4147-A177-3AD203B41FA5}">
                      <a16:colId xmlns:a16="http://schemas.microsoft.com/office/drawing/2014/main" val="1242988057"/>
                    </a:ext>
                  </a:extLst>
                </a:gridCol>
                <a:gridCol w="1692787">
                  <a:extLst>
                    <a:ext uri="{9D8B030D-6E8A-4147-A177-3AD203B41FA5}">
                      <a16:colId xmlns:a16="http://schemas.microsoft.com/office/drawing/2014/main" val="2656454258"/>
                    </a:ext>
                  </a:extLst>
                </a:gridCol>
                <a:gridCol w="1692787">
                  <a:extLst>
                    <a:ext uri="{9D8B030D-6E8A-4147-A177-3AD203B41FA5}">
                      <a16:colId xmlns:a16="http://schemas.microsoft.com/office/drawing/2014/main" val="541067423"/>
                    </a:ext>
                  </a:extLst>
                </a:gridCol>
                <a:gridCol w="1692787">
                  <a:extLst>
                    <a:ext uri="{9D8B030D-6E8A-4147-A177-3AD203B41FA5}">
                      <a16:colId xmlns:a16="http://schemas.microsoft.com/office/drawing/2014/main" val="1114248439"/>
                    </a:ext>
                  </a:extLst>
                </a:gridCol>
              </a:tblGrid>
              <a:tr h="377545">
                <a:tc>
                  <a:txBody>
                    <a:bodyPr/>
                    <a:lstStyle/>
                    <a:p>
                      <a:r>
                        <a:rPr lang="en-US" sz="1600" b="1" dirty="0"/>
                        <a:t>Study/Project</a:t>
                      </a:r>
                      <a:endParaRPr lang="en-US" sz="1600" dirty="0"/>
                    </a:p>
                  </a:txBody>
                  <a:tcPr anchor="ctr"/>
                </a:tc>
                <a:tc>
                  <a:txBody>
                    <a:bodyPr/>
                    <a:lstStyle/>
                    <a:p>
                      <a:r>
                        <a:rPr lang="en-US" b="1" dirty="0"/>
                        <a:t>Year</a:t>
                      </a:r>
                      <a:endParaRPr lang="en-US" dirty="0"/>
                    </a:p>
                  </a:txBody>
                  <a:tcPr anchor="ctr"/>
                </a:tc>
                <a:tc>
                  <a:txBody>
                    <a:bodyPr/>
                    <a:lstStyle/>
                    <a:p>
                      <a:r>
                        <a:rPr lang="en-US" b="1" dirty="0"/>
                        <a:t>Objective</a:t>
                      </a:r>
                      <a:endParaRPr lang="en-US" dirty="0"/>
                    </a:p>
                  </a:txBody>
                  <a:tcPr anchor="ctr"/>
                </a:tc>
                <a:tc>
                  <a:txBody>
                    <a:bodyPr/>
                    <a:lstStyle/>
                    <a:p>
                      <a:r>
                        <a:rPr lang="en-US" b="1" dirty="0"/>
                        <a:t>Methodology</a:t>
                      </a:r>
                      <a:endParaRPr lang="en-US" dirty="0"/>
                    </a:p>
                  </a:txBody>
                  <a:tcPr anchor="ctr"/>
                </a:tc>
                <a:tc>
                  <a:txBody>
                    <a:bodyPr/>
                    <a:lstStyle/>
                    <a:p>
                      <a:r>
                        <a:rPr lang="en-US" b="1" dirty="0"/>
                        <a:t>Outcome</a:t>
                      </a:r>
                      <a:endParaRPr lang="en-US" dirty="0"/>
                    </a:p>
                  </a:txBody>
                  <a:tcPr anchor="ctr"/>
                </a:tc>
                <a:tc>
                  <a:txBody>
                    <a:bodyPr/>
                    <a:lstStyle/>
                    <a:p>
                      <a:r>
                        <a:rPr lang="en-US" b="1"/>
                        <a:t>Relevance</a:t>
                      </a:r>
                      <a:endParaRPr lang="en-US"/>
                    </a:p>
                  </a:txBody>
                  <a:tcPr anchor="ctr"/>
                </a:tc>
                <a:extLst>
                  <a:ext uri="{0D108BD9-81ED-4DB2-BD59-A6C34878D82A}">
                    <a16:rowId xmlns:a16="http://schemas.microsoft.com/office/drawing/2014/main" val="3131265413"/>
                  </a:ext>
                </a:extLst>
              </a:tr>
              <a:tr h="742548">
                <a:tc>
                  <a:txBody>
                    <a:bodyPr/>
                    <a:lstStyle/>
                    <a:p>
                      <a:r>
                        <a:rPr lang="en-US" sz="1500" dirty="0"/>
                        <a:t>High-Pressure Jet Cleaning (2017)</a:t>
                      </a:r>
                    </a:p>
                  </a:txBody>
                  <a:tcPr anchor="ctr"/>
                </a:tc>
                <a:tc>
                  <a:txBody>
                    <a:bodyPr/>
                    <a:lstStyle/>
                    <a:p>
                      <a:r>
                        <a:rPr lang="en-US" sz="1500" dirty="0"/>
                        <a:t>2017</a:t>
                      </a:r>
                    </a:p>
                  </a:txBody>
                  <a:tcPr anchor="ctr"/>
                </a:tc>
                <a:tc>
                  <a:txBody>
                    <a:bodyPr/>
                    <a:lstStyle/>
                    <a:p>
                      <a:r>
                        <a:rPr lang="en-US" sz="1500" dirty="0"/>
                        <a:t>Improve sewage cleaning efficiency.</a:t>
                      </a:r>
                    </a:p>
                  </a:txBody>
                  <a:tcPr anchor="ctr"/>
                </a:tc>
                <a:tc>
                  <a:txBody>
                    <a:bodyPr/>
                    <a:lstStyle/>
                    <a:p>
                      <a:r>
                        <a:rPr lang="en-US" sz="1500" dirty="0"/>
                        <a:t>High-pressure pumps for cleaning tanks.</a:t>
                      </a:r>
                    </a:p>
                  </a:txBody>
                  <a:tcPr anchor="ctr"/>
                </a:tc>
                <a:tc>
                  <a:txBody>
                    <a:bodyPr/>
                    <a:lstStyle/>
                    <a:p>
                      <a:r>
                        <a:rPr lang="en-US" sz="1500" dirty="0"/>
                        <a:t>Effective cleaning, less manual effort.</a:t>
                      </a:r>
                    </a:p>
                  </a:txBody>
                  <a:tcPr anchor="ctr"/>
                </a:tc>
                <a:tc>
                  <a:txBody>
                    <a:bodyPr/>
                    <a:lstStyle/>
                    <a:p>
                      <a:r>
                        <a:rPr lang="en-US" sz="1500"/>
                        <a:t>Relevant for septic tank maintenance.</a:t>
                      </a:r>
                    </a:p>
                  </a:txBody>
                  <a:tcPr anchor="ctr"/>
                </a:tc>
                <a:extLst>
                  <a:ext uri="{0D108BD9-81ED-4DB2-BD59-A6C34878D82A}">
                    <a16:rowId xmlns:a16="http://schemas.microsoft.com/office/drawing/2014/main" val="552913351"/>
                  </a:ext>
                </a:extLst>
              </a:tr>
              <a:tr h="1141810">
                <a:tc>
                  <a:txBody>
                    <a:bodyPr/>
                    <a:lstStyle/>
                    <a:p>
                      <a:r>
                        <a:rPr lang="en-US" sz="1500"/>
                        <a:t>Automated Restroom Management System</a:t>
                      </a:r>
                    </a:p>
                  </a:txBody>
                  <a:tcPr anchor="ctr"/>
                </a:tc>
                <a:tc>
                  <a:txBody>
                    <a:bodyPr/>
                    <a:lstStyle/>
                    <a:p>
                      <a:r>
                        <a:rPr lang="en-US" sz="1500"/>
                        <a:t>2018</a:t>
                      </a:r>
                    </a:p>
                  </a:txBody>
                  <a:tcPr anchor="ctr"/>
                </a:tc>
                <a:tc>
                  <a:txBody>
                    <a:bodyPr/>
                    <a:lstStyle/>
                    <a:p>
                      <a:r>
                        <a:rPr lang="en-US" sz="1500"/>
                        <a:t>Automate restroom cleaning and optimize water usage.</a:t>
                      </a:r>
                    </a:p>
                  </a:txBody>
                  <a:tcPr anchor="ctr"/>
                </a:tc>
                <a:tc>
                  <a:txBody>
                    <a:bodyPr/>
                    <a:lstStyle/>
                    <a:p>
                      <a:r>
                        <a:rPr lang="en-US" sz="1500"/>
                        <a:t>Used PIR sensors for occupancy and flushing.</a:t>
                      </a:r>
                    </a:p>
                  </a:txBody>
                  <a:tcPr anchor="ctr"/>
                </a:tc>
                <a:tc>
                  <a:txBody>
                    <a:bodyPr/>
                    <a:lstStyle/>
                    <a:p>
                      <a:r>
                        <a:rPr lang="en-US" sz="1500"/>
                        <a:t>Improved hygiene, reduced water wastage.</a:t>
                      </a:r>
                    </a:p>
                  </a:txBody>
                  <a:tcPr anchor="ctr"/>
                </a:tc>
                <a:tc>
                  <a:txBody>
                    <a:bodyPr/>
                    <a:lstStyle/>
                    <a:p>
                      <a:r>
                        <a:rPr lang="en-US" sz="1500" dirty="0"/>
                        <a:t>Supports automated flushing in restrooms.</a:t>
                      </a:r>
                    </a:p>
                  </a:txBody>
                  <a:tcPr anchor="ctr"/>
                </a:tc>
                <a:extLst>
                  <a:ext uri="{0D108BD9-81ED-4DB2-BD59-A6C34878D82A}">
                    <a16:rowId xmlns:a16="http://schemas.microsoft.com/office/drawing/2014/main" val="2917325561"/>
                  </a:ext>
                </a:extLst>
              </a:tr>
              <a:tr h="960945">
                <a:tc>
                  <a:txBody>
                    <a:bodyPr/>
                    <a:lstStyle/>
                    <a:p>
                      <a:r>
                        <a:rPr lang="en-US" sz="1500"/>
                        <a:t>IoT-Based Waste Management</a:t>
                      </a:r>
                    </a:p>
                  </a:txBody>
                  <a:tcPr anchor="ctr"/>
                </a:tc>
                <a:tc>
                  <a:txBody>
                    <a:bodyPr/>
                    <a:lstStyle/>
                    <a:p>
                      <a:r>
                        <a:rPr lang="en-US" sz="1500"/>
                        <a:t>2019</a:t>
                      </a:r>
                    </a:p>
                  </a:txBody>
                  <a:tcPr anchor="ctr"/>
                </a:tc>
                <a:tc>
                  <a:txBody>
                    <a:bodyPr/>
                    <a:lstStyle/>
                    <a:p>
                      <a:r>
                        <a:rPr lang="en-US" sz="1500"/>
                        <a:t>Automate waste collection.</a:t>
                      </a:r>
                    </a:p>
                  </a:txBody>
                  <a:tcPr anchor="ctr"/>
                </a:tc>
                <a:tc>
                  <a:txBody>
                    <a:bodyPr/>
                    <a:lstStyle/>
                    <a:p>
                      <a:r>
                        <a:rPr lang="en-US" sz="1500"/>
                        <a:t>IoT sensors for level detection and alerts.</a:t>
                      </a:r>
                    </a:p>
                  </a:txBody>
                  <a:tcPr anchor="ctr"/>
                </a:tc>
                <a:tc>
                  <a:txBody>
                    <a:bodyPr/>
                    <a:lstStyle/>
                    <a:p>
                      <a:r>
                        <a:rPr lang="en-US" sz="1500"/>
                        <a:t>Prevented overflow, optimized resources.</a:t>
                      </a:r>
                    </a:p>
                  </a:txBody>
                  <a:tcPr anchor="ctr"/>
                </a:tc>
                <a:tc>
                  <a:txBody>
                    <a:bodyPr/>
                    <a:lstStyle/>
                    <a:p>
                      <a:r>
                        <a:rPr lang="en-US" sz="1500"/>
                        <a:t>Enables real-time monitoring for tanks.</a:t>
                      </a:r>
                    </a:p>
                  </a:txBody>
                  <a:tcPr anchor="ctr"/>
                </a:tc>
                <a:extLst>
                  <a:ext uri="{0D108BD9-81ED-4DB2-BD59-A6C34878D82A}">
                    <a16:rowId xmlns:a16="http://schemas.microsoft.com/office/drawing/2014/main" val="2509898659"/>
                  </a:ext>
                </a:extLst>
              </a:tr>
              <a:tr h="742548">
                <a:tc>
                  <a:txBody>
                    <a:bodyPr/>
                    <a:lstStyle/>
                    <a:p>
                      <a:r>
                        <a:rPr lang="en-US" sz="1500"/>
                        <a:t>Odor Control in Public Spaces</a:t>
                      </a:r>
                    </a:p>
                  </a:txBody>
                  <a:tcPr anchor="ctr"/>
                </a:tc>
                <a:tc>
                  <a:txBody>
                    <a:bodyPr/>
                    <a:lstStyle/>
                    <a:p>
                      <a:r>
                        <a:rPr lang="en-US" sz="1500"/>
                        <a:t>2020</a:t>
                      </a:r>
                    </a:p>
                  </a:txBody>
                  <a:tcPr anchor="ctr"/>
                </a:tc>
                <a:tc>
                  <a:txBody>
                    <a:bodyPr/>
                    <a:lstStyle/>
                    <a:p>
                      <a:r>
                        <a:rPr lang="en-US" sz="1500"/>
                        <a:t>Monitor and control odor levels.</a:t>
                      </a:r>
                    </a:p>
                  </a:txBody>
                  <a:tcPr anchor="ctr"/>
                </a:tc>
                <a:tc>
                  <a:txBody>
                    <a:bodyPr/>
                    <a:lstStyle/>
                    <a:p>
                      <a:r>
                        <a:rPr lang="en-US" sz="1500"/>
                        <a:t>Used gas sensors and scent dispensers.</a:t>
                      </a:r>
                    </a:p>
                  </a:txBody>
                  <a:tcPr anchor="ctr"/>
                </a:tc>
                <a:tc>
                  <a:txBody>
                    <a:bodyPr/>
                    <a:lstStyle/>
                    <a:p>
                      <a:r>
                        <a:rPr lang="en-US" sz="1500"/>
                        <a:t>Enhanced air quality, reduced complaints.</a:t>
                      </a:r>
                    </a:p>
                  </a:txBody>
                  <a:tcPr anchor="ctr"/>
                </a:tc>
                <a:tc>
                  <a:txBody>
                    <a:bodyPr/>
                    <a:lstStyle/>
                    <a:p>
                      <a:r>
                        <a:rPr lang="en-US" sz="1500"/>
                        <a:t>Validates use of odor sensors and dispensers.</a:t>
                      </a:r>
                    </a:p>
                  </a:txBody>
                  <a:tcPr anchor="ctr"/>
                </a:tc>
                <a:extLst>
                  <a:ext uri="{0D108BD9-81ED-4DB2-BD59-A6C34878D82A}">
                    <a16:rowId xmlns:a16="http://schemas.microsoft.com/office/drawing/2014/main" val="3443053463"/>
                  </a:ext>
                </a:extLst>
              </a:tr>
              <a:tr h="742548">
                <a:tc>
                  <a:txBody>
                    <a:bodyPr/>
                    <a:lstStyle/>
                    <a:p>
                      <a:r>
                        <a:rPr lang="en-US" sz="1500"/>
                        <a:t>Public Toilet Maintenance System</a:t>
                      </a:r>
                    </a:p>
                  </a:txBody>
                  <a:tcPr anchor="ctr"/>
                </a:tc>
                <a:tc>
                  <a:txBody>
                    <a:bodyPr/>
                    <a:lstStyle/>
                    <a:p>
                      <a:r>
                        <a:rPr lang="en-US" sz="1500"/>
                        <a:t>2021</a:t>
                      </a:r>
                    </a:p>
                  </a:txBody>
                  <a:tcPr anchor="ctr"/>
                </a:tc>
                <a:tc>
                  <a:txBody>
                    <a:bodyPr/>
                    <a:lstStyle/>
                    <a:p>
                      <a:r>
                        <a:rPr lang="en-US" sz="1500"/>
                        <a:t>Ensure regular cleaning with minimal effort.</a:t>
                      </a:r>
                    </a:p>
                  </a:txBody>
                  <a:tcPr anchor="ctr"/>
                </a:tc>
                <a:tc>
                  <a:txBody>
                    <a:bodyPr/>
                    <a:lstStyle/>
                    <a:p>
                      <a:r>
                        <a:rPr lang="en-US" sz="1500"/>
                        <a:t>Sensor-based cleaning initiation.</a:t>
                      </a:r>
                    </a:p>
                  </a:txBody>
                  <a:tcPr anchor="ctr"/>
                </a:tc>
                <a:tc>
                  <a:txBody>
                    <a:bodyPr/>
                    <a:lstStyle/>
                    <a:p>
                      <a:r>
                        <a:rPr lang="en-US" sz="1500"/>
                        <a:t>Improved hygiene, reduced complaints.</a:t>
                      </a:r>
                    </a:p>
                  </a:txBody>
                  <a:tcPr anchor="ctr"/>
                </a:tc>
                <a:tc>
                  <a:txBody>
                    <a:bodyPr/>
                    <a:lstStyle/>
                    <a:p>
                      <a:r>
                        <a:rPr lang="en-US" sz="1500"/>
                        <a:t>Aligns with automated cleaning cycles.</a:t>
                      </a:r>
                    </a:p>
                  </a:txBody>
                  <a:tcPr anchor="ctr"/>
                </a:tc>
                <a:extLst>
                  <a:ext uri="{0D108BD9-81ED-4DB2-BD59-A6C34878D82A}">
                    <a16:rowId xmlns:a16="http://schemas.microsoft.com/office/drawing/2014/main" val="3631361274"/>
                  </a:ext>
                </a:extLst>
              </a:tr>
              <a:tr h="929380">
                <a:tc>
                  <a:txBody>
                    <a:bodyPr/>
                    <a:lstStyle/>
                    <a:p>
                      <a:r>
                        <a:rPr lang="en-US" sz="1500" b="1"/>
                        <a:t>Our Project</a:t>
                      </a:r>
                      <a:endParaRPr lang="en-US" sz="1500"/>
                    </a:p>
                  </a:txBody>
                  <a:tcPr anchor="ctr"/>
                </a:tc>
                <a:tc>
                  <a:txBody>
                    <a:bodyPr/>
                    <a:lstStyle/>
                    <a:p>
                      <a:r>
                        <a:rPr lang="en-US" sz="1500"/>
                        <a:t>2024</a:t>
                      </a:r>
                    </a:p>
                  </a:txBody>
                  <a:tcPr anchor="ctr"/>
                </a:tc>
                <a:tc>
                  <a:txBody>
                    <a:bodyPr/>
                    <a:lstStyle/>
                    <a:p>
                      <a:r>
                        <a:rPr lang="en-US" sz="1500"/>
                        <a:t>Ensure hygiene in public restrooms and septic tanks.</a:t>
                      </a:r>
                    </a:p>
                  </a:txBody>
                  <a:tcPr anchor="ctr"/>
                </a:tc>
                <a:tc>
                  <a:txBody>
                    <a:bodyPr/>
                    <a:lstStyle/>
                    <a:p>
                      <a:r>
                        <a:rPr lang="en-US" sz="1500" dirty="0"/>
                        <a:t>Integrated sensors, jets, dispensers, IoT.</a:t>
                      </a:r>
                    </a:p>
                  </a:txBody>
                  <a:tcPr anchor="ctr"/>
                </a:tc>
                <a:tc>
                  <a:txBody>
                    <a:bodyPr/>
                    <a:lstStyle/>
                    <a:p>
                      <a:r>
                        <a:rPr lang="en-US" sz="1500"/>
                        <a:t>Improved hygiene, reduced manual work.</a:t>
                      </a:r>
                    </a:p>
                  </a:txBody>
                  <a:tcPr anchor="ctr"/>
                </a:tc>
                <a:tc>
                  <a:txBody>
                    <a:bodyPr/>
                    <a:lstStyle/>
                    <a:p>
                      <a:r>
                        <a:rPr lang="en-US" sz="1500" dirty="0"/>
                        <a:t>Combines multiple solutions innovatively.</a:t>
                      </a:r>
                    </a:p>
                  </a:txBody>
                  <a:tcPr anchor="ctr"/>
                </a:tc>
                <a:extLst>
                  <a:ext uri="{0D108BD9-81ED-4DB2-BD59-A6C34878D82A}">
                    <a16:rowId xmlns:a16="http://schemas.microsoft.com/office/drawing/2014/main" val="3669707170"/>
                  </a:ext>
                </a:extLst>
              </a:tr>
            </a:tbl>
          </a:graphicData>
        </a:graphic>
      </p:graphicFrame>
    </p:spTree>
    <p:extLst>
      <p:ext uri="{BB962C8B-B14F-4D97-AF65-F5344CB8AC3E}">
        <p14:creationId xmlns:p14="http://schemas.microsoft.com/office/powerpoint/2010/main" val="4283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8F33-9DF0-38A2-AC23-DFF7D2E94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3F8E9-F689-B75C-65AB-9C003691774D}"/>
              </a:ext>
            </a:extLst>
          </p:cNvPr>
          <p:cNvSpPr>
            <a:spLocks noGrp="1"/>
          </p:cNvSpPr>
          <p:nvPr>
            <p:ph type="title"/>
          </p:nvPr>
        </p:nvSpPr>
        <p:spPr>
          <a:xfrm>
            <a:off x="1295400"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EXISTING METHOD</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4B62FD1-9DCA-7454-943F-EACC7BD58532}"/>
              </a:ext>
            </a:extLst>
          </p:cNvPr>
          <p:cNvSpPr>
            <a:spLocks noGrp="1" noChangeArrowheads="1"/>
          </p:cNvSpPr>
          <p:nvPr>
            <p:ph type="body" idx="1"/>
          </p:nvPr>
        </p:nvSpPr>
        <p:spPr bwMode="auto">
          <a:xfrm>
            <a:off x="1066800" y="1881664"/>
            <a:ext cx="6090129"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Periodic maintenance by cleaning staff</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 flushing systems without automation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use of air fresheners for odor control</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Dependence on manual waste removal</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Inefficient septic tank monitoring methods</a:t>
            </a:r>
          </a:p>
        </p:txBody>
      </p:sp>
    </p:spTree>
    <p:extLst>
      <p:ext uri="{BB962C8B-B14F-4D97-AF65-F5344CB8AC3E}">
        <p14:creationId xmlns:p14="http://schemas.microsoft.com/office/powerpoint/2010/main" val="19034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E034-8455-A20F-F5E2-5C06AC52A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89F4D-ED01-99B3-E4E4-B5882AD8B9F5}"/>
              </a:ext>
            </a:extLst>
          </p:cNvPr>
          <p:cNvSpPr>
            <a:spLocks noGrp="1"/>
          </p:cNvSpPr>
          <p:nvPr>
            <p:ph type="title"/>
          </p:nvPr>
        </p:nvSpPr>
        <p:spPr>
          <a:xfrm>
            <a:off x="1363652" y="254913"/>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PROPOSED METHOD</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56CE203-228C-A5F8-0092-ED4E0BAF4846}"/>
              </a:ext>
            </a:extLst>
          </p:cNvPr>
          <p:cNvSpPr>
            <a:spLocks noGrp="1" noChangeArrowheads="1"/>
          </p:cNvSpPr>
          <p:nvPr>
            <p:ph type="body" idx="1"/>
          </p:nvPr>
        </p:nvSpPr>
        <p:spPr bwMode="auto">
          <a:xfrm>
            <a:off x="1066800" y="1576864"/>
            <a:ext cx="5562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PIR sensor-based occupancy detection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 flushing mechanism</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Odor monitoring with sensors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400" dirty="0">
                <a:latin typeface="Times New Roman" panose="02020603050405020304" pitchFamily="18" charset="0"/>
                <a:cs typeface="Times New Roman" panose="02020603050405020304" pitchFamily="18" charset="0"/>
              </a:rPr>
              <a:t>Scent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dispenser for air quality</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Septic tank odor level control</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Maintenance alert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361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2B69-A2DD-373A-2107-A33C4F47D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5CA09-0C8A-5B0A-AB0A-FC4B762CBD78}"/>
              </a:ext>
            </a:extLst>
          </p:cNvPr>
          <p:cNvSpPr>
            <a:spLocks noGrp="1"/>
          </p:cNvSpPr>
          <p:nvPr>
            <p:ph type="title"/>
          </p:nvPr>
        </p:nvSpPr>
        <p:spPr>
          <a:xfrm>
            <a:off x="990600"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D7B77E-B8BF-2CE6-B4D3-AD06E9063159}"/>
              </a:ext>
            </a:extLst>
          </p:cNvPr>
          <p:cNvPicPr>
            <a:picLocks noChangeAspect="1"/>
          </p:cNvPicPr>
          <p:nvPr/>
        </p:nvPicPr>
        <p:blipFill>
          <a:blip r:embed="rId2"/>
          <a:stretch>
            <a:fillRect/>
          </a:stretch>
        </p:blipFill>
        <p:spPr>
          <a:xfrm>
            <a:off x="304800" y="811887"/>
            <a:ext cx="10591800" cy="5791200"/>
          </a:xfrm>
          <a:prstGeom prst="rect">
            <a:avLst/>
          </a:prstGeom>
        </p:spPr>
      </p:pic>
      <p:sp>
        <p:nvSpPr>
          <p:cNvPr id="4" name="Rectangle 3">
            <a:extLst>
              <a:ext uri="{FF2B5EF4-FFF2-40B4-BE49-F238E27FC236}">
                <a16:creationId xmlns:a16="http://schemas.microsoft.com/office/drawing/2014/main" id="{7386B702-07FC-7BBB-D190-08510495AE25}"/>
              </a:ext>
            </a:extLst>
          </p:cNvPr>
          <p:cNvSpPr/>
          <p:nvPr/>
        </p:nvSpPr>
        <p:spPr>
          <a:xfrm>
            <a:off x="4572000" y="2514600"/>
            <a:ext cx="2362200" cy="1295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Node MCU</a:t>
            </a:r>
          </a:p>
        </p:txBody>
      </p:sp>
    </p:spTree>
    <p:extLst>
      <p:ext uri="{BB962C8B-B14F-4D97-AF65-F5344CB8AC3E}">
        <p14:creationId xmlns:p14="http://schemas.microsoft.com/office/powerpoint/2010/main" val="355795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8DE94-E7E9-C232-820E-FE98CC22F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46D3B1-B425-552F-9258-EB0CD0AF6E69}"/>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RESULT &amp; DISSCUSSION</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5059220C-9F86-17A2-14C6-3E262983AB47}"/>
              </a:ext>
            </a:extLst>
          </p:cNvPr>
          <p:cNvSpPr>
            <a:spLocks noGrp="1" noChangeArrowheads="1"/>
          </p:cNvSpPr>
          <p:nvPr>
            <p:ph type="body" idx="1"/>
          </p:nvPr>
        </p:nvSpPr>
        <p:spPr bwMode="auto">
          <a:xfrm>
            <a:off x="990600" y="1076907"/>
            <a:ext cx="7772400" cy="575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odor control mechanisms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Reduction in manual cleaning dependency</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cleanliness standards achieved</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 and alerts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public health and hygiene</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Sustainable and cost-effective solution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user feedback and adoption </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070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TotalTime>
  <Words>1014</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DEPARTMENT OF ELECTRONICS AND COMMUNICATION ENGINEERING</vt:lpstr>
      <vt:lpstr>OBJECTIVE</vt:lpstr>
      <vt:lpstr>ABSTRACT</vt:lpstr>
      <vt:lpstr>INTRODUCTION</vt:lpstr>
      <vt:lpstr>LITERATURE SURVEY </vt:lpstr>
      <vt:lpstr>EXISTING METHOD</vt:lpstr>
      <vt:lpstr>PROPOSED METHOD</vt:lpstr>
      <vt:lpstr>BLOCK DIAGRAM</vt:lpstr>
      <vt:lpstr>RESULT &amp; DISSCUSSION</vt:lpstr>
      <vt:lpstr>PowerPoint Presentation</vt:lpstr>
      <vt:lpstr>CONCLUSION</vt:lpstr>
      <vt:lpstr>TOOL USED</vt:lpstr>
      <vt:lpstr>ADVANTAGES</vt:lpstr>
      <vt:lpstr>APPLICATIONS</vt:lpstr>
      <vt:lpstr>REFERENCES</vt:lpstr>
      <vt:lpstr>PROJECT OUTCOME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Swathi Ramalingam</cp:lastModifiedBy>
  <cp:revision>40</cp:revision>
  <dcterms:created xsi:type="dcterms:W3CDTF">2023-10-25T14:21:29Z</dcterms:created>
  <dcterms:modified xsi:type="dcterms:W3CDTF">2024-12-02T03:25:51Z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LastSaved">
    <vt:filetime>2023-10-25T00:00:00Z</vt:filetime>
  </property>
</Properties>
</file>