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lapto\Downloads\Employee_Datase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Sheet3!$B$7:$B$101</c:f>
              <c:numCache>
                <c:formatCode>General</c:formatCode>
                <c:ptCount val="58"/>
                <c:pt idx="3">
                  <c:v>268086.88</c:v>
                </c:pt>
                <c:pt idx="8">
                  <c:v>160338.84</c:v>
                </c:pt>
                <c:pt idx="14">
                  <c:v>100731.95</c:v>
                </c:pt>
                <c:pt idx="15">
                  <c:v>72876.91</c:v>
                </c:pt>
                <c:pt idx="17">
                  <c:v>83396.5</c:v>
                </c:pt>
                <c:pt idx="25">
                  <c:v>68008.55</c:v>
                </c:pt>
                <c:pt idx="28">
                  <c:v>37362.3</c:v>
                </c:pt>
                <c:pt idx="34">
                  <c:v>50449.46</c:v>
                </c:pt>
                <c:pt idx="41">
                  <c:v>96753.78</c:v>
                </c:pt>
                <c:pt idx="43">
                  <c:v>124059.56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0.0</c:v>
                </c:pt>
                <c:pt idx="51">
                  <c:v>61214.26</c:v>
                </c:pt>
              </c:numCache>
            </c:numRef>
          </c:val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Sheet3!$C$7:$C$101</c:f>
              <c:numCache>
                <c:formatCode>General</c:formatCode>
                <c:ptCount val="58"/>
                <c:pt idx="2">
                  <c:v>52270.22</c:v>
                </c:pt>
                <c:pt idx="6">
                  <c:v>61688.77</c:v>
                </c:pt>
                <c:pt idx="7">
                  <c:v>86233.83</c:v>
                </c:pt>
                <c:pt idx="8">
                  <c:v>39784.24</c:v>
                </c:pt>
                <c:pt idx="22">
                  <c:v>95053.74</c:v>
                </c:pt>
                <c:pt idx="25">
                  <c:v>104903.79</c:v>
                </c:pt>
                <c:pt idx="30">
                  <c:v>166705.81</c:v>
                </c:pt>
                <c:pt idx="31">
                  <c:v>40445.29</c:v>
                </c:pt>
                <c:pt idx="34">
                  <c:v>39700.82</c:v>
                </c:pt>
                <c:pt idx="36">
                  <c:v>52748.63</c:v>
                </c:pt>
                <c:pt idx="44">
                  <c:v>47646.95</c:v>
                </c:pt>
                <c:pt idx="48">
                  <c:v>135480.580000000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Sheet3!$D$7:$D$101</c:f>
              <c:numCache>
                <c:formatCode>General</c:formatCode>
                <c:ptCount val="58"/>
                <c:pt idx="2">
                  <c:v>52963.65</c:v>
                </c:pt>
                <c:pt idx="3">
                  <c:v>67633.85</c:v>
                </c:pt>
                <c:pt idx="5">
                  <c:v>80695.74</c:v>
                </c:pt>
                <c:pt idx="7">
                  <c:v>69192.85</c:v>
                </c:pt>
                <c:pt idx="8">
                  <c:v>466240.79</c:v>
                </c:pt>
                <c:pt idx="9">
                  <c:v>97105.19</c:v>
                </c:pt>
                <c:pt idx="12">
                  <c:v>39969.72</c:v>
                </c:pt>
                <c:pt idx="14">
                  <c:v>128648.1</c:v>
                </c:pt>
                <c:pt idx="20">
                  <c:v>113747.56</c:v>
                </c:pt>
                <c:pt idx="28">
                  <c:v>65699.02</c:v>
                </c:pt>
                <c:pt idx="30">
                  <c:v>106665.67</c:v>
                </c:pt>
                <c:pt idx="31">
                  <c:v>104335.04</c:v>
                </c:pt>
                <c:pt idx="39">
                  <c:v>68860.4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Sheet3!$E$7:$E$101</c:f>
              <c:numCache>
                <c:formatCode>General</c:formatCode>
                <c:ptCount val="58"/>
                <c:pt idx="1">
                  <c:v>152607.64</c:v>
                </c:pt>
                <c:pt idx="2">
                  <c:v>95954.02</c:v>
                </c:pt>
                <c:pt idx="4">
                  <c:v>33031.26</c:v>
                </c:pt>
                <c:pt idx="7">
                  <c:v>70649.46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2">
                  <c:v>114980.040000000</c:v>
                </c:pt>
                <c:pt idx="13">
                  <c:v>61994.76</c:v>
                </c:pt>
                <c:pt idx="15">
                  <c:v>50310.09</c:v>
                </c:pt>
                <c:pt idx="17">
                  <c:v>86556.96</c:v>
                </c:pt>
                <c:pt idx="19">
                  <c:v>139439.14</c:v>
                </c:pt>
                <c:pt idx="22">
                  <c:v>28481.16</c:v>
                </c:pt>
                <c:pt idx="23">
                  <c:v>70755.5</c:v>
                </c:pt>
                <c:pt idx="28">
                  <c:v>76932.6</c:v>
                </c:pt>
                <c:pt idx="31">
                  <c:v>403666.310000000</c:v>
                </c:pt>
                <c:pt idx="32">
                  <c:v>96555.53</c:v>
                </c:pt>
                <c:pt idx="35">
                  <c:v>92336.08</c:v>
                </c:pt>
                <c:pt idx="38">
                  <c:v>84762.76</c:v>
                </c:pt>
                <c:pt idx="41">
                  <c:v>32192.15</c:v>
                </c:pt>
                <c:pt idx="43">
                  <c:v>89690.38</c:v>
                </c:pt>
                <c:pt idx="48">
                  <c:v>58935.92</c:v>
                </c:pt>
                <c:pt idx="54">
                  <c:v>71570.99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Sheet3!$F$7:$F$101</c:f>
              <c:numCache>
                <c:formatCode>General</c:formatCode>
                <c:ptCount val="58"/>
                <c:pt idx="0">
                  <c:v>143647.12</c:v>
                </c:pt>
                <c:pt idx="1">
                  <c:v>138051.230000000</c:v>
                </c:pt>
                <c:pt idx="3">
                  <c:v>86462.72</c:v>
                </c:pt>
                <c:pt idx="5">
                  <c:v>68980.52</c:v>
                </c:pt>
                <c:pt idx="7">
                  <c:v>86558.58</c:v>
                </c:pt>
                <c:pt idx="8">
                  <c:v>146720.76</c:v>
                </c:pt>
                <c:pt idx="11">
                  <c:v>43329.22</c:v>
                </c:pt>
                <c:pt idx="12">
                  <c:v>156235.39</c:v>
                </c:pt>
                <c:pt idx="16">
                  <c:v>76320.44</c:v>
                </c:pt>
                <c:pt idx="18">
                  <c:v>31042.51</c:v>
                </c:pt>
                <c:pt idx="19">
                  <c:v>32496.88</c:v>
                </c:pt>
                <c:pt idx="22">
                  <c:v>302915.78</c:v>
                </c:pt>
                <c:pt idx="24">
                  <c:v>66017.18</c:v>
                </c:pt>
                <c:pt idx="26">
                  <c:v>31816.57</c:v>
                </c:pt>
                <c:pt idx="29">
                  <c:v>67818.14</c:v>
                </c:pt>
                <c:pt idx="30">
                  <c:v>75475.93</c:v>
                </c:pt>
                <c:pt idx="31">
                  <c:v>142470.71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40">
                  <c:v>83191.95</c:v>
                </c:pt>
                <c:pt idx="41">
                  <c:v>62195.47</c:v>
                </c:pt>
                <c:pt idx="43">
                  <c:v>159366.390000000</c:v>
                </c:pt>
                <c:pt idx="45">
                  <c:v>223630.98</c:v>
                </c:pt>
                <c:pt idx="46">
                  <c:v>69913.39</c:v>
                </c:pt>
                <c:pt idx="48">
                  <c:v>268048.56</c:v>
                </c:pt>
                <c:pt idx="51">
                  <c:v>54137.05</c:v>
                </c:pt>
                <c:pt idx="57">
                  <c:v>225556.56</c:v>
                </c:pt>
              </c:numCache>
            </c:numRef>
          </c:val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Sheet3!$G$7:$G$101</c:f>
              <c:numCache>
                <c:formatCode>General</c:formatCode>
                <c:ptCount val="58"/>
                <c:pt idx="1">
                  <c:v>44845.33</c:v>
                </c:pt>
                <c:pt idx="7">
                  <c:v>88360.79</c:v>
                </c:pt>
                <c:pt idx="8">
                  <c:v>69764.1</c:v>
                </c:pt>
                <c:pt idx="14">
                  <c:v>73488.68</c:v>
                </c:pt>
                <c:pt idx="21">
                  <c:v>90697.67</c:v>
                </c:pt>
                <c:pt idx="28">
                  <c:v>89605.13</c:v>
                </c:pt>
                <c:pt idx="30">
                  <c:v>133730.98</c:v>
                </c:pt>
                <c:pt idx="33">
                  <c:v>44447.26</c:v>
                </c:pt>
                <c:pt idx="35">
                  <c:v>159117.85</c:v>
                </c:pt>
                <c:pt idx="38">
                  <c:v>84598.88</c:v>
                </c:pt>
                <c:pt idx="42">
                  <c:v>109163.39</c:v>
                </c:pt>
                <c:pt idx="46">
                  <c:v>88689.09</c:v>
                </c:pt>
                <c:pt idx="50">
                  <c:v>118516.38</c:v>
                </c:pt>
                <c:pt idx="51">
                  <c:v>95017.1</c:v>
                </c:pt>
                <c:pt idx="56">
                  <c:v>93128.34</c:v>
                </c:pt>
              </c:numCache>
            </c:numRef>
          </c:val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Sheet3!$H$7:$H$101</c:f>
              <c:numCache>
                <c:formatCode>General</c:formatCode>
                <c:ptCount val="58"/>
                <c:pt idx="1">
                  <c:v>114177.23</c:v>
                </c:pt>
                <c:pt idx="3">
                  <c:v>52246.29</c:v>
                </c:pt>
                <c:pt idx="9">
                  <c:v>114425.19</c:v>
                </c:pt>
                <c:pt idx="12">
                  <c:v>284297.62</c:v>
                </c:pt>
                <c:pt idx="19">
                  <c:v>111049.84</c:v>
                </c:pt>
                <c:pt idx="22">
                  <c:v>72843.23</c:v>
                </c:pt>
                <c:pt idx="27">
                  <c:v>40753.54</c:v>
                </c:pt>
                <c:pt idx="30">
                  <c:v>110906.35</c:v>
                </c:pt>
                <c:pt idx="36">
                  <c:v>159734.540000000</c:v>
                </c:pt>
                <c:pt idx="43">
                  <c:v>227805.020000000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6548672"/>
        <c:axId val="726547840"/>
        <c:axId val="0"/>
      </c:bar3DChart>
      <c:catAx>
        <c:axId val="7265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7840"/>
        <c:crosses val="autoZero"/>
        <c:auto val="1"/>
        <c:lblAlgn val="ctr"/>
        <c:lblOffset val="100"/>
        <c:noMultiLvlLbl val="0"/>
      </c:catAx>
      <c:valAx>
        <c:axId val="7265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2"/>
          <p:cNvSpPr txBox="1"/>
          <p:nvPr/>
        </p:nvSpPr>
        <p:spPr>
          <a:xfrm>
            <a:off x="1747837" y="2810765"/>
            <a:ext cx="86106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STUDENT NAME: </a:t>
            </a:r>
            <a:r>
              <a:rPr b="1" dirty="0" sz="2400" i="1" lang="en-US" err="1"/>
              <a:t>S</a:t>
            </a:r>
            <a:r>
              <a:rPr b="1" dirty="0" sz="2400" i="1" lang="en-US" err="1"/>
              <a:t>u</a:t>
            </a:r>
            <a:r>
              <a:rPr b="1" dirty="0" sz="2400" i="1" lang="en-US" err="1"/>
              <a:t>j</a:t>
            </a:r>
            <a:r>
              <a:rPr b="1" dirty="0" sz="2400" i="1" lang="en-US" err="1"/>
              <a:t>i</a:t>
            </a:r>
            <a:r>
              <a:rPr b="1" dirty="0" sz="2400" i="1" lang="en-US" err="1"/>
              <a:t>t</a:t>
            </a:r>
            <a:r>
              <a:rPr b="1" dirty="0" sz="2400" i="1" lang="en-US" err="1"/>
              <a:t>h</a:t>
            </a:r>
            <a:r>
              <a:rPr b="1" dirty="0" sz="2400" i="1" lang="en-US" err="1"/>
              <a:t>a</a:t>
            </a:r>
            <a:r>
              <a:rPr b="1" dirty="0" sz="2400" i="1" lang="en-US" err="1"/>
              <a:t>.</a:t>
            </a:r>
            <a:r>
              <a:rPr b="1" dirty="0" sz="2400" i="1" lang="en-US" err="1"/>
              <a:t>S</a:t>
            </a:r>
            <a:endParaRPr altLang="en-US" lang="zh-CN"/>
          </a:p>
          <a:p>
            <a:r>
              <a:rPr b="1" dirty="0" sz="2400" i="1" lang="en-US"/>
              <a:t>REGISTER NO: </a:t>
            </a:r>
            <a:r>
              <a:rPr b="1" dirty="0" sz="2400" i="1" lang="en-US"/>
              <a:t>asunm1621312216309</a:t>
            </a:r>
            <a:endParaRPr altLang="en-US" lang="zh-CN"/>
          </a:p>
          <a:p>
            <a:r>
              <a:rPr b="1" dirty="0" sz="2400" i="1" lang="en-US"/>
              <a:t>DEPARTMENT: </a:t>
            </a:r>
            <a:r>
              <a:rPr b="1" dirty="0" sz="2400" i="1" lang="en-US" err="1"/>
              <a:t>Bcom</a:t>
            </a:r>
            <a:r>
              <a:rPr b="1" dirty="0" sz="2400" i="1" lang="en-US"/>
              <a:t> General</a:t>
            </a:r>
          </a:p>
          <a:p>
            <a:r>
              <a:rPr b="1" dirty="0" sz="2400" i="1" lang="en-US"/>
              <a:t>COLLEGE : Shri </a:t>
            </a:r>
            <a:r>
              <a:rPr b="1" dirty="0" sz="2400" i="1" lang="en-US" err="1"/>
              <a:t>Shankarlal</a:t>
            </a:r>
            <a:r>
              <a:rPr b="1" dirty="0" sz="2400" i="1" lang="en-US"/>
              <a:t> </a:t>
            </a:r>
            <a:r>
              <a:rPr b="1" dirty="0" sz="2400" i="1" lang="en-US" err="1"/>
              <a:t>Sundarbai</a:t>
            </a:r>
            <a:r>
              <a:rPr b="1" dirty="0" sz="2400" i="1" lang="en-US"/>
              <a:t> </a:t>
            </a:r>
            <a:r>
              <a:rPr b="1" dirty="0" sz="2400" i="1" lang="en-US" err="1"/>
              <a:t>Shasun</a:t>
            </a:r>
            <a:r>
              <a:rPr b="1" dirty="0" sz="2400" i="1" lang="en-US"/>
              <a:t> Jain College for women</a:t>
            </a:r>
          </a:p>
          <a:p>
            <a:r>
              <a:rPr b="1" dirty="0" sz="2400" i="1" lang="en-US"/>
              <a:t>           </a:t>
            </a:r>
            <a:endParaRPr b="1" dirty="0" sz="2400" i="1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609600" y="1049337"/>
            <a:ext cx="8839200" cy="51587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Data Collection :  Source: Kaggle 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Dataset Selected Features: Employee ID, Name, Gender, Department, Salary, Start Date, FTE, Work Location, Employee Type</a:t>
            </a:r>
          </a:p>
          <a:p>
            <a:pPr indent="-285750" marL="285750">
              <a:buFont typeface="Courier New" panose="02070309020205020404" pitchFamily="49" charset="0"/>
              <a:buChar char="o"/>
            </a:pPr>
            <a:r>
              <a:rPr dirty="0" lang="en-US"/>
              <a:t>Data Preparation: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/>
              <a:t>Cleaning &amp; Formatting: Ensure accuracy and consistency.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/>
              <a:t>Filtering: Focus on relevant features.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/>
              <a:t>Pivot Table Setup:</a:t>
            </a:r>
          </a:p>
          <a:p>
            <a:pPr lvl="1"/>
            <a:r>
              <a:rPr dirty="0" lang="en-US"/>
              <a:t>Values: Sum, Average of Salary</a:t>
            </a:r>
          </a:p>
          <a:p>
            <a:pPr lvl="1"/>
            <a:r>
              <a:rPr dirty="0" lang="en-US"/>
              <a:t>Filters: Work Location, Employee Type</a:t>
            </a:r>
          </a:p>
          <a:p>
            <a:pPr lvl="1"/>
            <a:r>
              <a:rPr dirty="0" lang="en-US"/>
              <a:t>Rows: Department, Gender, FTE</a:t>
            </a:r>
          </a:p>
          <a:p>
            <a:pPr lvl="1"/>
            <a:r>
              <a:rPr dirty="0" lang="en-US"/>
              <a:t>Columns: Work Location, Employee Type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/>
              <a:t>Analysis:</a:t>
            </a:r>
          </a:p>
          <a:p>
            <a:pPr lvl="1"/>
            <a:r>
              <a:rPr dirty="0" lang="en-US"/>
              <a:t>Distribution: Examine salary across departments and locations.</a:t>
            </a:r>
          </a:p>
          <a:p>
            <a:pPr lvl="1"/>
            <a:r>
              <a:rPr dirty="0" lang="en-US"/>
              <a:t>Disparities: Identify pay gaps by gender and other factors.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 err="1"/>
              <a:t>Visualization:Charts</a:t>
            </a:r>
            <a:r>
              <a:rPr dirty="0" lang="en-US"/>
              <a:t>: Bar, pie, and histograms.</a:t>
            </a:r>
          </a:p>
          <a:p>
            <a:pPr lvl="1"/>
            <a:r>
              <a:rPr dirty="0" lang="en-US"/>
              <a:t>Formatting: Highlight key trends.</a:t>
            </a:r>
          </a:p>
          <a:p>
            <a:pPr lvl="1"/>
            <a:r>
              <a:rPr dirty="0" lang="en-US"/>
              <a:t>Reporting:</a:t>
            </a:r>
          </a:p>
          <a:p>
            <a:pPr indent="-285750" lvl="1" marL="742950">
              <a:buFont typeface="Courier New" panose="02070309020205020404" pitchFamily="49" charset="0"/>
              <a:buChar char="o"/>
            </a:pPr>
            <a:r>
              <a:rPr dirty="0" lang="en-US"/>
              <a:t>Summary: Key findings and actionable insights.</a:t>
            </a:r>
          </a:p>
          <a:p>
            <a:pPr lvl="1"/>
            <a:r>
              <a:rPr dirty="0" lang="en-US"/>
              <a:t>Recommendations: For fair compensation practices.</a:t>
            </a:r>
            <a:endParaRPr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685800" y="1295400"/>
          <a:ext cx="866775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2"/>
          <p:cNvSpPr txBox="1"/>
          <p:nvPr/>
        </p:nvSpPr>
        <p:spPr>
          <a:xfrm>
            <a:off x="838200" y="1600200"/>
            <a:ext cx="8458200" cy="3558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The Employee Salary Analysis provides valuable insights into salary distribution, highlighting disparities and trends. </a:t>
            </a:r>
          </a:p>
          <a:p>
            <a:r>
              <a:rPr dirty="0" lang="en-US"/>
              <a:t>Key findings include notable differences in salaries across departments, work locations, and gender, as well as variations by employee type and tenure. </a:t>
            </a:r>
          </a:p>
          <a:p>
            <a:r>
              <a:rPr dirty="0" lang="en-US"/>
              <a:t>Key Takeaways :</a:t>
            </a:r>
          </a:p>
          <a:p>
            <a:r>
              <a:rPr dirty="0" lang="en-US"/>
              <a:t>Identify and Address Pay Gaps: Implement strategies to correct gender and location-based salary disparities.</a:t>
            </a:r>
          </a:p>
          <a:p>
            <a:r>
              <a:rPr dirty="0" lang="en-US"/>
              <a:t>Informed Decision-Making: Use data-driven insights to guide fair compensation practices and budgeting.</a:t>
            </a:r>
          </a:p>
          <a:p>
            <a:r>
              <a:rPr dirty="0" lang="en-US"/>
              <a:t>Strategic Enhancements: Leverage findings to improve employee satisfaction and retention through equitable salary adjustments.</a:t>
            </a:r>
          </a:p>
          <a:p>
            <a:r>
              <a:rPr dirty="0" lang="en-US"/>
              <a:t>Overall, the analysis supports strategic HR and financial planning, fostering a more transparent and fair compensation structure.</a:t>
            </a:r>
            <a:endParaRPr dirty="0"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834072" y="1828800"/>
            <a:ext cx="6481128" cy="22250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A detailed understanding of the current salary distribution within the organization.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Identification of any salary disparities and inequities.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Actionable recommendations for salary adjustments and policy changes. </a:t>
            </a:r>
          </a:p>
          <a:p>
            <a:pPr indent="-285750" marL="285750">
              <a:buFont typeface="Wingdings" panose="05000000000000000000" pitchFamily="2" charset="2"/>
              <a:buChar char="§"/>
            </a:pPr>
            <a:r>
              <a:rPr dirty="0" lang="en-US"/>
              <a:t>Enhanced ability to make data-driven decisions related to compensation and employee retention.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>
            <a:off x="838200" y="2133600"/>
            <a:ext cx="7467600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Objective:  Analyze salary distribution to identify disparities and improve compensation practices.</a:t>
            </a:r>
          </a:p>
          <a:p>
            <a:r>
              <a:rPr dirty="0" lang="en-US"/>
              <a:t>Data Fields:- Employee Info: ID, Name, Gender, Department, Start Date- Compensation: Salary, Employee Type (Full-time, Part-time), FTE- Location: Work Location </a:t>
            </a:r>
          </a:p>
          <a:p>
            <a:r>
              <a:rPr dirty="0" lang="en-US"/>
              <a:t>Pivot Table Setup:- Values: Average, Sum of Salary- Filters: Work Location, Employee Type- </a:t>
            </a:r>
          </a:p>
          <a:p>
            <a:r>
              <a:rPr dirty="0" lang="en-US"/>
              <a:t>Rows: Department, Gender, FTE- </a:t>
            </a:r>
          </a:p>
          <a:p>
            <a:r>
              <a:rPr dirty="0" lang="en-US"/>
              <a:t>Columns: Work Location, Employee Type</a:t>
            </a:r>
          </a:p>
          <a:p>
            <a:r>
              <a:rPr dirty="0" lang="en-US"/>
              <a:t>Expected Outcomes:- Understand salary distribution- Identify gender and location-based pay gaps- Provide insights for fair pay practices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838200" y="2209800"/>
            <a:ext cx="7162800" cy="2491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HR Team: For fair compensation practices and salary adjustments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Management &amp; Executives: To make strategic decisions on budgeting and employee retention.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Finance Department: To manage payroll budgets and financial planning.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Department Heads: To evaluate salary structures within their teams.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lang="en-US"/>
              <a:t>Diversity &amp; Inclusion Committees: To address pay equity issues.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505200" y="2209800"/>
            <a:ext cx="6305550" cy="24917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/>
              <a:t>Excel Pivot Tables: For dynamic data analysis and visualization.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/>
              <a:t>Excel Functions: Such as AVERAGE, SUM, and COUNT to calculate salary metrics.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/>
              <a:t>Conditional Formatting: To highlight salary disparities and trends.</a:t>
            </a:r>
          </a:p>
          <a:p>
            <a:pPr indent="-285750" marL="285750">
              <a:buFont typeface="Wingdings" panose="05000000000000000000" pitchFamily="2" charset="2"/>
              <a:buChar char="ü"/>
            </a:pPr>
            <a:r>
              <a:rPr dirty="0" lang="en-US"/>
              <a:t>Charts and Graphs: For visual representation of salary distribution and comparisons.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755332" y="1600200"/>
            <a:ext cx="8388668" cy="35585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Source: Kaggle</a:t>
            </a:r>
          </a:p>
          <a:p>
            <a:r>
              <a:rPr dirty="0" lang="en-US"/>
              <a:t>Total Features: 26</a:t>
            </a:r>
          </a:p>
          <a:p>
            <a:r>
              <a:rPr dirty="0" lang="en-US"/>
              <a:t>Selected Features: 9Features</a:t>
            </a:r>
          </a:p>
          <a:p>
            <a:r>
              <a:rPr dirty="0" lang="en-US"/>
              <a:t>Values: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Employee ID: Unique identifier for each employee.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Name: Employee’s full name.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Gender: Gender of the employee (e.g., Male, Female).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Department: Department where the employee works.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Salary: Employee’s salary.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Start Date: Date when the employee started.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FTE: Full-Time Equivalent status (e.g., Full-time, Part-time).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Work Location: Geographic location of the employee’s workplace.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US"/>
              <a:t>Employee Type: Type of employment (e.g., Full-time, Contract).</a:t>
            </a:r>
            <a:endParaRPr dirty="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10"/>
          <p:cNvSpPr txBox="1"/>
          <p:nvPr/>
        </p:nvSpPr>
        <p:spPr>
          <a:xfrm>
            <a:off x="2362200" y="1719203"/>
            <a:ext cx="7239000" cy="30251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lang="en-US"/>
              <a:t>Actionable Insights: Provides clear, actionable insights into salary distribution and disparities.-</a:t>
            </a:r>
          </a:p>
          <a:p>
            <a:r>
              <a:rPr dirty="0" lang="en-US"/>
              <a:t>Customizable Analysis: Dynamic pivot table allows for tailored analysis by department, location, and employee type.</a:t>
            </a:r>
          </a:p>
          <a:p>
            <a:r>
              <a:rPr dirty="0" lang="en-US"/>
              <a:t> Equity Focused: Identifies and highlights potential pay gaps by gender and other factors, promoting fair compensation.</a:t>
            </a:r>
          </a:p>
          <a:p>
            <a:r>
              <a:rPr dirty="0" lang="en-US"/>
              <a:t>Visual Clarity: Utilizes charts and graphs for easy visualization of complex salary data.</a:t>
            </a:r>
          </a:p>
          <a:p>
            <a:r>
              <a:rPr dirty="0" lang="en-US"/>
              <a:t>Data-Driven Decisions: Supports strategic decision-making with precise, data-driven recommendations for salary adjustments and budgeting.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swethaanand0515@gmail.com</cp:lastModifiedBy>
  <dcterms:created xsi:type="dcterms:W3CDTF">2024-03-29T04:07:22Z</dcterms:created>
  <dcterms:modified xsi:type="dcterms:W3CDTF">2024-09-10T14:22:38Z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7393700afd5a4f4f9918290fb65a75e7</vt:lpwstr>
  </property>
</Properties>
</file>