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3" r:id="rId9"/>
    <p:sldId id="269" r:id="rId10"/>
    <p:sldId id="264" r:id="rId11"/>
    <p:sldId id="270" r:id="rId12"/>
    <p:sldId id="271" r:id="rId13"/>
    <p:sldId id="265" r:id="rId14"/>
    <p:sldId id="268"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file:///C:\Users\Dinesh%20Sudha\AppData\Local\Temp\Temp1_archive.zip\employee_data.csv"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[employee_data.csv]Sheet1!PivotTable1</c:name>
    <c:fmtId val="7"/>
  </c:pivotSource>
  <c:chart>
    <c:title>
      <c:tx>
        <c:rich>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a:t>Employee Performance analysis</a:t>
            </a:r>
          </a:p>
        </c:rich>
      </c:tx>
      <c:layout>
        <c:manualLayout>
          <c:xMode val="edge"/>
          <c:yMode val="edge"/>
          <c:x val="0.1041583843115501"/>
          <c:y val="2.7777777777777776E-2"/>
        </c:manualLayout>
      </c:layout>
      <c:overlay val="0"/>
      <c:spPr>
        <a:noFill/>
        <a:ln>
          <a:noFill/>
        </a:ln>
        <a:effectLst/>
      </c:spPr>
      <c:txPr>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solidFill>
            <a:schemeClr val="accent1">
              <a:alpha val="85000"/>
            </a:schemeClr>
          </a:solidFill>
          <a:ln w="9525" cap="flat" cmpd="sng" algn="ctr">
            <a:solidFill>
              <a:schemeClr val="accent1">
                <a:lumMod val="75000"/>
              </a:schemeClr>
            </a:solidFill>
            <a:round/>
          </a:ln>
          <a:effectLst/>
          <a:scene3d>
            <a:camera prst="orthographicFront">
              <a:rot lat="0" lon="0" rev="0"/>
            </a:camera>
            <a:lightRig rig="threePt" dir="t">
              <a:rot lat="0" lon="0" rev="1200000"/>
            </a:lightRig>
          </a:scene3d>
          <a:sp3d contourW="9525">
            <a:contourClr>
              <a:schemeClr val="accent1">
                <a:lumMod val="75000"/>
              </a:schemeClr>
            </a:contourClr>
          </a:sp3d>
        </c:spPr>
        <c:marker>
          <c:symbol val="circle"/>
          <c:size val="6"/>
          <c:spPr>
            <a:solidFill>
              <a:schemeClr val="accent1">
                <a:alpha val="85000"/>
              </a:schemeClr>
            </a:solidFill>
            <a:ln w="9525">
              <a:noFill/>
              <a:round/>
            </a:ln>
            <a:effectLst/>
            <a:scene3d>
              <a:camera prst="orthographicFront">
                <a:rot lat="0" lon="0" rev="0"/>
              </a:camera>
              <a:lightRig rig="threePt" dir="t">
                <a:rot lat="0" lon="0" rev="1200000"/>
              </a:lightRig>
            </a:scene3d>
            <a:sp3d>
              <a:bevelT w="63500" h="2540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alpha val="85000"/>
            </a:schemeClr>
          </a:solidFill>
          <a:ln w="9525" cap="flat" cmpd="sng" algn="ctr">
            <a:solidFill>
              <a:schemeClr val="accent1">
                <a:lumMod val="75000"/>
              </a:schemeClr>
            </a:solidFill>
            <a:round/>
          </a:ln>
          <a:effectLst/>
          <a:scene3d>
            <a:camera prst="orthographicFront">
              <a:rot lat="0" lon="0" rev="0"/>
            </a:camera>
            <a:lightRig rig="threePt" dir="t">
              <a:rot lat="0" lon="0" rev="1200000"/>
            </a:lightRig>
          </a:scene3d>
          <a:sp3d contourW="9525">
            <a:contourClr>
              <a:schemeClr val="accent1">
                <a:lumMod val="75000"/>
              </a:schemeClr>
            </a:contourClr>
          </a:sp3d>
        </c:spPr>
        <c:marker>
          <c:symbol val="circle"/>
          <c:size val="6"/>
          <c:spPr>
            <a:solidFill>
              <a:schemeClr val="accent2">
                <a:alpha val="85000"/>
              </a:schemeClr>
            </a:solidFill>
            <a:ln w="9525">
              <a:noFill/>
              <a:round/>
            </a:ln>
            <a:effectLst/>
            <a:scene3d>
              <a:camera prst="orthographicFront">
                <a:rot lat="0" lon="0" rev="0"/>
              </a:camera>
              <a:lightRig rig="threePt" dir="t">
                <a:rot lat="0" lon="0" rev="1200000"/>
              </a:lightRig>
            </a:scene3d>
            <a:sp3d>
              <a:bevelT w="63500" h="2540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alpha val="85000"/>
            </a:schemeClr>
          </a:solidFill>
          <a:ln w="9525" cap="flat" cmpd="sng" algn="ctr">
            <a:solidFill>
              <a:schemeClr val="accent1">
                <a:lumMod val="75000"/>
              </a:schemeClr>
            </a:solidFill>
            <a:round/>
          </a:ln>
          <a:effectLst/>
          <a:scene3d>
            <a:camera prst="orthographicFront">
              <a:rot lat="0" lon="0" rev="0"/>
            </a:camera>
            <a:lightRig rig="threePt" dir="t">
              <a:rot lat="0" lon="0" rev="1200000"/>
            </a:lightRig>
          </a:scene3d>
          <a:sp3d contourW="9525">
            <a:contourClr>
              <a:schemeClr val="accent1">
                <a:lumMod val="75000"/>
              </a:schemeClr>
            </a:contourClr>
          </a:sp3d>
        </c:spPr>
        <c:marker>
          <c:symbol val="circle"/>
          <c:size val="6"/>
          <c:spPr>
            <a:solidFill>
              <a:schemeClr val="accent3">
                <a:alpha val="85000"/>
              </a:schemeClr>
            </a:solidFill>
            <a:ln w="9525">
              <a:noFill/>
              <a:round/>
            </a:ln>
            <a:effectLst/>
            <a:scene3d>
              <a:camera prst="orthographicFront">
                <a:rot lat="0" lon="0" rev="0"/>
              </a:camera>
              <a:lightRig rig="threePt" dir="t">
                <a:rot lat="0" lon="0" rev="1200000"/>
              </a:lightRig>
            </a:scene3d>
            <a:sp3d>
              <a:bevelT w="63500" h="2540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alpha val="85000"/>
            </a:schemeClr>
          </a:solidFill>
          <a:ln w="9525" cap="flat" cmpd="sng" algn="ctr">
            <a:solidFill>
              <a:schemeClr val="accent1">
                <a:lumMod val="75000"/>
              </a:schemeClr>
            </a:solidFill>
            <a:round/>
          </a:ln>
          <a:effectLst/>
          <a:scene3d>
            <a:camera prst="orthographicFront">
              <a:rot lat="0" lon="0" rev="0"/>
            </a:camera>
            <a:lightRig rig="threePt" dir="t">
              <a:rot lat="0" lon="0" rev="1200000"/>
            </a:lightRig>
          </a:scene3d>
          <a:sp3d contourW="9525">
            <a:contourClr>
              <a:schemeClr val="accent1">
                <a:lumMod val="75000"/>
              </a:schemeClr>
            </a:contourClr>
          </a:sp3d>
        </c:spPr>
        <c:marker>
          <c:symbol val="circle"/>
          <c:size val="6"/>
          <c:spPr>
            <a:solidFill>
              <a:schemeClr val="accent4">
                <a:alpha val="85000"/>
              </a:schemeClr>
            </a:solidFill>
            <a:ln w="9525">
              <a:noFill/>
              <a:round/>
            </a:ln>
            <a:effectLst/>
            <a:scene3d>
              <a:camera prst="orthographicFront">
                <a:rot lat="0" lon="0" rev="0"/>
              </a:camera>
              <a:lightRig rig="threePt" dir="t">
                <a:rot lat="0" lon="0" rev="1200000"/>
              </a:lightRig>
            </a:scene3d>
            <a:sp3d>
              <a:bevelT w="63500" h="2540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alpha val="85000"/>
            </a:schemeClr>
          </a:solidFill>
          <a:ln w="9525" cap="flat" cmpd="sng" algn="ctr">
            <a:solidFill>
              <a:schemeClr val="accent1">
                <a:lumMod val="75000"/>
              </a:schemeClr>
            </a:solidFill>
            <a:round/>
          </a:ln>
          <a:effectLst/>
          <a:scene3d>
            <a:camera prst="orthographicFront">
              <a:rot lat="0" lon="0" rev="0"/>
            </a:camera>
            <a:lightRig rig="threePt" dir="t">
              <a:rot lat="0" lon="0" rev="1200000"/>
            </a:lightRig>
          </a:scene3d>
          <a:sp3d contourW="9525">
            <a:contourClr>
              <a:schemeClr val="accent1">
                <a:lumMod val="75000"/>
              </a:schemeClr>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alpha val="85000"/>
            </a:schemeClr>
          </a:solidFill>
          <a:ln w="9525" cap="flat" cmpd="sng" algn="ctr">
            <a:solidFill>
              <a:schemeClr val="accent1">
                <a:lumMod val="75000"/>
              </a:schemeClr>
            </a:solidFill>
            <a:round/>
          </a:ln>
          <a:effectLst/>
          <a:scene3d>
            <a:camera prst="orthographicFront">
              <a:rot lat="0" lon="0" rev="0"/>
            </a:camera>
            <a:lightRig rig="threePt" dir="t">
              <a:rot lat="0" lon="0" rev="1200000"/>
            </a:lightRig>
          </a:scene3d>
          <a:sp3d contourW="9525">
            <a:contourClr>
              <a:schemeClr val="accent1">
                <a:lumMod val="75000"/>
              </a:schemeClr>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alpha val="85000"/>
            </a:schemeClr>
          </a:solidFill>
          <a:ln w="9525" cap="flat" cmpd="sng" algn="ctr">
            <a:solidFill>
              <a:schemeClr val="accent1">
                <a:lumMod val="75000"/>
              </a:schemeClr>
            </a:solidFill>
            <a:round/>
          </a:ln>
          <a:effectLst/>
          <a:scene3d>
            <a:camera prst="orthographicFront">
              <a:rot lat="0" lon="0" rev="0"/>
            </a:camera>
            <a:lightRig rig="threePt" dir="t">
              <a:rot lat="0" lon="0" rev="1200000"/>
            </a:lightRig>
          </a:scene3d>
          <a:sp3d contourW="9525">
            <a:contourClr>
              <a:schemeClr val="accent1">
                <a:lumMod val="75000"/>
              </a:schemeClr>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alpha val="85000"/>
            </a:schemeClr>
          </a:solidFill>
          <a:ln w="9525" cap="flat" cmpd="sng" algn="ctr">
            <a:solidFill>
              <a:schemeClr val="accent1">
                <a:lumMod val="75000"/>
              </a:schemeClr>
            </a:solidFill>
            <a:round/>
          </a:ln>
          <a:effectLst/>
          <a:scene3d>
            <a:camera prst="orthographicFront">
              <a:rot lat="0" lon="0" rev="0"/>
            </a:camera>
            <a:lightRig rig="threePt" dir="t">
              <a:rot lat="0" lon="0" rev="1200000"/>
            </a:lightRig>
          </a:scene3d>
          <a:sp3d contourW="9525">
            <a:contourClr>
              <a:schemeClr val="accent1">
                <a:lumMod val="75000"/>
              </a:schemeClr>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alpha val="85000"/>
            </a:schemeClr>
          </a:solidFill>
          <a:ln w="9525" cap="flat" cmpd="sng" algn="ctr">
            <a:solidFill>
              <a:schemeClr val="accent1">
                <a:lumMod val="75000"/>
              </a:schemeClr>
            </a:solidFill>
            <a:round/>
          </a:ln>
          <a:effectLst/>
          <a:scene3d>
            <a:camera prst="orthographicFront">
              <a:rot lat="0" lon="0" rev="0"/>
            </a:camera>
            <a:lightRig rig="threePt" dir="t">
              <a:rot lat="0" lon="0" rev="1200000"/>
            </a:lightRig>
          </a:scene3d>
          <a:sp3d contourW="9525">
            <a:contourClr>
              <a:schemeClr val="accent1">
                <a:lumMod val="75000"/>
              </a:schemeClr>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alpha val="85000"/>
            </a:schemeClr>
          </a:solidFill>
          <a:ln w="9525" cap="flat" cmpd="sng" algn="ctr">
            <a:solidFill>
              <a:schemeClr val="accent1">
                <a:lumMod val="75000"/>
              </a:schemeClr>
            </a:solidFill>
            <a:round/>
          </a:ln>
          <a:effectLst/>
          <a:scene3d>
            <a:camera prst="orthographicFront">
              <a:rot lat="0" lon="0" rev="0"/>
            </a:camera>
            <a:lightRig rig="threePt" dir="t">
              <a:rot lat="0" lon="0" rev="1200000"/>
            </a:lightRig>
          </a:scene3d>
          <a:sp3d contourW="9525">
            <a:contourClr>
              <a:schemeClr val="accent1">
                <a:lumMod val="75000"/>
              </a:schemeClr>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alpha val="85000"/>
            </a:schemeClr>
          </a:solidFill>
          <a:ln w="9525" cap="flat" cmpd="sng" algn="ctr">
            <a:solidFill>
              <a:schemeClr val="accent1">
                <a:lumMod val="75000"/>
              </a:schemeClr>
            </a:solidFill>
            <a:round/>
          </a:ln>
          <a:effectLst/>
          <a:scene3d>
            <a:camera prst="orthographicFront">
              <a:rot lat="0" lon="0" rev="0"/>
            </a:camera>
            <a:lightRig rig="threePt" dir="t">
              <a:rot lat="0" lon="0" rev="1200000"/>
            </a:lightRig>
          </a:scene3d>
          <a:sp3d contourW="9525">
            <a:contourClr>
              <a:schemeClr val="accent1">
                <a:lumMod val="75000"/>
              </a:schemeClr>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alpha val="85000"/>
            </a:schemeClr>
          </a:solidFill>
          <a:ln w="9525" cap="flat" cmpd="sng" algn="ctr">
            <a:solidFill>
              <a:schemeClr val="accent1">
                <a:lumMod val="75000"/>
              </a:schemeClr>
            </a:solidFill>
            <a:round/>
          </a:ln>
          <a:effectLst/>
          <a:scene3d>
            <a:camera prst="orthographicFront">
              <a:rot lat="0" lon="0" rev="0"/>
            </a:camera>
            <a:lightRig rig="threePt" dir="t">
              <a:rot lat="0" lon="0" rev="1200000"/>
            </a:lightRig>
          </a:scene3d>
          <a:sp3d contourW="9525">
            <a:contourClr>
              <a:schemeClr val="accent1">
                <a:lumMod val="75000"/>
              </a:schemeClr>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tx>
            <c:strRef>
              <c:f>Sheet1!$B$3:$B$4</c:f>
              <c:strCache>
                <c:ptCount val="1"/>
                <c:pt idx="0">
                  <c:v>HIGH</c:v>
                </c:pt>
              </c:strCache>
            </c:strRef>
          </c:tx>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c:v>
                </c:pt>
                <c:pt idx="1">
                  <c:v>3</c:v>
                </c:pt>
                <c:pt idx="2">
                  <c:v>4</c:v>
                </c:pt>
                <c:pt idx="3">
                  <c:v>4</c:v>
                </c:pt>
                <c:pt idx="4">
                  <c:v>2</c:v>
                </c:pt>
                <c:pt idx="5">
                  <c:v>4</c:v>
                </c:pt>
                <c:pt idx="6">
                  <c:v>3</c:v>
                </c:pt>
                <c:pt idx="7">
                  <c:v>1</c:v>
                </c:pt>
                <c:pt idx="8">
                  <c:v>4</c:v>
                </c:pt>
                <c:pt idx="9">
                  <c:v>5</c:v>
                </c:pt>
              </c:numCache>
            </c:numRef>
          </c:val>
          <c:extLst>
            <c:ext xmlns:c16="http://schemas.microsoft.com/office/drawing/2014/chart" uri="{C3380CC4-5D6E-409C-BE32-E72D297353CC}">
              <c16:uniqueId val="{00000000-47CB-4FF6-965B-23D824F0B731}"/>
            </c:ext>
          </c:extLst>
        </c:ser>
        <c:ser>
          <c:idx val="1"/>
          <c:order val="1"/>
          <c:tx>
            <c:strRef>
              <c:f>Sheet1!$C$3:$C$4</c:f>
              <c:strCache>
                <c:ptCount val="1"/>
                <c:pt idx="0">
                  <c:v>LOW</c:v>
                </c:pt>
              </c:strCache>
            </c:strRef>
          </c:tx>
          <c:spPr>
            <a:gradFill rotWithShape="1">
              <a:gsLst>
                <a:gs pos="0">
                  <a:schemeClr val="accent2">
                    <a:shade val="51000"/>
                    <a:satMod val="130000"/>
                  </a:schemeClr>
                </a:gs>
                <a:gs pos="80000">
                  <a:schemeClr val="accent2">
                    <a:shade val="93000"/>
                    <a:satMod val="130000"/>
                  </a:schemeClr>
                </a:gs>
                <a:gs pos="100000">
                  <a:schemeClr val="accent2">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2</c:v>
                </c:pt>
                <c:pt idx="1">
                  <c:v>12</c:v>
                </c:pt>
                <c:pt idx="2">
                  <c:v>6</c:v>
                </c:pt>
                <c:pt idx="3">
                  <c:v>7</c:v>
                </c:pt>
                <c:pt idx="4">
                  <c:v>8</c:v>
                </c:pt>
                <c:pt idx="5">
                  <c:v>5</c:v>
                </c:pt>
                <c:pt idx="6">
                  <c:v>7</c:v>
                </c:pt>
                <c:pt idx="7">
                  <c:v>10</c:v>
                </c:pt>
                <c:pt idx="8">
                  <c:v>9</c:v>
                </c:pt>
                <c:pt idx="9">
                  <c:v>4</c:v>
                </c:pt>
              </c:numCache>
            </c:numRef>
          </c:val>
          <c:extLst>
            <c:ext xmlns:c16="http://schemas.microsoft.com/office/drawing/2014/chart" uri="{C3380CC4-5D6E-409C-BE32-E72D297353CC}">
              <c16:uniqueId val="{00000001-47CB-4FF6-965B-23D824F0B731}"/>
            </c:ext>
          </c:extLst>
        </c:ser>
        <c:ser>
          <c:idx val="2"/>
          <c:order val="2"/>
          <c:tx>
            <c:strRef>
              <c:f>Sheet1!$D$3:$D$4</c:f>
              <c:strCache>
                <c:ptCount val="1"/>
                <c:pt idx="0">
                  <c:v>MED</c:v>
                </c:pt>
              </c:strCache>
            </c:strRef>
          </c:tx>
          <c:spPr>
            <a:gradFill rotWithShape="1">
              <a:gsLst>
                <a:gs pos="0">
                  <a:schemeClr val="accent3">
                    <a:shade val="51000"/>
                    <a:satMod val="130000"/>
                  </a:schemeClr>
                </a:gs>
                <a:gs pos="80000">
                  <a:schemeClr val="accent3">
                    <a:shade val="93000"/>
                    <a:satMod val="130000"/>
                  </a:schemeClr>
                </a:gs>
                <a:gs pos="100000">
                  <a:schemeClr val="accent3">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26</c:v>
                </c:pt>
                <c:pt idx="1">
                  <c:v>17</c:v>
                </c:pt>
                <c:pt idx="2">
                  <c:v>21</c:v>
                </c:pt>
                <c:pt idx="3">
                  <c:v>21</c:v>
                </c:pt>
                <c:pt idx="4">
                  <c:v>23</c:v>
                </c:pt>
                <c:pt idx="5">
                  <c:v>22</c:v>
                </c:pt>
                <c:pt idx="6">
                  <c:v>22</c:v>
                </c:pt>
                <c:pt idx="7">
                  <c:v>21</c:v>
                </c:pt>
                <c:pt idx="8">
                  <c:v>17</c:v>
                </c:pt>
                <c:pt idx="9">
                  <c:v>24</c:v>
                </c:pt>
              </c:numCache>
            </c:numRef>
          </c:val>
          <c:extLst>
            <c:ext xmlns:c16="http://schemas.microsoft.com/office/drawing/2014/chart" uri="{C3380CC4-5D6E-409C-BE32-E72D297353CC}">
              <c16:uniqueId val="{00000002-47CB-4FF6-965B-23D824F0B731}"/>
            </c:ext>
          </c:extLst>
        </c:ser>
        <c:ser>
          <c:idx val="3"/>
          <c:order val="3"/>
          <c:tx>
            <c:strRef>
              <c:f>Sheet1!$E$3:$E$4</c:f>
              <c:strCache>
                <c:ptCount val="1"/>
                <c:pt idx="0">
                  <c:v>VERY HIGH</c:v>
                </c:pt>
              </c:strCache>
            </c:strRef>
          </c:tx>
          <c:spPr>
            <a:gradFill rotWithShape="1">
              <a:gsLst>
                <a:gs pos="0">
                  <a:schemeClr val="accent4">
                    <a:shade val="51000"/>
                    <a:satMod val="130000"/>
                  </a:schemeClr>
                </a:gs>
                <a:gs pos="80000">
                  <a:schemeClr val="accent4">
                    <a:shade val="93000"/>
                    <a:satMod val="130000"/>
                  </a:schemeClr>
                </a:gs>
                <a:gs pos="100000">
                  <a:schemeClr val="accent4">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c:v>
                </c:pt>
                <c:pt idx="1">
                  <c:v>2</c:v>
                </c:pt>
                <c:pt idx="2">
                  <c:v>2</c:v>
                </c:pt>
                <c:pt idx="3">
                  <c:v>2</c:v>
                </c:pt>
                <c:pt idx="4">
                  <c:v>1</c:v>
                </c:pt>
                <c:pt idx="5">
                  <c:v>1</c:v>
                </c:pt>
                <c:pt idx="6">
                  <c:v>3</c:v>
                </c:pt>
                <c:pt idx="7">
                  <c:v>2</c:v>
                </c:pt>
                <c:pt idx="8">
                  <c:v>1</c:v>
                </c:pt>
                <c:pt idx="9">
                  <c:v>2</c:v>
                </c:pt>
              </c:numCache>
            </c:numRef>
          </c:val>
          <c:extLst>
            <c:ext xmlns:c16="http://schemas.microsoft.com/office/drawing/2014/chart" uri="{C3380CC4-5D6E-409C-BE32-E72D297353CC}">
              <c16:uniqueId val="{00000003-47CB-4FF6-965B-23D824F0B731}"/>
            </c:ext>
          </c:extLst>
        </c:ser>
        <c:dLbls>
          <c:showLegendKey val="0"/>
          <c:showVal val="0"/>
          <c:showCatName val="0"/>
          <c:showSerName val="0"/>
          <c:showPercent val="0"/>
          <c:showBubbleSize val="0"/>
        </c:dLbls>
        <c:gapWidth val="150"/>
        <c:shape val="box"/>
        <c:axId val="1371753247"/>
        <c:axId val="1371752767"/>
        <c:axId val="0"/>
      </c:bar3DChart>
      <c:catAx>
        <c:axId val="1371753247"/>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1371752767"/>
        <c:crosses val="autoZero"/>
        <c:auto val="1"/>
        <c:lblAlgn val="ctr"/>
        <c:lblOffset val="100"/>
        <c:noMultiLvlLbl val="0"/>
      </c:catAx>
      <c:valAx>
        <c:axId val="1371752767"/>
        <c:scaling>
          <c:orientation val="minMax"/>
        </c:scaling>
        <c:delete val="0"/>
        <c:axPos val="l"/>
        <c:majorGridlines>
          <c:spPr>
            <a:ln w="9525" cap="flat" cmpd="sng" algn="ctr">
              <a:solidFill>
                <a:schemeClr val="dk1">
                  <a:lumMod val="50000"/>
                  <a:lumOff val="5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1371753247"/>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4">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dk1">
            <a:lumMod val="50000"/>
            <a:lumOff val="50000"/>
          </a:schemeClr>
        </a:solidFill>
        <a:round/>
      </a:ln>
    </cs:spPr>
  </cs:gridlineMajor>
  <cs:gridlineMinor>
    <cs:lnRef idx="0"/>
    <cs:fillRef idx="0"/>
    <cs:effectRef idx="0"/>
    <cs:fontRef idx="minor">
      <a:schemeClr val="tx1"/>
    </cs:fontRef>
    <cs:spPr>
      <a:ln>
        <a:solidFill>
          <a:schemeClr val="dk1">
            <a:lumMod val="60000"/>
            <a:lumOff val="40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tx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687161" y="997404"/>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7162800" y="254610"/>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352800" y="5181600"/>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152525" y="1731140"/>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600200" y="2888441"/>
            <a:ext cx="8610600" cy="1938992"/>
          </a:xfrm>
          <a:prstGeom prst="rect">
            <a:avLst/>
          </a:prstGeom>
          <a:noFill/>
        </p:spPr>
        <p:txBody>
          <a:bodyPr wrap="square" rtlCol="0">
            <a:spAutoFit/>
          </a:bodyPr>
          <a:lstStyle/>
          <a:p>
            <a:r>
              <a:rPr lang="en-US" sz="2400" dirty="0"/>
              <a:t>STUDENT NAME: </a:t>
            </a:r>
            <a:r>
              <a:rPr lang="en-US" sz="2400" dirty="0" err="1"/>
              <a:t>K.Sujitha</a:t>
            </a:r>
            <a:endParaRPr lang="en-US" sz="2400" dirty="0"/>
          </a:p>
          <a:p>
            <a:r>
              <a:rPr lang="en-US" sz="2400" dirty="0"/>
              <a:t>REGISTER NO      : 312216203 (asunm1621312216203)</a:t>
            </a:r>
          </a:p>
          <a:p>
            <a:r>
              <a:rPr lang="en-US" sz="2400" dirty="0"/>
              <a:t>DEPARTMENT     : B.com (Bank Management)</a:t>
            </a:r>
          </a:p>
          <a:p>
            <a:r>
              <a:rPr lang="en-US" sz="2400" dirty="0"/>
              <a:t>COLLEGE              : Shri </a:t>
            </a:r>
            <a:r>
              <a:rPr lang="en-US" sz="2400" dirty="0" err="1"/>
              <a:t>Shankarlal</a:t>
            </a:r>
            <a:r>
              <a:rPr lang="en-US" sz="2400" dirty="0"/>
              <a:t> </a:t>
            </a:r>
            <a:r>
              <a:rPr lang="en-US" sz="2400" dirty="0" err="1"/>
              <a:t>Sundarbai</a:t>
            </a:r>
            <a:r>
              <a:rPr lang="en-US" sz="2400" dirty="0"/>
              <a:t> </a:t>
            </a:r>
            <a:r>
              <a:rPr lang="en-US" sz="2400" dirty="0" err="1"/>
              <a:t>Shasun</a:t>
            </a:r>
            <a:r>
              <a:rPr lang="en-US" sz="2400" dirty="0"/>
              <a:t> Jain College</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1" name="Title 10">
            <a:extLst>
              <a:ext uri="{FF2B5EF4-FFF2-40B4-BE49-F238E27FC236}">
                <a16:creationId xmlns:a16="http://schemas.microsoft.com/office/drawing/2014/main" id="{37E4911C-ADBE-3940-F0C7-EC8F831D9EC4}"/>
              </a:ext>
            </a:extLst>
          </p:cNvPr>
          <p:cNvSpPr>
            <a:spLocks noGrp="1"/>
          </p:cNvSpPr>
          <p:nvPr>
            <p:ph type="title"/>
          </p:nvPr>
        </p:nvSpPr>
        <p:spPr>
          <a:xfrm>
            <a:off x="755332" y="385444"/>
            <a:ext cx="10681335" cy="1477328"/>
          </a:xfrm>
        </p:spPr>
        <p:txBody>
          <a:bodyPr/>
          <a:lstStyle/>
          <a:p>
            <a:br>
              <a:rPr lang="en-US" dirty="0"/>
            </a:br>
            <a:endParaRPr lang="en-IN" dirty="0"/>
          </a:p>
        </p:txBody>
      </p:sp>
      <p:sp>
        <p:nvSpPr>
          <p:cNvPr id="12" name="Text Placeholder 11">
            <a:extLst>
              <a:ext uri="{FF2B5EF4-FFF2-40B4-BE49-F238E27FC236}">
                <a16:creationId xmlns:a16="http://schemas.microsoft.com/office/drawing/2014/main" id="{4939C104-44F3-B961-5D0C-5EE069F1F6F1}"/>
              </a:ext>
            </a:extLst>
          </p:cNvPr>
          <p:cNvSpPr>
            <a:spLocks noGrp="1"/>
          </p:cNvSpPr>
          <p:nvPr>
            <p:ph type="body" idx="1"/>
          </p:nvPr>
        </p:nvSpPr>
        <p:spPr>
          <a:xfrm>
            <a:off x="609600" y="982341"/>
            <a:ext cx="8924925" cy="5262979"/>
          </a:xfrm>
        </p:spPr>
        <p:txBody>
          <a:bodyPr/>
          <a:lstStyle/>
          <a:p>
            <a:endParaRPr lang="en-US" sz="2800" dirty="0"/>
          </a:p>
          <a:p>
            <a:pPr marL="457200" indent="-457200">
              <a:buFont typeface="Arial" panose="020B0604020202020204" pitchFamily="34" charset="0"/>
              <a:buChar char="•"/>
            </a:pPr>
            <a:r>
              <a:rPr lang="en-US" sz="2400" b="1" dirty="0"/>
              <a:t>Data Collection:</a:t>
            </a:r>
            <a:r>
              <a:rPr lang="en-US" sz="2400" dirty="0"/>
              <a:t> The dataset utilized for this analysis was sourced from Kaggle, a popular platform for data science competitions and datasets. This dataset provided a rich source of information relevant to employee performance, offering a comprehensive set of attributes necessary for in- depth analysis.</a:t>
            </a:r>
          </a:p>
          <a:p>
            <a:pPr marL="285750" indent="-285750">
              <a:buFont typeface="Arial" panose="020B0604020202020204" pitchFamily="34" charset="0"/>
              <a:buChar char="•"/>
            </a:pPr>
            <a:endParaRPr lang="en-US" dirty="0"/>
          </a:p>
          <a:p>
            <a:pPr marL="457200" indent="-457200">
              <a:buFont typeface="Arial" panose="020B0604020202020204" pitchFamily="34" charset="0"/>
              <a:buChar char="•"/>
            </a:pPr>
            <a:r>
              <a:rPr lang="en-US" sz="2400" b="1" dirty="0"/>
              <a:t>Selection of feature: </a:t>
            </a:r>
            <a:r>
              <a:rPr lang="en-US" sz="2400" dirty="0"/>
              <a:t>In the initial phase of analysis, we focused on selecting key attributes directly related to employee performance. This involved identifying and highlighting specific features that would provide meaningful insights into various aspects of performance. By narrowing down the attributes to those most relevant, we ensured that the analysis would be both targeted and effective.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F9C212F-4FA2-A9F9-2965-9322E7893077}"/>
              </a:ext>
            </a:extLst>
          </p:cNvPr>
          <p:cNvSpPr>
            <a:spLocks noGrp="1"/>
          </p:cNvSpPr>
          <p:nvPr>
            <p:ph type="title"/>
          </p:nvPr>
        </p:nvSpPr>
        <p:spPr>
          <a:xfrm flipV="1">
            <a:off x="755332" y="-533400"/>
            <a:ext cx="10681335" cy="152400"/>
          </a:xfrm>
        </p:spPr>
        <p:txBody>
          <a:bodyPr/>
          <a:lstStyle/>
          <a:p>
            <a:endParaRPr lang="en-IN" dirty="0"/>
          </a:p>
        </p:txBody>
      </p:sp>
      <p:sp>
        <p:nvSpPr>
          <p:cNvPr id="5" name="Text Placeholder 4">
            <a:extLst>
              <a:ext uri="{FF2B5EF4-FFF2-40B4-BE49-F238E27FC236}">
                <a16:creationId xmlns:a16="http://schemas.microsoft.com/office/drawing/2014/main" id="{AF79FCF7-BC50-CB0D-744E-C090E3183F72}"/>
              </a:ext>
            </a:extLst>
          </p:cNvPr>
          <p:cNvSpPr>
            <a:spLocks noGrp="1"/>
          </p:cNvSpPr>
          <p:nvPr>
            <p:ph type="body" idx="1"/>
          </p:nvPr>
        </p:nvSpPr>
        <p:spPr>
          <a:xfrm>
            <a:off x="457200" y="685800"/>
            <a:ext cx="8686800" cy="4801314"/>
          </a:xfrm>
        </p:spPr>
        <p:txBody>
          <a:bodyPr/>
          <a:lstStyle/>
          <a:p>
            <a:r>
              <a:rPr lang="en-US" sz="2400" dirty="0"/>
              <a:t> </a:t>
            </a:r>
            <a:r>
              <a:rPr lang="en-US" sz="2400" b="1" dirty="0"/>
              <a:t>Identification of Null Values: </a:t>
            </a:r>
            <a:r>
              <a:rPr lang="en-US" sz="2400" dirty="0"/>
              <a:t>An important step in data cleaning was identifying and managing null values within the dataset. Using conditional formatting and the filter option in Excel, we were able to visually highlight and isolate cells with missing data. This allowed us to address these gaps appropriately, either by imputing values or excluding incomplete records to maintain the integrity of the analysis.</a:t>
            </a:r>
          </a:p>
          <a:p>
            <a:endParaRPr lang="en-US" sz="2400" dirty="0"/>
          </a:p>
          <a:p>
            <a:r>
              <a:rPr lang="en-US" sz="2400" b="1" dirty="0"/>
              <a:t>Performance Level Calculation: </a:t>
            </a:r>
            <a:r>
              <a:rPr lang="en-US" sz="2400" dirty="0"/>
              <a:t>To assess employee performance, a new formula was developed and applied across the dataset. This formula integrated various performance metrics to compute a comprehensive performance level for each employee. By standardizing this calculation, we ensured consistency in how performance was measured and compared.</a:t>
            </a:r>
            <a:endParaRPr lang="en-IN" sz="2400" dirty="0"/>
          </a:p>
        </p:txBody>
      </p:sp>
    </p:spTree>
    <p:extLst>
      <p:ext uri="{BB962C8B-B14F-4D97-AF65-F5344CB8AC3E}">
        <p14:creationId xmlns:p14="http://schemas.microsoft.com/office/powerpoint/2010/main" val="27439770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A7164F1-9BBA-32BB-BBB4-26A26D0F66DD}"/>
              </a:ext>
            </a:extLst>
          </p:cNvPr>
          <p:cNvSpPr>
            <a:spLocks noGrp="1"/>
          </p:cNvSpPr>
          <p:nvPr>
            <p:ph type="title"/>
          </p:nvPr>
        </p:nvSpPr>
        <p:spPr/>
        <p:txBody>
          <a:bodyPr/>
          <a:lstStyle/>
          <a:p>
            <a:r>
              <a:rPr lang="en-IN" dirty="0"/>
              <a:t>   </a:t>
            </a:r>
          </a:p>
        </p:txBody>
      </p:sp>
      <p:sp>
        <p:nvSpPr>
          <p:cNvPr id="6" name="Text Placeholder 5">
            <a:extLst>
              <a:ext uri="{FF2B5EF4-FFF2-40B4-BE49-F238E27FC236}">
                <a16:creationId xmlns:a16="http://schemas.microsoft.com/office/drawing/2014/main" id="{053807ED-51F0-2B0D-CD1C-A885DBB44CB3}"/>
              </a:ext>
            </a:extLst>
          </p:cNvPr>
          <p:cNvSpPr>
            <a:spLocks noGrp="1"/>
          </p:cNvSpPr>
          <p:nvPr>
            <p:ph type="body" idx="1"/>
          </p:nvPr>
        </p:nvSpPr>
        <p:spPr>
          <a:xfrm>
            <a:off x="304800" y="385444"/>
            <a:ext cx="10363200" cy="5909310"/>
          </a:xfrm>
        </p:spPr>
        <p:txBody>
          <a:bodyPr/>
          <a:lstStyle/>
          <a:p>
            <a:r>
              <a:rPr lang="en-US" sz="2400" b="1" dirty="0"/>
              <a:t>Pivot Table Utilization</a:t>
            </a:r>
            <a:r>
              <a:rPr lang="en-US" sz="2400" dirty="0"/>
              <a:t>: For summarizing and analyzing the data, a pivot table was employed. This tool allowed us to efficiently organize and aggregate performance data, particularly after removing any blank values that could skew results. The pivot table facilitated a clear and structured overview of the data, enabling easier analysis of performance trends and patterns.</a:t>
            </a:r>
          </a:p>
          <a:p>
            <a:endParaRPr lang="en-US" sz="2400" dirty="0"/>
          </a:p>
          <a:p>
            <a:r>
              <a:rPr lang="en-US" sz="2400" b="1" dirty="0"/>
              <a:t>Data Visualization: </a:t>
            </a:r>
            <a:r>
              <a:rPr lang="en-US" sz="2400" dirty="0"/>
              <a:t>To further enhance the understanding of the summarized data, charts were created based on the information derived from the pivot table. These visualizations provided a graphical representation of key insights, making it easier to interpret complex data and identify trends.</a:t>
            </a:r>
          </a:p>
          <a:p>
            <a:endParaRPr lang="en-US" sz="2400" dirty="0"/>
          </a:p>
          <a:p>
            <a:r>
              <a:rPr lang="en-US" sz="2400" b="1" dirty="0"/>
              <a:t>Final Output: </a:t>
            </a:r>
            <a:r>
              <a:rPr lang="en-US" sz="2400" dirty="0"/>
              <a:t>The culmination of this analysis was a set of valuable insights into employee performance. The final output revealed performance trends across various parameters, such as gender, business unit, and performance </a:t>
            </a:r>
            <a:r>
              <a:rPr lang="en-US" sz="2400" dirty="0" err="1"/>
              <a:t>level.This</a:t>
            </a:r>
            <a:r>
              <a:rPr lang="en-US" sz="2400" dirty="0"/>
              <a:t> detailed analysis provided actionable information that could be used for decision- making, performance improvement, and strategic planning within the organization</a:t>
            </a:r>
            <a:endParaRPr lang="en-IN" sz="2400" dirty="0"/>
          </a:p>
        </p:txBody>
      </p:sp>
    </p:spTree>
    <p:extLst>
      <p:ext uri="{BB962C8B-B14F-4D97-AF65-F5344CB8AC3E}">
        <p14:creationId xmlns:p14="http://schemas.microsoft.com/office/powerpoint/2010/main" val="36185892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graphicFrame>
        <p:nvGraphicFramePr>
          <p:cNvPr id="8" name="Chart 7">
            <a:extLst>
              <a:ext uri="{FF2B5EF4-FFF2-40B4-BE49-F238E27FC236}">
                <a16:creationId xmlns:a16="http://schemas.microsoft.com/office/drawing/2014/main" id="{8353A18B-1900-6E73-6A88-6E26CC3A81B0}"/>
              </a:ext>
            </a:extLst>
          </p:cNvPr>
          <p:cNvGraphicFramePr>
            <a:graphicFrameLocks/>
          </p:cNvGraphicFramePr>
          <p:nvPr>
            <p:extLst>
              <p:ext uri="{D42A27DB-BD31-4B8C-83A1-F6EECF244321}">
                <p14:modId xmlns:p14="http://schemas.microsoft.com/office/powerpoint/2010/main" val="3004285540"/>
              </p:ext>
            </p:extLst>
          </p:nvPr>
        </p:nvGraphicFramePr>
        <p:xfrm>
          <a:off x="2133600" y="1676400"/>
          <a:ext cx="6400800" cy="4143375"/>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707571" y="533400"/>
            <a:ext cx="10681335" cy="758190"/>
          </a:xfrm>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E32904C8-E721-0C9A-44EB-78AF9E621A17}"/>
              </a:ext>
            </a:extLst>
          </p:cNvPr>
          <p:cNvSpPr>
            <a:spLocks noGrp="1"/>
          </p:cNvSpPr>
          <p:nvPr>
            <p:ph type="body" idx="1"/>
          </p:nvPr>
        </p:nvSpPr>
        <p:spPr>
          <a:xfrm>
            <a:off x="685800" y="1752600"/>
            <a:ext cx="8763000" cy="3939540"/>
          </a:xfrm>
        </p:spPr>
        <p:txBody>
          <a:bodyPr/>
          <a:lstStyle/>
          <a:p>
            <a:r>
              <a:rPr lang="en-US" sz="3200" dirty="0"/>
              <a:t>     </a:t>
            </a:r>
            <a:r>
              <a:rPr lang="en-US" sz="2800" dirty="0"/>
              <a:t>In conclusion, the final output from this analysis provided in a detailed view of performance of employees across various heads such as business unit, gender and performance level. By identifying top performers and performance gaps, we can inform data-driven decisions to enhance employee development, improve productivity, and drive business success. Our recommendations for growth and development will help employees reach their full potential, ultimately benefiting the organization as a whole.</a:t>
            </a:r>
            <a:endParaRPr lang="en-IN" sz="2800"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9820337" y="134670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1009650" y="1264659"/>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009650" y="2716500"/>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914400" y="746872"/>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905094" y="1442308"/>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672083" y="1032375"/>
            <a:ext cx="10681335" cy="75819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sp>
        <p:nvSpPr>
          <p:cNvPr id="9" name="Text Placeholder 8">
            <a:extLst>
              <a:ext uri="{FF2B5EF4-FFF2-40B4-BE49-F238E27FC236}">
                <a16:creationId xmlns:a16="http://schemas.microsoft.com/office/drawing/2014/main" id="{2C7DACDC-C6A5-C1A8-8692-D6C0C7E5746F}"/>
              </a:ext>
            </a:extLst>
          </p:cNvPr>
          <p:cNvSpPr>
            <a:spLocks noGrp="1"/>
          </p:cNvSpPr>
          <p:nvPr>
            <p:ph type="body" idx="1"/>
          </p:nvPr>
        </p:nvSpPr>
        <p:spPr>
          <a:xfrm>
            <a:off x="672083" y="2159250"/>
            <a:ext cx="6400800" cy="2462213"/>
          </a:xfrm>
        </p:spPr>
        <p:txBody>
          <a:bodyPr/>
          <a:lstStyle/>
          <a:p>
            <a:r>
              <a:rPr lang="en-US" sz="3200" dirty="0"/>
              <a:t>Analyze employee performance using Excel to identify strengths, weaknesses, and trends based on productivity, attendance, and feedback metrics.</a:t>
            </a:r>
            <a:endParaRPr lang="en-IN" sz="3200"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10324718" y="6405562"/>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47647" y="1038225"/>
            <a:ext cx="10681335" cy="670696"/>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a:t>
            </a:r>
            <a:r>
              <a:rPr lang="en-IN" sz="4250" spc="5" dirty="0"/>
              <a:t> </a:t>
            </a:r>
            <a:r>
              <a:rPr sz="4250" spc="-20" dirty="0"/>
              <a:t>OVERVIEW</a:t>
            </a:r>
            <a:endParaRPr sz="4250" dirty="0"/>
          </a:p>
        </p:txBody>
      </p:sp>
      <p:sp>
        <p:nvSpPr>
          <p:cNvPr id="9" name="Text Placeholder 8">
            <a:extLst>
              <a:ext uri="{FF2B5EF4-FFF2-40B4-BE49-F238E27FC236}">
                <a16:creationId xmlns:a16="http://schemas.microsoft.com/office/drawing/2014/main" id="{95122520-729E-6F85-33A2-DF8668807534}"/>
              </a:ext>
            </a:extLst>
          </p:cNvPr>
          <p:cNvSpPr>
            <a:spLocks noGrp="1"/>
          </p:cNvSpPr>
          <p:nvPr>
            <p:ph type="body" idx="1"/>
          </p:nvPr>
        </p:nvSpPr>
        <p:spPr>
          <a:xfrm>
            <a:off x="838200" y="1752651"/>
            <a:ext cx="8048625" cy="3447098"/>
          </a:xfrm>
        </p:spPr>
        <p:txBody>
          <a:bodyPr/>
          <a:lstStyle/>
          <a:p>
            <a:endParaRPr lang="en-US" sz="2800" dirty="0"/>
          </a:p>
          <a:p>
            <a:r>
              <a:rPr lang="en-US" sz="2800" dirty="0"/>
              <a:t>     Employee Performance Data Analysis. Unlock performance insights from employee data.</a:t>
            </a:r>
          </a:p>
          <a:p>
            <a:r>
              <a:rPr lang="en-US" sz="2800" dirty="0"/>
              <a:t>Measure what matters. Drive business success with data-driven decisions. Optimize performance, elevate results. Foster a culture of high performance and accountability. Transform data into actionable strategies.</a:t>
            </a: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1" name="TextBox 10">
            <a:extLst>
              <a:ext uri="{FF2B5EF4-FFF2-40B4-BE49-F238E27FC236}">
                <a16:creationId xmlns:a16="http://schemas.microsoft.com/office/drawing/2014/main" id="{F050B57B-77CA-84FA-9910-3F41C17BBB48}"/>
              </a:ext>
            </a:extLst>
          </p:cNvPr>
          <p:cNvSpPr txBox="1"/>
          <p:nvPr/>
        </p:nvSpPr>
        <p:spPr>
          <a:xfrm>
            <a:off x="0" y="4760178"/>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304800" y="1058341"/>
            <a:ext cx="10681335" cy="758190"/>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10" name="Text Placeholder 9">
            <a:extLst>
              <a:ext uri="{FF2B5EF4-FFF2-40B4-BE49-F238E27FC236}">
                <a16:creationId xmlns:a16="http://schemas.microsoft.com/office/drawing/2014/main" id="{95307AFD-BB9C-3878-4A6C-9D2FFAFC02AB}"/>
              </a:ext>
            </a:extLst>
          </p:cNvPr>
          <p:cNvSpPr>
            <a:spLocks noGrp="1"/>
          </p:cNvSpPr>
          <p:nvPr>
            <p:ph type="body" idx="1"/>
          </p:nvPr>
        </p:nvSpPr>
        <p:spPr>
          <a:xfrm>
            <a:off x="1971675" y="2201771"/>
            <a:ext cx="4724400" cy="3223260"/>
          </a:xfrm>
        </p:spPr>
        <p:txBody>
          <a:bodyPr/>
          <a:lstStyle/>
          <a:p>
            <a:r>
              <a:rPr lang="en-US" sz="4000" dirty="0"/>
              <a:t>1. HR Professionals</a:t>
            </a:r>
          </a:p>
          <a:p>
            <a:r>
              <a:rPr lang="en-US" sz="4000" dirty="0"/>
              <a:t>2. Managers</a:t>
            </a:r>
          </a:p>
          <a:p>
            <a:r>
              <a:rPr lang="en-US" sz="4000" dirty="0"/>
              <a:t>3. Business Leaders</a:t>
            </a:r>
          </a:p>
          <a:p>
            <a:r>
              <a:rPr lang="en-US" sz="4000" dirty="0"/>
              <a:t>4. IT Professionals</a:t>
            </a:r>
          </a:p>
          <a:p>
            <a:r>
              <a:rPr lang="en-US" sz="4000" dirty="0"/>
              <a:t>5. Employees</a:t>
            </a:r>
            <a:endParaRPr lang="en-IN" sz="4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64645" y="2019300"/>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424987" y="185737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381000" y="528569"/>
            <a:ext cx="10681335" cy="75819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8" name="Text Placeholder 7">
            <a:extLst>
              <a:ext uri="{FF2B5EF4-FFF2-40B4-BE49-F238E27FC236}">
                <a16:creationId xmlns:a16="http://schemas.microsoft.com/office/drawing/2014/main" id="{82B6C698-9645-F542-AC47-55F5C01E7685}"/>
              </a:ext>
            </a:extLst>
          </p:cNvPr>
          <p:cNvSpPr>
            <a:spLocks noGrp="1"/>
          </p:cNvSpPr>
          <p:nvPr>
            <p:ph type="body" idx="1"/>
          </p:nvPr>
        </p:nvSpPr>
        <p:spPr>
          <a:xfrm>
            <a:off x="3124200" y="2218458"/>
            <a:ext cx="5943600" cy="3016210"/>
          </a:xfrm>
        </p:spPr>
        <p:txBody>
          <a:bodyPr/>
          <a:lstStyle/>
          <a:p>
            <a:pPr marL="457200" indent="-457200">
              <a:buAutoNum type="arabicPeriod"/>
            </a:pPr>
            <a:r>
              <a:rPr lang="en-US" sz="2800" dirty="0"/>
              <a:t>Filter For removing missing values</a:t>
            </a:r>
          </a:p>
          <a:p>
            <a:pPr marL="457200" indent="-457200">
              <a:buAutoNum type="arabicPeriod"/>
            </a:pPr>
            <a:r>
              <a:rPr lang="en-US" sz="2800" dirty="0"/>
              <a:t>Formula Performance level calculation</a:t>
            </a:r>
          </a:p>
          <a:p>
            <a:pPr marL="457200" indent="-457200">
              <a:buAutoNum type="arabicPeriod"/>
            </a:pPr>
            <a:r>
              <a:rPr lang="en-US" sz="2800" dirty="0"/>
              <a:t>Conditional Formatting - For missing values</a:t>
            </a:r>
          </a:p>
          <a:p>
            <a:pPr marL="457200" indent="-457200">
              <a:buAutoNum type="arabicPeriod"/>
            </a:pPr>
            <a:r>
              <a:rPr lang="en-US" sz="2800" dirty="0"/>
              <a:t>Pivot table - For summary of values</a:t>
            </a:r>
          </a:p>
          <a:p>
            <a:pPr marL="457200" indent="-457200">
              <a:buAutoNum type="arabicPeriod"/>
            </a:pPr>
            <a:r>
              <a:rPr lang="en-US" sz="2800" dirty="0"/>
              <a:t>Graph For data visualization</a:t>
            </a:r>
            <a:endParaRPr lang="en-IN" sz="2800" dirty="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473286" y="6683204"/>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3" name="object 3"/>
          <p:cNvSpPr/>
          <p:nvPr/>
        </p:nvSpPr>
        <p:spPr>
          <a:xfrm>
            <a:off x="9906000" y="4999147"/>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158961" y="904349"/>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xfrm>
            <a:off x="381000" y="435764"/>
            <a:ext cx="10681335" cy="1324722"/>
          </a:xfrm>
          <a:prstGeom prst="rect">
            <a:avLst/>
          </a:prstGeom>
        </p:spPr>
        <p:txBody>
          <a:bodyPr vert="horz" wrap="square" lIns="0" tIns="16510" rIns="0" bIns="0" rtlCol="0">
            <a:spAutoFit/>
          </a:bodyPr>
          <a:lstStyle/>
          <a:p>
            <a:pPr marL="12700">
              <a:lnSpc>
                <a:spcPct val="100000"/>
              </a:lnSpc>
              <a:spcBef>
                <a:spcPts val="130"/>
              </a:spcBef>
            </a:pPr>
            <a:r>
              <a:rPr lang="en-IN" sz="4250" spc="15" dirty="0"/>
              <a:t>Dataset Description</a:t>
            </a:r>
            <a:br>
              <a:rPr lang="en-IN" sz="4250" spc="15" dirty="0"/>
            </a:b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1752600" y="3429000"/>
            <a:ext cx="4940789" cy="2862322"/>
          </a:xfrm>
          <a:prstGeom prst="rect">
            <a:avLst/>
          </a:prstGeom>
          <a:noFill/>
        </p:spPr>
        <p:txBody>
          <a:bodyPr wrap="square" rtlCol="0">
            <a:spAutoFit/>
          </a:bodyPr>
          <a:lstStyle/>
          <a:p>
            <a:pPr marL="457200" indent="-457200">
              <a:buFont typeface="Wingdings" panose="05000000000000000000" pitchFamily="2" charset="2"/>
              <a:buChar char="§"/>
            </a:pPr>
            <a:r>
              <a:rPr lang="en-US" sz="2000" dirty="0"/>
              <a:t>EMP ID- Num</a:t>
            </a:r>
          </a:p>
          <a:p>
            <a:pPr marL="457200" indent="-457200">
              <a:buFont typeface="Wingdings" panose="05000000000000000000" pitchFamily="2" charset="2"/>
              <a:buChar char="§"/>
            </a:pPr>
            <a:r>
              <a:rPr lang="en-US" sz="2000" dirty="0"/>
              <a:t>First Name – Text</a:t>
            </a:r>
          </a:p>
          <a:p>
            <a:pPr marL="457200" indent="-457200">
              <a:buFont typeface="Wingdings" panose="05000000000000000000" pitchFamily="2" charset="2"/>
              <a:buChar char="§"/>
            </a:pPr>
            <a:r>
              <a:rPr lang="en-US" sz="2000" dirty="0"/>
              <a:t>Last Name – Text</a:t>
            </a:r>
          </a:p>
          <a:p>
            <a:pPr marL="457200" indent="-457200">
              <a:buFont typeface="Wingdings" panose="05000000000000000000" pitchFamily="2" charset="2"/>
              <a:buChar char="§"/>
            </a:pPr>
            <a:r>
              <a:rPr lang="en-US" sz="2000" dirty="0"/>
              <a:t>Emp type – Text</a:t>
            </a:r>
          </a:p>
          <a:p>
            <a:pPr marL="457200" indent="-457200">
              <a:buFont typeface="Wingdings" panose="05000000000000000000" pitchFamily="2" charset="2"/>
              <a:buChar char="§"/>
            </a:pPr>
            <a:r>
              <a:rPr lang="en-US" sz="2000" dirty="0"/>
              <a:t>Performance level – Text</a:t>
            </a:r>
          </a:p>
          <a:p>
            <a:pPr marL="457200" indent="-457200">
              <a:buFont typeface="Wingdings" panose="05000000000000000000" pitchFamily="2" charset="2"/>
              <a:buChar char="§"/>
            </a:pPr>
            <a:r>
              <a:rPr lang="en-US" sz="2000" dirty="0"/>
              <a:t>Emp Rating – Num</a:t>
            </a:r>
          </a:p>
          <a:p>
            <a:pPr marL="457200" indent="-457200">
              <a:buFont typeface="Wingdings" panose="05000000000000000000" pitchFamily="2" charset="2"/>
              <a:buChar char="§"/>
            </a:pPr>
            <a:r>
              <a:rPr lang="en-US" sz="2000" dirty="0"/>
              <a:t>Gender - M/F</a:t>
            </a:r>
          </a:p>
          <a:p>
            <a:pPr marL="457200" indent="-457200">
              <a:buFont typeface="Wingdings" panose="05000000000000000000" pitchFamily="2" charset="2"/>
              <a:buChar char="§"/>
            </a:pPr>
            <a:r>
              <a:rPr lang="en-US" sz="2000" dirty="0"/>
              <a:t>Emp Status - Text</a:t>
            </a:r>
          </a:p>
          <a:p>
            <a:pPr marL="457200" indent="-457200">
              <a:buFont typeface="Wingdings" panose="05000000000000000000" pitchFamily="2" charset="2"/>
              <a:buChar char="§"/>
            </a:pPr>
            <a:r>
              <a:rPr lang="en-US" sz="2000" dirty="0"/>
              <a:t>Business Unit - Text</a:t>
            </a:r>
            <a:endParaRPr lang="en-IN" sz="2000" dirty="0"/>
          </a:p>
        </p:txBody>
      </p:sp>
      <p:sp>
        <p:nvSpPr>
          <p:cNvPr id="12" name="Text Placeholder 11">
            <a:extLst>
              <a:ext uri="{FF2B5EF4-FFF2-40B4-BE49-F238E27FC236}">
                <a16:creationId xmlns:a16="http://schemas.microsoft.com/office/drawing/2014/main" id="{A6ACC8E8-5117-A675-CBF4-6F4C19FFE451}"/>
              </a:ext>
            </a:extLst>
          </p:cNvPr>
          <p:cNvSpPr>
            <a:spLocks noGrp="1"/>
          </p:cNvSpPr>
          <p:nvPr>
            <p:ph type="body" idx="1"/>
          </p:nvPr>
        </p:nvSpPr>
        <p:spPr>
          <a:xfrm>
            <a:off x="888229" y="1451856"/>
            <a:ext cx="7427894" cy="1846659"/>
          </a:xfrm>
        </p:spPr>
        <p:txBody>
          <a:bodyPr/>
          <a:lstStyle/>
          <a:p>
            <a:r>
              <a:rPr lang="en-US" sz="2000" dirty="0"/>
              <a:t>Employee Dataset - From Kaggle.</a:t>
            </a:r>
          </a:p>
          <a:p>
            <a:endParaRPr lang="en-US" sz="2000" dirty="0"/>
          </a:p>
          <a:p>
            <a:r>
              <a:rPr lang="en-US" sz="2000" dirty="0"/>
              <a:t>There were 26 features in the dataset for this analysis we have taken 9 features into consideration.</a:t>
            </a:r>
          </a:p>
          <a:p>
            <a:endParaRPr lang="en-US" sz="2000" dirty="0"/>
          </a:p>
          <a:p>
            <a:r>
              <a:rPr lang="en-US" sz="2000" dirty="0"/>
              <a:t>The 9 features are as follows: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THE “WOW” IN OUR SOLUTION</a:t>
            </a:r>
          </a:p>
        </p:txBody>
      </p:sp>
      <p:sp>
        <p:nvSpPr>
          <p:cNvPr id="3" name="Text Placeholder 2">
            <a:extLst>
              <a:ext uri="{FF2B5EF4-FFF2-40B4-BE49-F238E27FC236}">
                <a16:creationId xmlns:a16="http://schemas.microsoft.com/office/drawing/2014/main" id="{1FFC3139-FA97-A097-766C-1393043BD7D1}"/>
              </a:ext>
            </a:extLst>
          </p:cNvPr>
          <p:cNvSpPr>
            <a:spLocks noGrp="1"/>
          </p:cNvSpPr>
          <p:nvPr>
            <p:ph type="body" idx="1"/>
          </p:nvPr>
        </p:nvSpPr>
        <p:spPr>
          <a:xfrm>
            <a:off x="1066800" y="1600200"/>
            <a:ext cx="9144000" cy="4555093"/>
          </a:xfrm>
        </p:spPr>
        <p:txBody>
          <a:bodyPr/>
          <a:lstStyle/>
          <a:p>
            <a:r>
              <a:rPr lang="en-US" sz="3200" dirty="0"/>
              <a:t>Unlock actionable insights with visual dashboards, trend identification, and customizable reports. Enhance decision- making and efficiency with precise, data- driven performance analysis.</a:t>
            </a:r>
          </a:p>
          <a:p>
            <a:endParaRPr lang="en-US" sz="3200" dirty="0"/>
          </a:p>
          <a:p>
            <a:r>
              <a:rPr lang="en-US" sz="3200" b="1" dirty="0"/>
              <a:t>FORMULA:</a:t>
            </a:r>
          </a:p>
          <a:p>
            <a:endParaRPr lang="en-US" sz="3200" b="1" dirty="0"/>
          </a:p>
          <a:p>
            <a:r>
              <a:rPr lang="en-US" sz="2400" b="1" dirty="0"/>
              <a:t>Performance level </a:t>
            </a:r>
          </a:p>
          <a:p>
            <a:endParaRPr lang="en-US" sz="2400" b="1" dirty="0"/>
          </a:p>
          <a:p>
            <a:r>
              <a:rPr lang="en-US" sz="2400" b="1" dirty="0"/>
              <a:t>               </a:t>
            </a:r>
            <a:r>
              <a:rPr lang="en-US" sz="2000" b="1" dirty="0"/>
              <a:t>= IFS(Z9&gt;=5,"VERY HIGH", Z9&gt;=4,"HIGH",Z9&gt;=3,"MED", TRUE, "LOW")</a:t>
            </a:r>
            <a:endParaRPr lang="en-IN" sz="2000" b="1" dirty="0"/>
          </a:p>
        </p:txBody>
      </p:sp>
      <p:pic>
        <p:nvPicPr>
          <p:cNvPr id="4" name="object 6">
            <a:extLst>
              <a:ext uri="{FF2B5EF4-FFF2-40B4-BE49-F238E27FC236}">
                <a16:creationId xmlns:a16="http://schemas.microsoft.com/office/drawing/2014/main" id="{0655BE00-0F29-0BEC-83D5-1D76069A34B9}"/>
              </a:ext>
            </a:extLst>
          </p:cNvPr>
          <p:cNvPicPr/>
          <p:nvPr/>
        </p:nvPicPr>
        <p:blipFill>
          <a:blip r:embed="rId2" cstate="print"/>
          <a:stretch>
            <a:fillRect/>
          </a:stretch>
        </p:blipFill>
        <p:spPr>
          <a:xfrm>
            <a:off x="9525000" y="3048000"/>
            <a:ext cx="2060603" cy="2972792"/>
          </a:xfrm>
          <a:prstGeom prst="rect">
            <a:avLst/>
          </a:prstGeom>
        </p:spPr>
      </p:pic>
    </p:spTree>
    <p:extLst>
      <p:ext uri="{BB962C8B-B14F-4D97-AF65-F5344CB8AC3E}">
        <p14:creationId xmlns:p14="http://schemas.microsoft.com/office/powerpoint/2010/main" val="27206606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383</TotalTime>
  <Words>839</Words>
  <Application>Microsoft Office PowerPoint</Application>
  <PresentationFormat>Widescreen</PresentationFormat>
  <Paragraphs>92</Paragraphs>
  <Slides>14</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Roboto</vt:lpstr>
      <vt:lpstr>Times New Roman</vt:lpstr>
      <vt:lpstr>Trebuchet MS</vt:lpstr>
      <vt:lpstr>Wingdings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 </vt:lpstr>
      <vt:lpstr>THE “WOW” IN OUR SOLUTION</vt:lpstr>
      <vt:lpstr> </vt:lpstr>
      <vt:lpstr>PowerPoint Presentation</vt:lpstr>
      <vt:lpstr>   </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Sudha R</cp:lastModifiedBy>
  <cp:revision>26</cp:revision>
  <dcterms:created xsi:type="dcterms:W3CDTF">2024-03-29T15:07:22Z</dcterms:created>
  <dcterms:modified xsi:type="dcterms:W3CDTF">2024-08-31T16:14:18Z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